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66" r:id="rId3"/>
    <p:sldId id="260" r:id="rId4"/>
    <p:sldId id="267" r:id="rId5"/>
    <p:sldId id="262" r:id="rId6"/>
    <p:sldId id="269" r:id="rId7"/>
    <p:sldId id="264" r:id="rId8"/>
    <p:sldId id="263" r:id="rId9"/>
    <p:sldId id="270" r:id="rId10"/>
    <p:sldId id="272" r:id="rId11"/>
    <p:sldId id="271" r:id="rId12"/>
    <p:sldId id="273" r:id="rId13"/>
    <p:sldId id="274" r:id="rId14"/>
    <p:sldId id="275" r:id="rId15"/>
    <p:sldId id="277" r:id="rId16"/>
    <p:sldId id="278" r:id="rId17"/>
    <p:sldId id="276" r:id="rId18"/>
    <p:sldId id="279" r:id="rId19"/>
    <p:sldId id="280" r:id="rId20"/>
    <p:sldId id="281" r:id="rId21"/>
    <p:sldId id="301" r:id="rId22"/>
    <p:sldId id="302" r:id="rId23"/>
    <p:sldId id="303" r:id="rId24"/>
    <p:sldId id="304" r:id="rId25"/>
    <p:sldId id="305" r:id="rId26"/>
    <p:sldId id="306" r:id="rId27"/>
    <p:sldId id="307" r:id="rId28"/>
    <p:sldId id="308" r:id="rId29"/>
    <p:sldId id="309" r:id="rId30"/>
    <p:sldId id="300" r:id="rId31"/>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07" autoAdjust="0"/>
  </p:normalViewPr>
  <p:slideViewPr>
    <p:cSldViewPr>
      <p:cViewPr varScale="1">
        <p:scale>
          <a:sx n="54" d="100"/>
          <a:sy n="54" d="100"/>
        </p:scale>
        <p:origin x="-9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2"/>
    </p:cViewPr>
  </p:sorterViewPr>
  <p:notesViewPr>
    <p:cSldViewPr>
      <p:cViewPr varScale="1">
        <p:scale>
          <a:sx n="50" d="100"/>
          <a:sy n="50" d="100"/>
        </p:scale>
        <p:origin x="-1908" y="-114"/>
      </p:cViewPr>
      <p:guideLst>
        <p:guide orient="horz" pos="3223"/>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BC1C09FC-8494-4513-813E-F0E48BDCCB2B}" type="datetimeFigureOut">
              <a:rPr lang="zh-CN" altLang="en-US" smtClean="0"/>
              <a:t>2010/7/11</a:t>
            </a:fld>
            <a:endParaRPr lang="zh-CN" alt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C5630B64-1581-40A8-92CF-3F607980C8C7}"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9CB8107-B2A1-4DD5-816B-8F9D458AD60B}" type="datetimeFigureOut">
              <a:rPr lang="en-US" smtClean="0"/>
              <a:pPr/>
              <a:t>7/11/2010</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44BBF3A9-E580-44FB-91B1-300E3B43B6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2218531" y="778257"/>
            <a:ext cx="2662238" cy="3837980"/>
          </a:xfrm>
          <a:prstGeom prst="rect">
            <a:avLst/>
          </a:prstGeom>
          <a:solidFill>
            <a:srgbClr val="FFFFFF"/>
          </a:solidFill>
          <a:ln w="9360">
            <a:solidFill>
              <a:srgbClr val="000000"/>
            </a:solidFill>
            <a:miter lim="800000"/>
            <a:headEnd/>
            <a:tailEnd/>
          </a:ln>
          <a:effectLst/>
        </p:spPr>
        <p:txBody>
          <a:bodyPr wrap="none" lIns="99048" tIns="49524" rIns="99048" bIns="49524" anchor="ctr"/>
          <a:lstStyle/>
          <a:p>
            <a:endParaRPr lang="zh-CN" altLang="en-US"/>
          </a:p>
        </p:txBody>
      </p:sp>
      <p:sp>
        <p:nvSpPr>
          <p:cNvPr id="32770" name="Rectangle 2"/>
          <p:cNvSpPr txBox="1">
            <a:spLocks noGrp="1" noChangeArrowheads="1"/>
          </p:cNvSpPr>
          <p:nvPr>
            <p:ph type="body"/>
          </p:nvPr>
        </p:nvSpPr>
        <p:spPr bwMode="auto">
          <a:xfrm>
            <a:off x="709930" y="4861441"/>
            <a:ext cx="5672867" cy="4598468"/>
          </a:xfrm>
          <a:prstGeom prst="rect">
            <a:avLst/>
          </a:prstGeom>
          <a:noFill/>
          <a:ln>
            <a:round/>
            <a:headEnd/>
            <a:tailEnd/>
          </a:ln>
        </p:spPr>
        <p:txBody>
          <a:bodyPr wrap="none" anchor="ctr"/>
          <a:lstStyle/>
          <a:p>
            <a:r>
              <a:rPr lang="en-US" altLang="zh-CN" sz="1300" dirty="0" smtClean="0"/>
              <a:t>Epidemiologists may conduct studies in order to find the cause and risk factors associated with a disease, discover the extent of a disease in the community, study the history and prognosis of the disease, evaluate healthcare methods already in place, or develop new public policy and regulations </a:t>
            </a:r>
            <a:endParaRPr lang="zh-CN"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sz="1300" dirty="0" smtClean="0"/>
              <a:t>The prevalence and extent of disease depends on many factors, which can be considered broadly as 3 categories: the characteristics of the host, the agent involved, and the environment. The interplay of these categories affects how a disease can spread within a given population, as illustrated in figure 1. </a:t>
            </a:r>
            <a:r>
              <a:rPr lang="en-US" altLang="zh-CN" dirty="0" smtClean="0"/>
              <a:t>As these factors interact to intensify or diminish the spread of a disease, it is important that they are studied in each case, in order to understand their role in the spread of a particular disease. An understanding of how these factors interact for a particular disease can lead to measures to control or prevent its spread. For example, epidemiologists may uncover that a particular disease is caused by a bacteria, leading to the use of antibiotics to try and control an outbreak. If the likelihood of being exposed to a disease is influenced by a person’s occupation, measures can be introduced to control this (such as requiring medical staff to be vaccinated against Hepatitis B, for example). Another example would be the use of flu vaccines only for those most at risk, such as the elderly and asthmatics, using fewer resources than vaccinating a whole population</a:t>
            </a:r>
            <a:endParaRPr lang="en-US" dirty="0"/>
          </a:p>
        </p:txBody>
      </p:sp>
      <p:sp>
        <p:nvSpPr>
          <p:cNvPr id="4" name="Slide Number Placeholder 3"/>
          <p:cNvSpPr>
            <a:spLocks noGrp="1"/>
          </p:cNvSpPr>
          <p:nvPr>
            <p:ph type="sldNum" sz="quarter" idx="10"/>
          </p:nvPr>
        </p:nvSpPr>
        <p:spPr/>
        <p:txBody>
          <a:bodyPr/>
          <a:lstStyle/>
          <a:p>
            <a:fld id="{44BBF3A9-E580-44FB-91B1-300E3B43B66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2218531" y="778257"/>
            <a:ext cx="2662238" cy="3837980"/>
          </a:xfrm>
          <a:prstGeom prst="rect">
            <a:avLst/>
          </a:prstGeom>
          <a:solidFill>
            <a:srgbClr val="FFFFFF"/>
          </a:solidFill>
          <a:ln w="9360">
            <a:solidFill>
              <a:srgbClr val="000000"/>
            </a:solidFill>
            <a:miter lim="800000"/>
            <a:headEnd/>
            <a:tailEnd/>
          </a:ln>
          <a:effectLst/>
        </p:spPr>
        <p:txBody>
          <a:bodyPr wrap="none" lIns="99048" tIns="49524" rIns="99048" bIns="49524" anchor="ctr"/>
          <a:lstStyle/>
          <a:p>
            <a:endParaRPr lang="zh-CN" altLang="en-US"/>
          </a:p>
        </p:txBody>
      </p:sp>
      <p:sp>
        <p:nvSpPr>
          <p:cNvPr id="33794" name="Rectangle 2"/>
          <p:cNvSpPr txBox="1">
            <a:spLocks noGrp="1" noChangeArrowheads="1"/>
          </p:cNvSpPr>
          <p:nvPr>
            <p:ph type="body"/>
          </p:nvPr>
        </p:nvSpPr>
        <p:spPr bwMode="auto">
          <a:xfrm>
            <a:off x="709930" y="4861441"/>
            <a:ext cx="5672867" cy="4598468"/>
          </a:xfrm>
          <a:prstGeom prst="rect">
            <a:avLst/>
          </a:prstGeom>
          <a:noFill/>
          <a:ln>
            <a:round/>
            <a:headEnd/>
            <a:tailEnd/>
          </a:ln>
        </p:spPr>
        <p:txBody>
          <a:bodyPr wrap="none" anchor="ct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dirty="0"/>
          </a:p>
        </p:txBody>
      </p:sp>
      <p:sp>
        <p:nvSpPr>
          <p:cNvPr id="4" name="Slide Number Placeholder 3"/>
          <p:cNvSpPr>
            <a:spLocks noGrp="1"/>
          </p:cNvSpPr>
          <p:nvPr>
            <p:ph type="sldNum" sz="quarter" idx="10"/>
          </p:nvPr>
        </p:nvSpPr>
        <p:spPr/>
        <p:txBody>
          <a:bodyPr/>
          <a:lstStyle/>
          <a:p>
            <a:fld id="{44BBF3A9-E580-44FB-91B1-300E3B43B66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normAutofit fontScale="90000"/>
          </a:bodyPr>
          <a:lstStyle/>
          <a:p>
            <a:r>
              <a:rPr lang="en-US" b="1" dirty="0" smtClean="0"/>
              <a:t/>
            </a:r>
            <a:br>
              <a:rPr lang="en-US" b="1" dirty="0" smtClean="0"/>
            </a:br>
            <a:r>
              <a:rPr lang="en-US" b="1" dirty="0" smtClean="0"/>
              <a:t>Biomedical Modeling</a:t>
            </a:r>
            <a:r>
              <a:rPr lang="en-US" b="1" dirty="0" smtClean="0"/>
              <a:t>:</a:t>
            </a:r>
            <a:br>
              <a:rPr lang="en-US" b="1" dirty="0" smtClean="0"/>
            </a:br>
            <a:r>
              <a:rPr lang="en-US" b="1" dirty="0" smtClean="0"/>
              <a:t> </a:t>
            </a:r>
            <a:r>
              <a:rPr lang="en-US" b="1" dirty="0" smtClean="0"/>
              <a:t>Introduction to the Agent-based epidemic modeling </a:t>
            </a:r>
            <a:r>
              <a:rPr lang="en-US" dirty="0" smtClean="0"/>
              <a:t>	</a:t>
            </a:r>
            <a:endParaRPr lang="en-US" dirty="0"/>
          </a:p>
        </p:txBody>
      </p:sp>
      <p:sp>
        <p:nvSpPr>
          <p:cNvPr id="3" name="Subtitle 2"/>
          <p:cNvSpPr>
            <a:spLocks noGrp="1"/>
          </p:cNvSpPr>
          <p:nvPr>
            <p:ph type="subTitle" idx="1"/>
          </p:nvPr>
        </p:nvSpPr>
        <p:spPr/>
        <p:txBody>
          <a:bodyPr/>
          <a:lstStyle/>
          <a:p>
            <a:r>
              <a:rPr lang="en-US" dirty="0" smtClean="0"/>
              <a:t>Dr. Qi Mi</a:t>
            </a:r>
          </a:p>
          <a:p>
            <a:r>
              <a:rPr lang="en-US" dirty="0" smtClean="0"/>
              <a:t>Department of Sports Medicine and Nutrition, SHRS, Univ. of Pitt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229600" cy="4525963"/>
          </a:xfrm>
        </p:spPr>
        <p:txBody>
          <a:bodyPr/>
          <a:lstStyle/>
          <a:p>
            <a:r>
              <a:rPr lang="en-US" altLang="zh-CN" dirty="0" smtClean="0"/>
              <a:t>Press the "setup" button. </a:t>
            </a:r>
          </a:p>
          <a:p>
            <a:pPr>
              <a:buNone/>
            </a:pPr>
            <a:r>
              <a:rPr lang="en-US" altLang="zh-CN" dirty="0" smtClean="0"/>
              <a:t>    </a:t>
            </a:r>
            <a:r>
              <a:rPr lang="en-US" altLang="zh-CN" b="1" i="1" dirty="0" smtClean="0"/>
              <a:t>What do you see appear in the view? </a:t>
            </a:r>
          </a:p>
          <a:p>
            <a:r>
              <a:rPr lang="en-US" altLang="zh-CN" dirty="0" smtClean="0"/>
              <a:t>Press the "go" button to start the simulation. </a:t>
            </a:r>
          </a:p>
          <a:p>
            <a:pPr>
              <a:buNone/>
            </a:pPr>
            <a:r>
              <a:rPr lang="en-US" altLang="zh-CN" dirty="0" smtClean="0"/>
              <a:t>  </a:t>
            </a:r>
            <a:r>
              <a:rPr lang="en-US" altLang="zh-CN" b="1" i="1" dirty="0" smtClean="0"/>
              <a:t>As the model is running, what is happening to the wolf and sheep populations? </a:t>
            </a:r>
          </a:p>
          <a:p>
            <a:r>
              <a:rPr lang="en-US" altLang="zh-CN" dirty="0" smtClean="0"/>
              <a:t>Press the "go" button to stop the model. </a:t>
            </a:r>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62200" y="685800"/>
            <a:ext cx="4882042" cy="523220"/>
          </a:xfrm>
          <a:prstGeom prst="rect">
            <a:avLst/>
          </a:prstGeom>
        </p:spPr>
        <p:txBody>
          <a:bodyPr wrap="none">
            <a:spAutoFit/>
          </a:bodyPr>
          <a:lstStyle/>
          <a:p>
            <a:r>
              <a:rPr lang="en-US" altLang="zh-CN" sz="2800" b="1" dirty="0" smtClean="0"/>
              <a:t>Controlling the Model: Buttons </a:t>
            </a:r>
            <a:endParaRPr lang="en-US" altLang="zh-CN" sz="2800" b="1" dirty="0"/>
          </a:p>
        </p:txBody>
      </p:sp>
      <p:pic>
        <p:nvPicPr>
          <p:cNvPr id="3074" name="Picture 2"/>
          <p:cNvPicPr>
            <a:picLocks noChangeAspect="1" noChangeArrowheads="1"/>
          </p:cNvPicPr>
          <p:nvPr/>
        </p:nvPicPr>
        <p:blipFill>
          <a:blip r:embed="rId2" cstate="print"/>
          <a:srcRect/>
          <a:stretch>
            <a:fillRect/>
          </a:stretch>
        </p:blipFill>
        <p:spPr bwMode="auto">
          <a:xfrm>
            <a:off x="3657600" y="2438400"/>
            <a:ext cx="1290918" cy="6858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657600" y="4191000"/>
            <a:ext cx="1371600" cy="685800"/>
          </a:xfrm>
          <a:prstGeom prst="rect">
            <a:avLst/>
          </a:prstGeom>
          <a:noFill/>
          <a:ln w="9525">
            <a:noFill/>
            <a:miter lim="800000"/>
            <a:headEnd/>
            <a:tailEnd/>
          </a:ln>
        </p:spPr>
      </p:pic>
      <p:sp>
        <p:nvSpPr>
          <p:cNvPr id="8" name="Rectangle 7"/>
          <p:cNvSpPr/>
          <p:nvPr/>
        </p:nvSpPr>
        <p:spPr>
          <a:xfrm>
            <a:off x="5257800" y="2590800"/>
            <a:ext cx="1735603" cy="369332"/>
          </a:xfrm>
          <a:prstGeom prst="rect">
            <a:avLst/>
          </a:prstGeom>
        </p:spPr>
        <p:txBody>
          <a:bodyPr wrap="none">
            <a:spAutoFit/>
          </a:bodyPr>
          <a:lstStyle/>
          <a:p>
            <a:r>
              <a:rPr lang="en-US" altLang="zh-CN" dirty="0" smtClean="0"/>
              <a:t>"forever" button</a:t>
            </a:r>
            <a:endParaRPr lang="zh-CN" altLang="en-US" dirty="0"/>
          </a:p>
        </p:txBody>
      </p:sp>
      <p:sp>
        <p:nvSpPr>
          <p:cNvPr id="9" name="Rectangle 8"/>
          <p:cNvSpPr/>
          <p:nvPr/>
        </p:nvSpPr>
        <p:spPr>
          <a:xfrm>
            <a:off x="5486400" y="4343400"/>
            <a:ext cx="1516056" cy="369332"/>
          </a:xfrm>
          <a:prstGeom prst="rect">
            <a:avLst/>
          </a:prstGeom>
        </p:spPr>
        <p:txBody>
          <a:bodyPr wrap="none">
            <a:spAutoFit/>
          </a:bodyPr>
          <a:lstStyle/>
          <a:p>
            <a:r>
              <a:rPr lang="en-US" altLang="zh-CN" dirty="0" smtClean="0"/>
              <a:t>"once" button</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685800"/>
            <a:ext cx="4905830" cy="523220"/>
          </a:xfrm>
          <a:prstGeom prst="rect">
            <a:avLst/>
          </a:prstGeom>
        </p:spPr>
        <p:txBody>
          <a:bodyPr wrap="none">
            <a:spAutoFit/>
          </a:bodyPr>
          <a:lstStyle/>
          <a:p>
            <a:r>
              <a:rPr lang="en-US" altLang="zh-CN" sz="2800" b="1" dirty="0" smtClean="0"/>
              <a:t>Controlling speed: Speed Slider </a:t>
            </a:r>
            <a:endParaRPr lang="en-US" altLang="zh-CN" sz="2800" b="1" dirty="0"/>
          </a:p>
        </p:txBody>
      </p:sp>
      <p:pic>
        <p:nvPicPr>
          <p:cNvPr id="35842" name="Picture 2"/>
          <p:cNvPicPr>
            <a:picLocks noChangeAspect="1" noChangeArrowheads="1"/>
          </p:cNvPicPr>
          <p:nvPr/>
        </p:nvPicPr>
        <p:blipFill>
          <a:blip r:embed="rId2" cstate="print"/>
          <a:srcRect/>
          <a:stretch>
            <a:fillRect/>
          </a:stretch>
        </p:blipFill>
        <p:spPr bwMode="auto">
          <a:xfrm>
            <a:off x="2971800" y="2590800"/>
            <a:ext cx="3124200" cy="9168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457200"/>
            <a:ext cx="5791200" cy="461665"/>
          </a:xfrm>
          <a:prstGeom prst="rect">
            <a:avLst/>
          </a:prstGeom>
        </p:spPr>
        <p:txBody>
          <a:bodyPr wrap="square">
            <a:spAutoFit/>
          </a:bodyPr>
          <a:lstStyle/>
          <a:p>
            <a:r>
              <a:rPr lang="en-US" altLang="zh-CN" sz="2400" b="1" dirty="0" smtClean="0"/>
              <a:t>Adjusting Settings: Sliders and Switches </a:t>
            </a:r>
            <a:endParaRPr lang="en-US" altLang="zh-CN" sz="2400" b="1" dirty="0"/>
          </a:p>
        </p:txBody>
      </p:sp>
      <p:pic>
        <p:nvPicPr>
          <p:cNvPr id="36866" name="Picture 2"/>
          <p:cNvPicPr>
            <a:picLocks noChangeAspect="1" noChangeArrowheads="1"/>
          </p:cNvPicPr>
          <p:nvPr/>
        </p:nvPicPr>
        <p:blipFill>
          <a:blip r:embed="rId2" cstate="print"/>
          <a:srcRect/>
          <a:stretch>
            <a:fillRect/>
          </a:stretch>
        </p:blipFill>
        <p:spPr bwMode="auto">
          <a:xfrm>
            <a:off x="1981200" y="1752600"/>
            <a:ext cx="5505986" cy="396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334000"/>
          </a:xfrm>
        </p:spPr>
        <p:txBody>
          <a:bodyPr>
            <a:normAutofit fontScale="85000" lnSpcReduction="20000"/>
          </a:bodyPr>
          <a:lstStyle/>
          <a:p>
            <a:r>
              <a:rPr lang="en-US" altLang="zh-CN" dirty="0" smtClean="0"/>
              <a:t>Press "setup" and "go" and let the model run for about a 100 time-ticks. (Note: there is a readout of the number of ticks right above the plot.) </a:t>
            </a:r>
          </a:p>
          <a:p>
            <a:r>
              <a:rPr lang="en-US" altLang="zh-CN" dirty="0" smtClean="0"/>
              <a:t>Stop the model by pressing the "go" button. </a:t>
            </a:r>
          </a:p>
          <a:p>
            <a:pPr>
              <a:buNone/>
            </a:pPr>
            <a:r>
              <a:rPr lang="en-US" altLang="zh-CN" dirty="0" smtClean="0"/>
              <a:t>    </a:t>
            </a:r>
            <a:r>
              <a:rPr lang="en-US" altLang="zh-CN" b="1" i="1" dirty="0" smtClean="0"/>
              <a:t>What happened to the sheep over time? </a:t>
            </a:r>
          </a:p>
          <a:p>
            <a:pPr>
              <a:buNone/>
            </a:pPr>
            <a:endParaRPr lang="en-US" altLang="zh-CN" dirty="0" smtClean="0"/>
          </a:p>
          <a:p>
            <a:pPr>
              <a:buNone/>
            </a:pPr>
            <a:r>
              <a:rPr lang="en-US" altLang="zh-CN" dirty="0" smtClean="0"/>
              <a:t> Let's take a look and see what would happen to the sheep if we change one of the settings. </a:t>
            </a:r>
          </a:p>
          <a:p>
            <a:r>
              <a:rPr lang="en-US" altLang="zh-CN" dirty="0" smtClean="0"/>
              <a:t>Turn the "grass?" switch on. </a:t>
            </a:r>
          </a:p>
          <a:p>
            <a:r>
              <a:rPr lang="en-US" altLang="zh-CN" dirty="0" smtClean="0"/>
              <a:t>Press "setup" and "go" and let the model run for a similar amount of time as before. </a:t>
            </a:r>
          </a:p>
          <a:p>
            <a:pPr>
              <a:buNone/>
            </a:pPr>
            <a:r>
              <a:rPr lang="en-US" altLang="zh-CN" dirty="0" smtClean="0"/>
              <a:t>    </a:t>
            </a:r>
            <a:r>
              <a:rPr lang="en-US" altLang="zh-CN" b="1" i="1" dirty="0" smtClean="0"/>
              <a:t>What did this switch do to the model? Was the outcome the same as your previous run? </a:t>
            </a:r>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8229600" cy="4525963"/>
          </a:xfrm>
        </p:spPr>
        <p:txBody>
          <a:bodyPr/>
          <a:lstStyle/>
          <a:p>
            <a:pPr>
              <a:buNone/>
            </a:pPr>
            <a:r>
              <a:rPr lang="en-US" altLang="zh-CN" sz="2800" b="1" i="1" dirty="0" smtClean="0"/>
              <a:t>What would happen to the sheep population if there was more initial sheep and less initial wolves at the beginning of the simulation? </a:t>
            </a:r>
          </a:p>
          <a:p>
            <a:r>
              <a:rPr lang="en-US" altLang="zh-CN" sz="2800" dirty="0" smtClean="0"/>
              <a:t>Turn the "grass?" switch off. </a:t>
            </a:r>
          </a:p>
          <a:p>
            <a:r>
              <a:rPr lang="en-US" altLang="zh-CN" sz="2800" dirty="0" smtClean="0"/>
              <a:t>Set the "initial-number-sheep" slider to 100. </a:t>
            </a:r>
          </a:p>
          <a:p>
            <a:r>
              <a:rPr lang="en-US" altLang="zh-CN" sz="2800" dirty="0" smtClean="0"/>
              <a:t>Set the "initial-number-wolves" slider to 20. </a:t>
            </a:r>
          </a:p>
          <a:p>
            <a:r>
              <a:rPr lang="en-US" altLang="zh-CN" sz="2800" dirty="0" smtClean="0"/>
              <a:t>Press "setup" and then "go". </a:t>
            </a:r>
          </a:p>
          <a:p>
            <a:r>
              <a:rPr lang="en-US" altLang="zh-CN" sz="2800" dirty="0" smtClean="0"/>
              <a:t>Let the model run for about 100 time-ticks. </a:t>
            </a: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4525963"/>
          </a:xfrm>
        </p:spPr>
        <p:txBody>
          <a:bodyPr>
            <a:normAutofit fontScale="92500" lnSpcReduction="10000"/>
          </a:bodyPr>
          <a:lstStyle/>
          <a:p>
            <a:pPr>
              <a:buNone/>
            </a:pPr>
            <a:r>
              <a:rPr lang="en-US" altLang="zh-CN" b="1" i="1" dirty="0" smtClean="0"/>
              <a:t>What other sliders or switches can be adjusted to help out the sheep population? </a:t>
            </a:r>
          </a:p>
          <a:p>
            <a:r>
              <a:rPr lang="en-US" altLang="zh-CN" dirty="0" smtClean="0"/>
              <a:t>Set "initial-number-sheep" to 80 and "initial-number-wolves" to 50. (This is close to how they were when you first opened the model.) </a:t>
            </a:r>
          </a:p>
          <a:p>
            <a:r>
              <a:rPr lang="en-US" altLang="zh-CN" dirty="0" smtClean="0"/>
              <a:t>Set "sheep-reproduce" to 10.0%. </a:t>
            </a:r>
          </a:p>
          <a:p>
            <a:r>
              <a:rPr lang="en-US" altLang="zh-CN" dirty="0" smtClean="0"/>
              <a:t>Press "setup" and then "go". </a:t>
            </a:r>
          </a:p>
          <a:p>
            <a:r>
              <a:rPr lang="en-US" altLang="zh-CN" dirty="0" smtClean="0"/>
              <a:t>Let the model run for about 100 time ticks. </a:t>
            </a:r>
          </a:p>
          <a:p>
            <a:pPr>
              <a:buNone/>
            </a:pPr>
            <a:r>
              <a:rPr lang="en-US" altLang="zh-CN" b="1" i="1" dirty="0" smtClean="0"/>
              <a:t>What happened to the wolves in this run? </a:t>
            </a:r>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533400"/>
            <a:ext cx="6622839" cy="523220"/>
          </a:xfrm>
          <a:prstGeom prst="rect">
            <a:avLst/>
          </a:prstGeom>
        </p:spPr>
        <p:txBody>
          <a:bodyPr wrap="none">
            <a:spAutoFit/>
          </a:bodyPr>
          <a:lstStyle/>
          <a:p>
            <a:r>
              <a:rPr lang="en-US" altLang="zh-CN" sz="2800" b="1" dirty="0" smtClean="0"/>
              <a:t>Gathering Information: Plots and Monitors </a:t>
            </a:r>
            <a:endParaRPr lang="en-US" altLang="zh-CN" sz="2000" b="1" dirty="0"/>
          </a:p>
        </p:txBody>
      </p:sp>
      <p:pic>
        <p:nvPicPr>
          <p:cNvPr id="37890" name="Picture 2"/>
          <p:cNvPicPr>
            <a:picLocks noChangeAspect="1" noChangeArrowheads="1"/>
          </p:cNvPicPr>
          <p:nvPr/>
        </p:nvPicPr>
        <p:blipFill>
          <a:blip r:embed="rId2" cstate="print"/>
          <a:srcRect/>
          <a:stretch>
            <a:fillRect/>
          </a:stretch>
        </p:blipFill>
        <p:spPr bwMode="auto">
          <a:xfrm>
            <a:off x="2590800" y="5181600"/>
            <a:ext cx="5456853" cy="838200"/>
          </a:xfrm>
          <a:prstGeom prst="rect">
            <a:avLst/>
          </a:prstGeom>
          <a:noFill/>
          <a:ln w="9525">
            <a:noFill/>
            <a:miter lim="800000"/>
            <a:headEnd/>
            <a:tailEnd/>
          </a:ln>
        </p:spPr>
      </p:pic>
      <p:pic>
        <p:nvPicPr>
          <p:cNvPr id="37891" name="Picture 3"/>
          <p:cNvPicPr>
            <a:picLocks noChangeAspect="1" noChangeArrowheads="1"/>
          </p:cNvPicPr>
          <p:nvPr/>
        </p:nvPicPr>
        <p:blipFill>
          <a:blip r:embed="rId3" cstate="print"/>
          <a:srcRect/>
          <a:stretch>
            <a:fillRect/>
          </a:stretch>
        </p:blipFill>
        <p:spPr bwMode="auto">
          <a:xfrm>
            <a:off x="2971800" y="1600200"/>
            <a:ext cx="4411176" cy="2743200"/>
          </a:xfrm>
          <a:prstGeom prst="rect">
            <a:avLst/>
          </a:prstGeom>
          <a:noFill/>
          <a:ln w="9525">
            <a:noFill/>
            <a:miter lim="800000"/>
            <a:headEnd/>
            <a:tailEnd/>
          </a:ln>
        </p:spPr>
      </p:pic>
      <p:sp>
        <p:nvSpPr>
          <p:cNvPr id="5" name="TextBox 4"/>
          <p:cNvSpPr txBox="1"/>
          <p:nvPr/>
        </p:nvSpPr>
        <p:spPr>
          <a:xfrm>
            <a:off x="838200" y="2514600"/>
            <a:ext cx="761747" cy="523220"/>
          </a:xfrm>
          <a:prstGeom prst="rect">
            <a:avLst/>
          </a:prstGeom>
          <a:noFill/>
        </p:spPr>
        <p:txBody>
          <a:bodyPr wrap="none" rtlCol="0">
            <a:spAutoFit/>
          </a:bodyPr>
          <a:lstStyle/>
          <a:p>
            <a:r>
              <a:rPr lang="en-US" altLang="zh-CN" sz="2800" dirty="0" smtClean="0"/>
              <a:t>Plot</a:t>
            </a:r>
            <a:endParaRPr lang="zh-CN" altLang="en-US" sz="2800" dirty="0"/>
          </a:p>
        </p:txBody>
      </p:sp>
      <p:sp>
        <p:nvSpPr>
          <p:cNvPr id="6" name="TextBox 5"/>
          <p:cNvSpPr txBox="1"/>
          <p:nvPr/>
        </p:nvSpPr>
        <p:spPr>
          <a:xfrm>
            <a:off x="762000" y="5334000"/>
            <a:ext cx="1383392" cy="523220"/>
          </a:xfrm>
          <a:prstGeom prst="rect">
            <a:avLst/>
          </a:prstGeom>
          <a:noFill/>
        </p:spPr>
        <p:txBody>
          <a:bodyPr wrap="none" rtlCol="0">
            <a:spAutoFit/>
          </a:bodyPr>
          <a:lstStyle/>
          <a:p>
            <a:r>
              <a:rPr lang="en-US" altLang="zh-CN" sz="2800" dirty="0" smtClean="0"/>
              <a:t>Monitor</a:t>
            </a:r>
            <a:endParaRPr lang="zh-CN" alt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381000"/>
            <a:ext cx="3886200" cy="523220"/>
          </a:xfrm>
          <a:prstGeom prst="rect">
            <a:avLst/>
          </a:prstGeom>
        </p:spPr>
        <p:txBody>
          <a:bodyPr wrap="square">
            <a:spAutoFit/>
          </a:bodyPr>
          <a:lstStyle/>
          <a:p>
            <a:r>
              <a:rPr lang="en-US" altLang="zh-CN" sz="2800" b="1" dirty="0" smtClean="0"/>
              <a:t>Controlling the View </a:t>
            </a:r>
            <a:endParaRPr lang="en-US" altLang="zh-CN" sz="2800" b="1" dirty="0"/>
          </a:p>
        </p:txBody>
      </p:sp>
      <p:sp>
        <p:nvSpPr>
          <p:cNvPr id="3" name="Content Placeholder 2"/>
          <p:cNvSpPr txBox="1">
            <a:spLocks/>
          </p:cNvSpPr>
          <p:nvPr/>
        </p:nvSpPr>
        <p:spPr>
          <a:xfrm>
            <a:off x="685800" y="1219200"/>
            <a:ext cx="8229600" cy="4525963"/>
          </a:xfrm>
          <a:prstGeom prst="rect">
            <a:avLst/>
          </a:prstGeom>
        </p:spPr>
        <p:txBody>
          <a:bodyPr/>
          <a:lstStyle/>
          <a:p>
            <a:r>
              <a:rPr lang="en-US" altLang="zh-CN" sz="2800" dirty="0" smtClean="0"/>
              <a:t>. Press "setup" and then "go" to start the model running. </a:t>
            </a:r>
          </a:p>
          <a:p>
            <a:r>
              <a:rPr lang="en-US" altLang="zh-CN" sz="2800" dirty="0" smtClean="0"/>
              <a:t>. As the model runs, move the speed slider to the left. </a:t>
            </a:r>
          </a:p>
          <a:p>
            <a:r>
              <a:rPr lang="en-US" altLang="zh-CN" sz="2800" b="1" i="1" dirty="0" smtClean="0"/>
              <a:t>What happens? </a:t>
            </a:r>
          </a:p>
          <a:p>
            <a:r>
              <a:rPr lang="en-US" altLang="zh-CN" sz="2800" dirty="0" smtClean="0"/>
              <a:t>This slider is helpful if a model is running too fast for you to see what's going on in detail. </a:t>
            </a:r>
          </a:p>
          <a:p>
            <a:r>
              <a:rPr lang="en-US" altLang="zh-CN" sz="2800" dirty="0" smtClean="0"/>
              <a:t>. Move the speed slider to the middle. </a:t>
            </a:r>
          </a:p>
          <a:p>
            <a:r>
              <a:rPr lang="en-US" altLang="zh-CN" sz="2800" dirty="0" smtClean="0"/>
              <a:t>. Try moving the speed slider to the right. </a:t>
            </a:r>
          </a:p>
          <a:p>
            <a:r>
              <a:rPr lang="en-US" altLang="zh-CN" sz="2800" dirty="0" smtClean="0"/>
              <a:t>. Now try checking and </a:t>
            </a:r>
            <a:r>
              <a:rPr lang="en-US" altLang="zh-CN" sz="2800" dirty="0" err="1" smtClean="0"/>
              <a:t>unchecking</a:t>
            </a:r>
            <a:r>
              <a:rPr lang="en-US" altLang="zh-CN" sz="2800" dirty="0" smtClean="0"/>
              <a:t> the view updates checkbox. </a:t>
            </a:r>
          </a:p>
          <a:p>
            <a:r>
              <a:rPr lang="en-US" altLang="zh-CN" sz="2800" b="1" i="1" dirty="0" smtClean="0"/>
              <a:t>What happens?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cstate="print"/>
          <a:srcRect/>
          <a:stretch>
            <a:fillRect/>
          </a:stretch>
        </p:blipFill>
        <p:spPr bwMode="auto">
          <a:xfrm>
            <a:off x="2895600" y="762000"/>
            <a:ext cx="4752690" cy="5486400"/>
          </a:xfrm>
          <a:prstGeom prst="rect">
            <a:avLst/>
          </a:prstGeom>
          <a:noFill/>
          <a:ln w="9525">
            <a:noFill/>
            <a:miter lim="800000"/>
            <a:headEnd/>
            <a:tailEnd/>
          </a:ln>
        </p:spPr>
      </p:pic>
      <p:sp>
        <p:nvSpPr>
          <p:cNvPr id="3" name="TextBox 2"/>
          <p:cNvSpPr txBox="1"/>
          <p:nvPr/>
        </p:nvSpPr>
        <p:spPr>
          <a:xfrm>
            <a:off x="533400" y="1066800"/>
            <a:ext cx="1874616" cy="400110"/>
          </a:xfrm>
          <a:prstGeom prst="rect">
            <a:avLst/>
          </a:prstGeom>
          <a:noFill/>
        </p:spPr>
        <p:txBody>
          <a:bodyPr wrap="none" rtlCol="0">
            <a:spAutoFit/>
          </a:bodyPr>
          <a:lstStyle/>
          <a:p>
            <a:r>
              <a:rPr lang="en-US" altLang="zh-CN" sz="2000" dirty="0" smtClean="0"/>
              <a:t>Press “Settings”</a:t>
            </a:r>
            <a:endParaRPr lang="zh-CN"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7200" y="274638"/>
            <a:ext cx="82296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Why An Epidemic Model?</a:t>
            </a:r>
          </a:p>
        </p:txBody>
      </p:sp>
      <p:sp>
        <p:nvSpPr>
          <p:cNvPr id="4098" name="Rectangle 2"/>
          <p:cNvSpPr>
            <a:spLocks noGrp="1" noChangeArrowheads="1"/>
          </p:cNvSpPr>
          <p:nvPr>
            <p:ph type="body" idx="1"/>
          </p:nvPr>
        </p:nvSpPr>
        <p:spPr>
          <a:xfrm>
            <a:off x="0" y="1600200"/>
            <a:ext cx="5715000" cy="5029200"/>
          </a:xfrm>
          <a:ln/>
        </p:spPr>
        <p:txBody>
          <a:bodyPr>
            <a:normAutofit fontScale="92500" lnSpcReduction="10000"/>
          </a:bodyPr>
          <a:lstStyle/>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altLang="zh-CN" sz="2800" dirty="0" smtClean="0"/>
              <a:t>The study of how disease is distributed in populations and the factors that influence or determine this distribution</a:t>
            </a:r>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800" dirty="0" smtClean="0"/>
              <a:t>Epidemics </a:t>
            </a:r>
            <a:r>
              <a:rPr lang="en-US" sz="2800" dirty="0"/>
              <a:t>have been responsible for great losses of life and have acted as a population control (Black Plague, Spanish </a:t>
            </a:r>
            <a:r>
              <a:rPr lang="en-US" sz="2800" dirty="0" smtClean="0"/>
              <a:t>Influenza)and </a:t>
            </a:r>
            <a:r>
              <a:rPr lang="en-US" sz="2800" dirty="0"/>
              <a:t>are still a cause of concern today and in the future (SARS, H1N1 Swine Flu</a:t>
            </a:r>
            <a:r>
              <a:rPr lang="en-US" sz="2800" dirty="0" smtClean="0"/>
              <a:t>)</a:t>
            </a:r>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altLang="zh-CN" sz="2800" dirty="0" smtClean="0"/>
              <a:t>The study is important in understanding and preventing the spread of disease throughout a population.</a:t>
            </a:r>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endParaRPr lang="en-US" sz="2800" dirty="0"/>
          </a:p>
        </p:txBody>
      </p:sp>
      <p:pic>
        <p:nvPicPr>
          <p:cNvPr id="4099" name="Picture 3"/>
          <p:cNvPicPr>
            <a:picLocks noChangeAspect="1" noChangeArrowheads="1"/>
          </p:cNvPicPr>
          <p:nvPr/>
        </p:nvPicPr>
        <p:blipFill>
          <a:blip r:embed="rId3" cstate="print"/>
          <a:srcRect/>
          <a:stretch>
            <a:fillRect/>
          </a:stretch>
        </p:blipFill>
        <p:spPr bwMode="auto">
          <a:xfrm>
            <a:off x="5638800" y="2362200"/>
            <a:ext cx="3276600" cy="2420938"/>
          </a:xfrm>
          <a:prstGeom prst="rect">
            <a:avLst/>
          </a:prstGeom>
          <a:noFill/>
          <a:ln w="9525">
            <a:noFill/>
            <a:round/>
            <a:headEnd/>
            <a:tailEnd/>
          </a:ln>
          <a:effectLst/>
        </p:spPr>
      </p:pic>
      <p:sp>
        <p:nvSpPr>
          <p:cNvPr id="4100" name="Rectangle 4"/>
          <p:cNvSpPr>
            <a:spLocks noChangeArrowheads="1"/>
          </p:cNvSpPr>
          <p:nvPr/>
        </p:nvSpPr>
        <p:spPr bwMode="auto">
          <a:xfrm>
            <a:off x="5638800" y="4724400"/>
            <a:ext cx="3352800" cy="398463"/>
          </a:xfrm>
          <a:prstGeom prst="rect">
            <a:avLst/>
          </a:prstGeom>
          <a:noFill/>
          <a:ln w="9525">
            <a:noFill/>
            <a:round/>
            <a:headEnd/>
            <a:tailEnd/>
          </a:ln>
          <a:effectLst/>
        </p:spPr>
        <p:txBody>
          <a:bodyPr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dirty="0">
                <a:solidFill>
                  <a:srgbClr val="000000"/>
                </a:solidFill>
              </a:rPr>
              <a:t>http://www.solarnavigator.net/animal_kingdom/animal_images/death_black_plague_street_scene.jpg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2" cstate="print"/>
          <a:srcRect/>
          <a:stretch>
            <a:fillRect/>
          </a:stretch>
        </p:blipFill>
        <p:spPr bwMode="auto">
          <a:xfrm>
            <a:off x="2743200" y="228600"/>
            <a:ext cx="3733800" cy="2667000"/>
          </a:xfrm>
          <a:prstGeom prst="rect">
            <a:avLst/>
          </a:prstGeom>
          <a:noFill/>
          <a:ln w="9525">
            <a:noFill/>
            <a:miter lim="800000"/>
            <a:headEnd/>
            <a:tailEnd/>
          </a:ln>
        </p:spPr>
      </p:pic>
      <p:pic>
        <p:nvPicPr>
          <p:cNvPr id="39939" name="Picture 3"/>
          <p:cNvPicPr>
            <a:picLocks noChangeAspect="1" noChangeArrowheads="1"/>
          </p:cNvPicPr>
          <p:nvPr/>
        </p:nvPicPr>
        <p:blipFill>
          <a:blip r:embed="rId3" cstate="print"/>
          <a:srcRect/>
          <a:stretch>
            <a:fillRect/>
          </a:stretch>
        </p:blipFill>
        <p:spPr bwMode="auto">
          <a:xfrm>
            <a:off x="2743200" y="3200400"/>
            <a:ext cx="3733800" cy="2667000"/>
          </a:xfrm>
          <a:prstGeom prst="rect">
            <a:avLst/>
          </a:prstGeom>
          <a:noFill/>
          <a:ln w="9525">
            <a:noFill/>
            <a:miter lim="800000"/>
            <a:headEnd/>
            <a:tailEnd/>
          </a:ln>
        </p:spPr>
      </p:pic>
      <p:sp>
        <p:nvSpPr>
          <p:cNvPr id="4" name="Rectangle 3"/>
          <p:cNvSpPr/>
          <p:nvPr/>
        </p:nvSpPr>
        <p:spPr>
          <a:xfrm>
            <a:off x="2209800" y="6019800"/>
            <a:ext cx="4572000" cy="646331"/>
          </a:xfrm>
          <a:prstGeom prst="rect">
            <a:avLst/>
          </a:prstGeom>
        </p:spPr>
        <p:txBody>
          <a:bodyPr>
            <a:spAutoFit/>
          </a:bodyPr>
          <a:lstStyle/>
          <a:p>
            <a:r>
              <a:rPr lang="en-US" altLang="zh-CN" dirty="0" smtClean="0"/>
              <a:t>In these diagrams, max-</a:t>
            </a:r>
            <a:r>
              <a:rPr lang="en-US" altLang="zh-CN" dirty="0" err="1" smtClean="0"/>
              <a:t>pxcor</a:t>
            </a:r>
            <a:r>
              <a:rPr lang="en-US" altLang="zh-CN" dirty="0" smtClean="0"/>
              <a:t> is 3 , min-</a:t>
            </a:r>
            <a:r>
              <a:rPr lang="en-US" altLang="zh-CN" dirty="0" err="1" smtClean="0"/>
              <a:t>pxcor</a:t>
            </a:r>
            <a:r>
              <a:rPr lang="en-US" altLang="zh-CN" dirty="0" smtClean="0"/>
              <a:t> is -3, max-</a:t>
            </a:r>
            <a:r>
              <a:rPr lang="en-US" altLang="zh-CN" dirty="0" err="1" smtClean="0"/>
              <a:t>pycor</a:t>
            </a:r>
            <a:r>
              <a:rPr lang="en-US" altLang="zh-CN" dirty="0" smtClean="0"/>
              <a:t> is 2 and min-</a:t>
            </a:r>
            <a:r>
              <a:rPr lang="en-US" altLang="zh-CN" dirty="0" err="1" smtClean="0"/>
              <a:t>pycor</a:t>
            </a:r>
            <a:r>
              <a:rPr lang="en-US" altLang="zh-CN" dirty="0" smtClean="0"/>
              <a:t> is -2. </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5105400" y="1828800"/>
            <a:ext cx="3429000" cy="3429000"/>
          </a:xfrm>
          <a:prstGeom prst="rect">
            <a:avLst/>
          </a:prstGeom>
          <a:noFill/>
          <a:ln w="9525">
            <a:noFill/>
            <a:miter lim="800000"/>
            <a:headEnd/>
            <a:tailEnd/>
          </a:ln>
        </p:spPr>
      </p:pic>
      <p:sp>
        <p:nvSpPr>
          <p:cNvPr id="5" name="Rectangle 4"/>
          <p:cNvSpPr/>
          <p:nvPr/>
        </p:nvSpPr>
        <p:spPr>
          <a:xfrm>
            <a:off x="1371600" y="381000"/>
            <a:ext cx="6705600" cy="830997"/>
          </a:xfrm>
          <a:prstGeom prst="rect">
            <a:avLst/>
          </a:prstGeom>
        </p:spPr>
        <p:txBody>
          <a:bodyPr wrap="square">
            <a:spAutoFit/>
          </a:bodyPr>
          <a:lstStyle/>
          <a:p>
            <a:r>
              <a:rPr lang="en-US" altLang="zh-CN" sz="2400" b="1" dirty="0" smtClean="0"/>
              <a:t>Tutorial 2: </a:t>
            </a:r>
            <a:r>
              <a:rPr lang="en-US" altLang="zh-CN" sz="2400" b="1" dirty="0" smtClean="0"/>
              <a:t> Typhoid </a:t>
            </a:r>
            <a:r>
              <a:rPr lang="en-US" altLang="zh-CN" sz="2400" b="1" dirty="0" smtClean="0"/>
              <a:t>Fever- </a:t>
            </a:r>
            <a:r>
              <a:rPr lang="en-US" altLang="zh-CN" sz="2400" b="1" dirty="0" smtClean="0"/>
              <a:t>A sample model from </a:t>
            </a:r>
            <a:r>
              <a:rPr lang="en-US" altLang="zh-CN" sz="2400" b="1" dirty="0" err="1" smtClean="0"/>
              <a:t>NetLogo</a:t>
            </a:r>
            <a:r>
              <a:rPr lang="en-US" altLang="zh-CN" sz="2400" b="1" dirty="0" smtClean="0"/>
              <a:t> User Community. </a:t>
            </a:r>
            <a:endParaRPr lang="en-US" altLang="zh-CN" sz="2400" b="1" dirty="0"/>
          </a:p>
        </p:txBody>
      </p:sp>
      <p:sp>
        <p:nvSpPr>
          <p:cNvPr id="6" name="Rectangle 5"/>
          <p:cNvSpPr/>
          <p:nvPr/>
        </p:nvSpPr>
        <p:spPr>
          <a:xfrm>
            <a:off x="304800" y="2057400"/>
            <a:ext cx="4724400" cy="2585323"/>
          </a:xfrm>
          <a:prstGeom prst="rect">
            <a:avLst/>
          </a:prstGeom>
        </p:spPr>
        <p:txBody>
          <a:bodyPr wrap="square">
            <a:spAutoFit/>
          </a:bodyPr>
          <a:lstStyle/>
          <a:p>
            <a:pPr>
              <a:buFont typeface="Arial" pitchFamily="34" charset="0"/>
              <a:buChar char="•"/>
            </a:pPr>
            <a:r>
              <a:rPr lang="en-US" altLang="zh-CN" dirty="0" smtClean="0"/>
              <a:t>  Typhoid fever is an infectious water borne disease caused by Salmonella </a:t>
            </a:r>
            <a:r>
              <a:rPr lang="en-US" altLang="zh-CN" dirty="0" err="1" smtClean="0"/>
              <a:t>typhii</a:t>
            </a:r>
            <a:r>
              <a:rPr lang="en-US" altLang="zh-CN" dirty="0" smtClean="0"/>
              <a:t>. </a:t>
            </a:r>
          </a:p>
          <a:p>
            <a:endParaRPr lang="en-US" altLang="zh-CN" dirty="0" smtClean="0"/>
          </a:p>
          <a:p>
            <a:endParaRPr lang="en-US" altLang="zh-CN" dirty="0" smtClean="0"/>
          </a:p>
          <a:p>
            <a:endParaRPr lang="en-US" altLang="zh-CN" dirty="0" smtClean="0"/>
          </a:p>
          <a:p>
            <a:pPr>
              <a:buFont typeface="Arial" pitchFamily="34" charset="0"/>
              <a:buChar char="•"/>
            </a:pPr>
            <a:r>
              <a:rPr lang="en-US" altLang="zh-CN" dirty="0" smtClean="0"/>
              <a:t>An epidemic simulation of typhoid fever </a:t>
            </a:r>
          </a:p>
          <a:p>
            <a:r>
              <a:rPr lang="en-US" altLang="zh-CN" dirty="0" smtClean="0"/>
              <a:t>was made to see the possibility typhoid spreading in population. </a:t>
            </a:r>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2057400"/>
            <a:ext cx="6858000" cy="3416320"/>
          </a:xfrm>
          <a:prstGeom prst="rect">
            <a:avLst/>
          </a:prstGeom>
        </p:spPr>
        <p:txBody>
          <a:bodyPr wrap="square">
            <a:spAutoFit/>
          </a:bodyPr>
          <a:lstStyle/>
          <a:p>
            <a:pPr>
              <a:buFont typeface="Arial" pitchFamily="34" charset="0"/>
              <a:buChar char="•"/>
            </a:pPr>
            <a:r>
              <a:rPr lang="en-US" altLang="zh-CN" dirty="0" smtClean="0"/>
              <a:t>LEVEL OF DESTRUCTION : The variable level of destruction, the highest is completely destroyed , lowest is no destruction. </a:t>
            </a:r>
          </a:p>
          <a:p>
            <a:pPr>
              <a:buFont typeface="Arial" pitchFamily="34" charset="0"/>
              <a:buChar char="•"/>
            </a:pPr>
            <a:endParaRPr lang="en-US" altLang="zh-CN" dirty="0" smtClean="0"/>
          </a:p>
          <a:p>
            <a:endParaRPr lang="en-US" altLang="zh-CN" dirty="0" smtClean="0"/>
          </a:p>
          <a:p>
            <a:pPr>
              <a:buFont typeface="Arial" pitchFamily="34" charset="0"/>
              <a:buChar char="•"/>
            </a:pPr>
            <a:r>
              <a:rPr lang="en-US" altLang="zh-CN" dirty="0" smtClean="0"/>
              <a:t>HUMANITARIAN ASSISTANCE : The variable that support for recovering people like education level (they know how to prevent and first aid), health facilities, rapid medical assistance and treatments. </a:t>
            </a:r>
          </a:p>
          <a:p>
            <a:endParaRPr lang="en-US" altLang="zh-CN" dirty="0" smtClean="0"/>
          </a:p>
          <a:p>
            <a:endParaRPr lang="en-US" altLang="zh-CN" dirty="0" smtClean="0"/>
          </a:p>
          <a:p>
            <a:endParaRPr lang="en-US" altLang="zh-CN" dirty="0" smtClean="0"/>
          </a:p>
          <a:p>
            <a:pPr>
              <a:buFont typeface="Arial" pitchFamily="34" charset="0"/>
              <a:buChar char="•"/>
            </a:pPr>
            <a:r>
              <a:rPr lang="en-US" altLang="zh-CN" dirty="0" smtClean="0"/>
              <a:t>EDUCATION : Education background turtles are, 1 (elementary), 2 (junior), 3 (senior), 4 (College) </a:t>
            </a:r>
            <a:endParaRPr lang="en-US" altLang="zh-CN" dirty="0"/>
          </a:p>
        </p:txBody>
      </p:sp>
      <p:sp>
        <p:nvSpPr>
          <p:cNvPr id="5" name="Rectangle 4"/>
          <p:cNvSpPr/>
          <p:nvPr/>
        </p:nvSpPr>
        <p:spPr>
          <a:xfrm>
            <a:off x="1905000" y="609600"/>
            <a:ext cx="5867400" cy="707886"/>
          </a:xfrm>
          <a:prstGeom prst="rect">
            <a:avLst/>
          </a:prstGeom>
        </p:spPr>
        <p:txBody>
          <a:bodyPr wrap="square">
            <a:spAutoFit/>
          </a:bodyPr>
          <a:lstStyle/>
          <a:p>
            <a:r>
              <a:rPr lang="en-US" altLang="zh-CN" sz="2000" b="1" dirty="0" smtClean="0"/>
              <a:t>Three independent variables that give influence for possibility become complicated or not. </a:t>
            </a:r>
            <a:endParaRPr lang="en-US" altLang="zh-CN" sz="20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52400"/>
            <a:ext cx="3810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Initialization of  the model (create certain</a:t>
            </a:r>
          </a:p>
          <a:p>
            <a:pPr algn="ctr"/>
            <a:r>
              <a:rPr lang="en-US" altLang="zh-CN" dirty="0" smtClean="0"/>
              <a:t>amount of people with certain proportion have Typhoid)</a:t>
            </a:r>
            <a:endParaRPr lang="zh-CN" altLang="en-US" dirty="0"/>
          </a:p>
        </p:txBody>
      </p:sp>
      <p:sp>
        <p:nvSpPr>
          <p:cNvPr id="5" name="Down Arrow 4"/>
          <p:cNvSpPr/>
          <p:nvPr/>
        </p:nvSpPr>
        <p:spPr>
          <a:xfrm>
            <a:off x="4038600" y="1676400"/>
            <a:ext cx="4572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Rectangle 5"/>
          <p:cNvSpPr/>
          <p:nvPr/>
        </p:nvSpPr>
        <p:spPr>
          <a:xfrm>
            <a:off x="2438400" y="2514600"/>
            <a:ext cx="36576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People get older</a:t>
            </a:r>
          </a:p>
          <a:p>
            <a:pPr algn="ctr"/>
            <a:r>
              <a:rPr lang="en-US" altLang="zh-CN" dirty="0" smtClean="0"/>
              <a:t>Move</a:t>
            </a:r>
          </a:p>
          <a:p>
            <a:pPr algn="ctr"/>
            <a:r>
              <a:rPr lang="en-US" altLang="zh-CN" dirty="0" smtClean="0"/>
              <a:t>Infect</a:t>
            </a:r>
          </a:p>
          <a:p>
            <a:pPr algn="ctr"/>
            <a:r>
              <a:rPr lang="en-US" altLang="zh-CN" dirty="0" smtClean="0"/>
              <a:t>Recover</a:t>
            </a:r>
          </a:p>
          <a:p>
            <a:pPr algn="ctr"/>
            <a:r>
              <a:rPr lang="en-US" altLang="zh-CN" dirty="0" smtClean="0"/>
              <a:t>Reproduce</a:t>
            </a:r>
          </a:p>
          <a:p>
            <a:pPr algn="ctr"/>
            <a:r>
              <a:rPr lang="en-US" altLang="zh-CN" dirty="0" smtClean="0"/>
              <a:t>….</a:t>
            </a:r>
            <a:endParaRPr lang="zh-CN" altLang="en-US" dirty="0"/>
          </a:p>
        </p:txBody>
      </p:sp>
      <p:sp>
        <p:nvSpPr>
          <p:cNvPr id="7" name="Down Arrow 6"/>
          <p:cNvSpPr/>
          <p:nvPr/>
        </p:nvSpPr>
        <p:spPr>
          <a:xfrm>
            <a:off x="4038600" y="4800600"/>
            <a:ext cx="4572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Rectangle 7"/>
          <p:cNvSpPr/>
          <p:nvPr/>
        </p:nvSpPr>
        <p:spPr>
          <a:xfrm>
            <a:off x="3124200" y="5715000"/>
            <a:ext cx="2286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Output, visualization of the results</a:t>
            </a:r>
            <a:endParaRPr lang="zh-CN" altLang="en-US" dirty="0"/>
          </a:p>
        </p:txBody>
      </p:sp>
      <p:sp>
        <p:nvSpPr>
          <p:cNvPr id="9" name="Curved Right Arrow 8"/>
          <p:cNvSpPr/>
          <p:nvPr/>
        </p:nvSpPr>
        <p:spPr>
          <a:xfrm rot="11082133">
            <a:off x="6400800" y="2895600"/>
            <a:ext cx="914400" cy="1371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TextBox 9"/>
          <p:cNvSpPr txBox="1"/>
          <p:nvPr/>
        </p:nvSpPr>
        <p:spPr>
          <a:xfrm>
            <a:off x="6248400" y="2438400"/>
            <a:ext cx="2668744" cy="646331"/>
          </a:xfrm>
          <a:prstGeom prst="rect">
            <a:avLst/>
          </a:prstGeom>
          <a:noFill/>
        </p:spPr>
        <p:txBody>
          <a:bodyPr wrap="none" rtlCol="0">
            <a:spAutoFit/>
          </a:bodyPr>
          <a:lstStyle/>
          <a:p>
            <a:r>
              <a:rPr lang="en-US" altLang="zh-CN" dirty="0" smtClean="0"/>
              <a:t>Every tick (simulation time</a:t>
            </a:r>
          </a:p>
          <a:p>
            <a:r>
              <a:rPr lang="en-US" altLang="zh-CN" dirty="0" smtClean="0"/>
              <a:t>                   step)</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381000" y="1295400"/>
            <a:ext cx="5062495" cy="3733800"/>
          </a:xfrm>
          <a:prstGeom prst="rect">
            <a:avLst/>
          </a:prstGeom>
          <a:noFill/>
          <a:ln w="9525">
            <a:noFill/>
            <a:miter lim="800000"/>
            <a:headEnd/>
            <a:tailEnd/>
          </a:ln>
        </p:spPr>
      </p:pic>
      <p:sp>
        <p:nvSpPr>
          <p:cNvPr id="5" name="TextBox 4"/>
          <p:cNvSpPr txBox="1"/>
          <p:nvPr/>
        </p:nvSpPr>
        <p:spPr>
          <a:xfrm>
            <a:off x="3352800" y="533400"/>
            <a:ext cx="2176301" cy="461665"/>
          </a:xfrm>
          <a:prstGeom prst="rect">
            <a:avLst/>
          </a:prstGeom>
          <a:noFill/>
        </p:spPr>
        <p:txBody>
          <a:bodyPr wrap="none" rtlCol="0">
            <a:spAutoFit/>
          </a:bodyPr>
          <a:lstStyle/>
          <a:p>
            <a:r>
              <a:rPr lang="en-US" altLang="zh-CN" sz="2400" b="1" dirty="0" smtClean="0"/>
              <a:t>Initialize turtles</a:t>
            </a:r>
            <a:endParaRPr lang="zh-CN" altLang="en-US" sz="2400" b="1" dirty="0"/>
          </a:p>
        </p:txBody>
      </p:sp>
      <p:sp>
        <p:nvSpPr>
          <p:cNvPr id="8" name="Rectangle 7"/>
          <p:cNvSpPr/>
          <p:nvPr/>
        </p:nvSpPr>
        <p:spPr>
          <a:xfrm>
            <a:off x="5181600" y="25908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how long the turtle has typhoid fever</a:t>
            </a:r>
            <a:endParaRPr lang="zh-CN" altLang="en-US" dirty="0"/>
          </a:p>
        </p:txBody>
      </p:sp>
      <p:cxnSp>
        <p:nvCxnSpPr>
          <p:cNvPr id="10" name="Straight Arrow Connector 9"/>
          <p:cNvCxnSpPr/>
          <p:nvPr/>
        </p:nvCxnSpPr>
        <p:spPr>
          <a:xfrm>
            <a:off x="3124200" y="2895600"/>
            <a:ext cx="1905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181600" y="38862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Return turtle’s ID</a:t>
            </a:r>
            <a:endParaRPr lang="zh-CN" altLang="en-US" dirty="0"/>
          </a:p>
        </p:txBody>
      </p:sp>
      <p:cxnSp>
        <p:nvCxnSpPr>
          <p:cNvPr id="13" name="Straight Arrow Connector 12"/>
          <p:cNvCxnSpPr/>
          <p:nvPr/>
        </p:nvCxnSpPr>
        <p:spPr>
          <a:xfrm>
            <a:off x="2438400" y="3886200"/>
            <a:ext cx="2667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2362200" y="1447800"/>
            <a:ext cx="4724400" cy="3429000"/>
          </a:xfrm>
          <a:prstGeom prst="rect">
            <a:avLst/>
          </a:prstGeom>
          <a:noFill/>
          <a:ln w="9525">
            <a:noFill/>
            <a:miter lim="800000"/>
            <a:headEnd/>
            <a:tailEnd/>
          </a:ln>
        </p:spPr>
      </p:pic>
      <p:sp>
        <p:nvSpPr>
          <p:cNvPr id="5" name="TextBox 4"/>
          <p:cNvSpPr txBox="1"/>
          <p:nvPr/>
        </p:nvSpPr>
        <p:spPr>
          <a:xfrm>
            <a:off x="2590800" y="533400"/>
            <a:ext cx="4684231" cy="461665"/>
          </a:xfrm>
          <a:prstGeom prst="rect">
            <a:avLst/>
          </a:prstGeom>
          <a:noFill/>
        </p:spPr>
        <p:txBody>
          <a:bodyPr wrap="none" rtlCol="0">
            <a:spAutoFit/>
          </a:bodyPr>
          <a:lstStyle/>
          <a:p>
            <a:r>
              <a:rPr lang="en-US" altLang="zh-CN" sz="2400" b="1" dirty="0" smtClean="0"/>
              <a:t>“go” procedure (execute every tick)</a:t>
            </a:r>
            <a:endParaRPr lang="zh-CN" altLang="en-US" sz="2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1828800" y="1524000"/>
            <a:ext cx="5638800" cy="3886200"/>
          </a:xfrm>
          <a:prstGeom prst="rect">
            <a:avLst/>
          </a:prstGeom>
          <a:noFill/>
          <a:ln w="9525">
            <a:noFill/>
            <a:miter lim="800000"/>
            <a:headEnd/>
            <a:tailEnd/>
          </a:ln>
        </p:spPr>
      </p:pic>
      <p:sp>
        <p:nvSpPr>
          <p:cNvPr id="5" name="TextBox 4"/>
          <p:cNvSpPr txBox="1"/>
          <p:nvPr/>
        </p:nvSpPr>
        <p:spPr>
          <a:xfrm>
            <a:off x="2286000" y="381000"/>
            <a:ext cx="4452694" cy="461665"/>
          </a:xfrm>
          <a:prstGeom prst="rect">
            <a:avLst/>
          </a:prstGeom>
          <a:noFill/>
        </p:spPr>
        <p:txBody>
          <a:bodyPr wrap="none" rtlCol="0">
            <a:spAutoFit/>
          </a:bodyPr>
          <a:lstStyle/>
          <a:p>
            <a:r>
              <a:rPr lang="en-US" altLang="zh-CN" sz="2400" b="1" dirty="0" smtClean="0"/>
              <a:t>“get-old” and “move” procedures</a:t>
            </a:r>
            <a:endParaRPr lang="zh-CN" altLang="en-US" sz="2400" b="1" dirty="0"/>
          </a:p>
        </p:txBody>
      </p:sp>
      <p:sp>
        <p:nvSpPr>
          <p:cNvPr id="6" name="Rectangle 5"/>
          <p:cNvSpPr/>
          <p:nvPr/>
        </p:nvSpPr>
        <p:spPr>
          <a:xfrm>
            <a:off x="4572000" y="34290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Turtle will be removed from simulation</a:t>
            </a:r>
            <a:endParaRPr lang="zh-CN" altLang="en-US" dirty="0"/>
          </a:p>
        </p:txBody>
      </p:sp>
      <p:cxnSp>
        <p:nvCxnSpPr>
          <p:cNvPr id="7" name="Straight Arrow Connector 6"/>
          <p:cNvCxnSpPr>
            <a:endCxn id="6" idx="1"/>
          </p:cNvCxnSpPr>
          <p:nvPr/>
        </p:nvCxnSpPr>
        <p:spPr>
          <a:xfrm>
            <a:off x="3048000" y="3581400"/>
            <a:ext cx="1524000" cy="11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410200" y="44958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Turtle  turns right by number of degree</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066800" y="1828800"/>
            <a:ext cx="7239000" cy="2100926"/>
          </a:xfrm>
          <a:prstGeom prst="rect">
            <a:avLst/>
          </a:prstGeom>
          <a:noFill/>
          <a:ln w="9525">
            <a:noFill/>
            <a:miter lim="800000"/>
            <a:headEnd/>
            <a:tailEnd/>
          </a:ln>
        </p:spPr>
      </p:pic>
      <p:sp>
        <p:nvSpPr>
          <p:cNvPr id="6" name="TextBox 5"/>
          <p:cNvSpPr txBox="1"/>
          <p:nvPr/>
        </p:nvSpPr>
        <p:spPr>
          <a:xfrm>
            <a:off x="3352800" y="457200"/>
            <a:ext cx="2570319" cy="461665"/>
          </a:xfrm>
          <a:prstGeom prst="rect">
            <a:avLst/>
          </a:prstGeom>
          <a:noFill/>
        </p:spPr>
        <p:txBody>
          <a:bodyPr wrap="none" rtlCol="0">
            <a:spAutoFit/>
          </a:bodyPr>
          <a:lstStyle/>
          <a:p>
            <a:r>
              <a:rPr lang="en-US" altLang="zh-CN" sz="2400" b="1" dirty="0" smtClean="0"/>
              <a:t>“Infect” procedure</a:t>
            </a:r>
            <a:endParaRPr lang="zh-CN" altLang="en-US" sz="2400" b="1" dirty="0"/>
          </a:p>
        </p:txBody>
      </p:sp>
      <p:sp>
        <p:nvSpPr>
          <p:cNvPr id="7" name="Rectangle 6"/>
          <p:cNvSpPr/>
          <p:nvPr/>
        </p:nvSpPr>
        <p:spPr>
          <a:xfrm>
            <a:off x="4876800" y="38862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The larger level-destruction, the higher chance people get Typhoid  </a:t>
            </a:r>
            <a:endParaRPr lang="zh-CN" altLang="en-US" dirty="0"/>
          </a:p>
        </p:txBody>
      </p:sp>
      <p:cxnSp>
        <p:nvCxnSpPr>
          <p:cNvPr id="8" name="Straight Arrow Connector 7"/>
          <p:cNvCxnSpPr/>
          <p:nvPr/>
        </p:nvCxnSpPr>
        <p:spPr>
          <a:xfrm>
            <a:off x="5715000" y="3200400"/>
            <a:ext cx="838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447800" y="2133600"/>
            <a:ext cx="6553200" cy="2057400"/>
          </a:xfrm>
          <a:prstGeom prst="rect">
            <a:avLst/>
          </a:prstGeom>
          <a:noFill/>
          <a:ln w="9525">
            <a:noFill/>
            <a:miter lim="800000"/>
            <a:headEnd/>
            <a:tailEnd/>
          </a:ln>
        </p:spPr>
      </p:pic>
      <p:sp>
        <p:nvSpPr>
          <p:cNvPr id="5" name="TextBox 4"/>
          <p:cNvSpPr txBox="1"/>
          <p:nvPr/>
        </p:nvSpPr>
        <p:spPr>
          <a:xfrm>
            <a:off x="3276600" y="533400"/>
            <a:ext cx="2804101" cy="461665"/>
          </a:xfrm>
          <a:prstGeom prst="rect">
            <a:avLst/>
          </a:prstGeom>
          <a:noFill/>
        </p:spPr>
        <p:txBody>
          <a:bodyPr wrap="none" rtlCol="0">
            <a:spAutoFit/>
          </a:bodyPr>
          <a:lstStyle/>
          <a:p>
            <a:r>
              <a:rPr lang="en-US" altLang="zh-CN" sz="2400" b="1" dirty="0" smtClean="0"/>
              <a:t>“recover” procedure</a:t>
            </a:r>
            <a:endParaRPr lang="zh-CN" altLang="en-US" sz="2400" b="1" dirty="0"/>
          </a:p>
        </p:txBody>
      </p:sp>
      <p:sp>
        <p:nvSpPr>
          <p:cNvPr id="6" name="Rectangle 5"/>
          <p:cNvSpPr/>
          <p:nvPr/>
        </p:nvSpPr>
        <p:spPr>
          <a:xfrm>
            <a:off x="5029200" y="18288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The higher education level, the less need for humanitarian-assistance</a:t>
            </a:r>
            <a:endParaRPr lang="zh-CN" altLang="en-US" dirty="0"/>
          </a:p>
        </p:txBody>
      </p:sp>
      <p:sp>
        <p:nvSpPr>
          <p:cNvPr id="7" name="Rectangle 6"/>
          <p:cNvSpPr/>
          <p:nvPr/>
        </p:nvSpPr>
        <p:spPr>
          <a:xfrm>
            <a:off x="4876800" y="38862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The higher humanitarian-assistance, more chance to get healthy</a:t>
            </a:r>
            <a:endParaRPr lang="zh-CN" altLang="en-US" dirty="0"/>
          </a:p>
        </p:txBody>
      </p:sp>
      <p:cxnSp>
        <p:nvCxnSpPr>
          <p:cNvPr id="8" name="Straight Arrow Connector 7"/>
          <p:cNvCxnSpPr/>
          <p:nvPr/>
        </p:nvCxnSpPr>
        <p:spPr>
          <a:xfrm flipV="1">
            <a:off x="5257800" y="2362200"/>
            <a:ext cx="14478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257800" y="3276600"/>
            <a:ext cx="1295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2209800" y="2286000"/>
            <a:ext cx="5444197" cy="1828800"/>
          </a:xfrm>
          <a:prstGeom prst="rect">
            <a:avLst/>
          </a:prstGeom>
          <a:noFill/>
          <a:ln w="9525">
            <a:noFill/>
            <a:miter lim="800000"/>
            <a:headEnd/>
            <a:tailEnd/>
          </a:ln>
        </p:spPr>
      </p:pic>
      <p:sp>
        <p:nvSpPr>
          <p:cNvPr id="5" name="TextBox 4"/>
          <p:cNvSpPr txBox="1"/>
          <p:nvPr/>
        </p:nvSpPr>
        <p:spPr>
          <a:xfrm>
            <a:off x="3124200" y="685800"/>
            <a:ext cx="3143746" cy="461665"/>
          </a:xfrm>
          <a:prstGeom prst="rect">
            <a:avLst/>
          </a:prstGeom>
          <a:noFill/>
        </p:spPr>
        <p:txBody>
          <a:bodyPr wrap="none" rtlCol="0">
            <a:spAutoFit/>
          </a:bodyPr>
          <a:lstStyle/>
          <a:p>
            <a:r>
              <a:rPr lang="en-US" altLang="zh-CN" sz="2400" b="1" dirty="0" smtClean="0"/>
              <a:t>“reproduce” procedure</a:t>
            </a:r>
            <a:endParaRPr lang="zh-CN" altLang="en-US" sz="2400" b="1" dirty="0"/>
          </a:p>
        </p:txBody>
      </p:sp>
      <p:sp>
        <p:nvSpPr>
          <p:cNvPr id="6" name="Rectangle 5"/>
          <p:cNvSpPr/>
          <p:nvPr/>
        </p:nvSpPr>
        <p:spPr>
          <a:xfrm>
            <a:off x="5105400" y="19050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Limiting the total amount of people</a:t>
            </a:r>
            <a:endParaRPr lang="zh-CN" altLang="en-US" dirty="0"/>
          </a:p>
        </p:txBody>
      </p:sp>
      <p:sp>
        <p:nvSpPr>
          <p:cNvPr id="7" name="Rectangle 6"/>
          <p:cNvSpPr/>
          <p:nvPr/>
        </p:nvSpPr>
        <p:spPr>
          <a:xfrm>
            <a:off x="4800600" y="4191000"/>
            <a:ext cx="3733800" cy="533400"/>
          </a:xfrm>
          <a:prstGeom prst="rect">
            <a:avLst/>
          </a:prstGeom>
          <a:solidFill>
            <a:schemeClr val="accent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Create an identify turtle as </a:t>
            </a:r>
            <a:r>
              <a:rPr lang="en-US" altLang="zh-CN" dirty="0" err="1" smtClean="0"/>
              <a:t>partent</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6200" y="1143000"/>
            <a:ext cx="866712" cy="523220"/>
          </a:xfrm>
          <a:prstGeom prst="rect">
            <a:avLst/>
          </a:prstGeom>
          <a:noFill/>
        </p:spPr>
        <p:txBody>
          <a:bodyPr wrap="none" rtlCol="0">
            <a:spAutoFit/>
          </a:bodyPr>
          <a:lstStyle/>
          <a:p>
            <a:r>
              <a:rPr lang="en-US" sz="2800" b="1" dirty="0" smtClean="0"/>
              <a:t>Host</a:t>
            </a:r>
            <a:endParaRPr lang="en-US" sz="2800" b="1" dirty="0"/>
          </a:p>
        </p:txBody>
      </p:sp>
      <p:sp>
        <p:nvSpPr>
          <p:cNvPr id="5" name="TextBox 4"/>
          <p:cNvSpPr txBox="1"/>
          <p:nvPr/>
        </p:nvSpPr>
        <p:spPr>
          <a:xfrm>
            <a:off x="1981200" y="4800600"/>
            <a:ext cx="938270" cy="461665"/>
          </a:xfrm>
          <a:prstGeom prst="rect">
            <a:avLst/>
          </a:prstGeom>
          <a:noFill/>
        </p:spPr>
        <p:txBody>
          <a:bodyPr wrap="none" rtlCol="0">
            <a:spAutoFit/>
          </a:bodyPr>
          <a:lstStyle/>
          <a:p>
            <a:r>
              <a:rPr lang="en-US" sz="2400" b="1" dirty="0" smtClean="0"/>
              <a:t>Agent</a:t>
            </a:r>
            <a:endParaRPr lang="en-US" sz="2400" b="1" dirty="0"/>
          </a:p>
        </p:txBody>
      </p:sp>
      <p:sp>
        <p:nvSpPr>
          <p:cNvPr id="6" name="TextBox 5"/>
          <p:cNvSpPr txBox="1"/>
          <p:nvPr/>
        </p:nvSpPr>
        <p:spPr>
          <a:xfrm>
            <a:off x="5410200" y="4724400"/>
            <a:ext cx="1827936" cy="461665"/>
          </a:xfrm>
          <a:prstGeom prst="rect">
            <a:avLst/>
          </a:prstGeom>
          <a:noFill/>
        </p:spPr>
        <p:txBody>
          <a:bodyPr wrap="none" rtlCol="0">
            <a:spAutoFit/>
          </a:bodyPr>
          <a:lstStyle/>
          <a:p>
            <a:r>
              <a:rPr lang="en-US" sz="2400" b="1" dirty="0" smtClean="0"/>
              <a:t>Environment</a:t>
            </a:r>
            <a:endParaRPr lang="en-US" sz="2400" b="1" dirty="0"/>
          </a:p>
        </p:txBody>
      </p:sp>
      <p:sp>
        <p:nvSpPr>
          <p:cNvPr id="7" name="TextBox 6"/>
          <p:cNvSpPr txBox="1"/>
          <p:nvPr/>
        </p:nvSpPr>
        <p:spPr>
          <a:xfrm>
            <a:off x="3962400" y="2743200"/>
            <a:ext cx="989886" cy="461665"/>
          </a:xfrm>
          <a:prstGeom prst="rect">
            <a:avLst/>
          </a:prstGeom>
          <a:noFill/>
        </p:spPr>
        <p:txBody>
          <a:bodyPr wrap="none" rtlCol="0">
            <a:spAutoFit/>
          </a:bodyPr>
          <a:lstStyle/>
          <a:p>
            <a:r>
              <a:rPr lang="en-US" altLang="zh-CN" sz="2400" b="1" dirty="0" smtClean="0"/>
              <a:t>vector</a:t>
            </a:r>
            <a:endParaRPr lang="zh-CN" altLang="en-US" sz="2400" b="1" dirty="0"/>
          </a:p>
        </p:txBody>
      </p:sp>
      <p:cxnSp>
        <p:nvCxnSpPr>
          <p:cNvPr id="9" name="Straight Connector 8"/>
          <p:cNvCxnSpPr>
            <a:stCxn id="4" idx="2"/>
          </p:cNvCxnSpPr>
          <p:nvPr/>
        </p:nvCxnSpPr>
        <p:spPr>
          <a:xfrm rot="16200000" flipH="1">
            <a:off x="3792987" y="2192789"/>
            <a:ext cx="1076982" cy="2384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7" idx="2"/>
          </p:cNvCxnSpPr>
          <p:nvPr/>
        </p:nvCxnSpPr>
        <p:spPr>
          <a:xfrm rot="16200000" flipH="1">
            <a:off x="4516904" y="3145303"/>
            <a:ext cx="1519535" cy="163865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2743200" y="3276600"/>
            <a:ext cx="1524000" cy="15240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667000" y="5562600"/>
            <a:ext cx="4087979" cy="646331"/>
          </a:xfrm>
          <a:prstGeom prst="rect">
            <a:avLst/>
          </a:prstGeom>
        </p:spPr>
        <p:txBody>
          <a:bodyPr wrap="none">
            <a:spAutoFit/>
          </a:bodyPr>
          <a:lstStyle/>
          <a:p>
            <a:r>
              <a:rPr lang="en-US" altLang="zh-CN" dirty="0" smtClean="0"/>
              <a:t>Fig1.</a:t>
            </a:r>
            <a:r>
              <a:rPr lang="en-US" altLang="zh-CN" i="1" dirty="0" smtClean="0"/>
              <a:t> The epidemiologic triad of a disease </a:t>
            </a:r>
          </a:p>
          <a:p>
            <a:endParaRPr lang="zh-CN" altLang="en-US" dirty="0"/>
          </a:p>
        </p:txBody>
      </p:sp>
      <p:sp>
        <p:nvSpPr>
          <p:cNvPr id="17" name="Rectangle 16"/>
          <p:cNvSpPr/>
          <p:nvPr/>
        </p:nvSpPr>
        <p:spPr>
          <a:xfrm>
            <a:off x="2362200" y="533400"/>
            <a:ext cx="4572000" cy="646331"/>
          </a:xfrm>
          <a:prstGeom prst="rect">
            <a:avLst/>
          </a:prstGeom>
        </p:spPr>
        <p:txBody>
          <a:bodyPr>
            <a:spAutoFit/>
          </a:bodyPr>
          <a:lstStyle/>
          <a:p>
            <a:r>
              <a:rPr lang="en-US" altLang="zh-CN" dirty="0" smtClean="0">
                <a:solidFill>
                  <a:srgbClr val="0070C0"/>
                </a:solidFill>
              </a:rPr>
              <a:t>Age, sex ,occupation or the immune status of the individual</a:t>
            </a:r>
          </a:p>
        </p:txBody>
      </p:sp>
      <p:sp>
        <p:nvSpPr>
          <p:cNvPr id="24" name="Rectangle 23"/>
          <p:cNvSpPr/>
          <p:nvPr/>
        </p:nvSpPr>
        <p:spPr>
          <a:xfrm>
            <a:off x="304800" y="3733800"/>
            <a:ext cx="3505200" cy="830997"/>
          </a:xfrm>
          <a:prstGeom prst="rect">
            <a:avLst/>
          </a:prstGeom>
        </p:spPr>
        <p:txBody>
          <a:bodyPr wrap="square">
            <a:spAutoFit/>
          </a:bodyPr>
          <a:lstStyle/>
          <a:p>
            <a:r>
              <a:rPr lang="en-US" altLang="zh-CN" sz="1600" dirty="0" smtClean="0">
                <a:solidFill>
                  <a:srgbClr val="0070C0"/>
                </a:solidFill>
              </a:rPr>
              <a:t>Biological (bacteria, viruses), chemical (poisons), physical (trauma from radiation or fire)</a:t>
            </a:r>
          </a:p>
        </p:txBody>
      </p:sp>
      <p:sp>
        <p:nvSpPr>
          <p:cNvPr id="25" name="Rectangle 24"/>
          <p:cNvSpPr/>
          <p:nvPr/>
        </p:nvSpPr>
        <p:spPr>
          <a:xfrm>
            <a:off x="5867400" y="3810000"/>
            <a:ext cx="3276600" cy="584775"/>
          </a:xfrm>
          <a:prstGeom prst="rect">
            <a:avLst/>
          </a:prstGeom>
        </p:spPr>
        <p:txBody>
          <a:bodyPr wrap="square">
            <a:spAutoFit/>
          </a:bodyPr>
          <a:lstStyle/>
          <a:p>
            <a:r>
              <a:rPr lang="en-US" altLang="zh-CN" sz="1600" dirty="0" smtClean="0">
                <a:solidFill>
                  <a:srgbClr val="0070C0"/>
                </a:solidFill>
              </a:rPr>
              <a:t>Temperature, humidity, housing,</a:t>
            </a:r>
          </a:p>
          <a:p>
            <a:r>
              <a:rPr lang="en-US" altLang="zh-CN" sz="1600" dirty="0" smtClean="0">
                <a:solidFill>
                  <a:srgbClr val="0070C0"/>
                </a:solidFill>
              </a:rPr>
              <a:t> availability of food and water </a:t>
            </a:r>
            <a:endParaRPr lang="zh-CN" altLang="en-US" sz="1600" dirty="0">
              <a:solidFill>
                <a:srgbClr val="0070C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1600200" y="1676400"/>
            <a:ext cx="6372126" cy="4876800"/>
          </a:xfrm>
          <a:prstGeom prst="rect">
            <a:avLst/>
          </a:prstGeom>
          <a:noFill/>
          <a:ln w="12700" cap="flat" cmpd="sng">
            <a:noFill/>
            <a:prstDash val="solid"/>
            <a:miter lim="800000"/>
            <a:headEnd type="none" w="sm" len="sm"/>
            <a:tailEnd type="none" w="sm" len="sm"/>
          </a:ln>
          <a:effectLst/>
        </p:spPr>
      </p:pic>
      <p:sp>
        <p:nvSpPr>
          <p:cNvPr id="3" name="Title 1"/>
          <p:cNvSpPr txBox="1">
            <a:spLocks/>
          </p:cNvSpPr>
          <p:nvPr/>
        </p:nvSpPr>
        <p:spPr bwMode="auto">
          <a:xfrm>
            <a:off x="914400" y="152400"/>
            <a:ext cx="7315200" cy="1524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3600" b="0"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宋体" pitchFamily="2" charset="-122"/>
                <a:cs typeface="+mj-cs"/>
              </a:rPr>
              <a:t>SPARK</a:t>
            </a:r>
            <a:r>
              <a:rPr kumimoji="0" lang="en-US" altLang="zh-CN" sz="3600" b="0" i="0" u="none" strike="noStrike" kern="0" cap="none" spc="0" normalizeH="0" noProof="0" dirty="0" smtClean="0">
                <a:ln>
                  <a:noFill/>
                </a:ln>
                <a:solidFill>
                  <a:schemeClr val="tx2"/>
                </a:solidFill>
                <a:effectLst>
                  <a:outerShdw blurRad="38100" dist="38100" dir="2700000" algn="tl">
                    <a:srgbClr val="C0C0C0"/>
                  </a:outerShdw>
                </a:effectLst>
                <a:uLnTx/>
                <a:uFillTx/>
                <a:latin typeface="+mj-lt"/>
                <a:ea typeface="宋体" pitchFamily="2" charset="-122"/>
                <a:cs typeface="+mj-cs"/>
              </a:rPr>
              <a:t> is available at: </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3600" kern="0" baseline="0" dirty="0" smtClean="0">
                <a:solidFill>
                  <a:schemeClr val="tx2"/>
                </a:solidFill>
                <a:effectLst>
                  <a:outerShdw blurRad="38100" dist="38100" dir="2700000" algn="tl">
                    <a:srgbClr val="C0C0C0"/>
                  </a:outerShdw>
                </a:effectLst>
                <a:latin typeface="+mj-lt"/>
                <a:ea typeface="宋体" pitchFamily="2" charset="-122"/>
                <a:cs typeface="+mj-cs"/>
              </a:rPr>
              <a:t>www.pitt.edu/~cirm/SPARK</a:t>
            </a:r>
            <a:endParaRPr kumimoji="0" lang="zh-CN" altLang="en-US" sz="3600" b="0"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宋体" pitchFamily="2" charset="-122"/>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Why Agent-Based?</a:t>
            </a:r>
          </a:p>
        </p:txBody>
      </p:sp>
      <p:sp>
        <p:nvSpPr>
          <p:cNvPr id="5122" name="Rectangle 2"/>
          <p:cNvSpPr>
            <a:spLocks noGrp="1" noChangeArrowheads="1"/>
          </p:cNvSpPr>
          <p:nvPr>
            <p:ph type="body" idx="1"/>
          </p:nvPr>
        </p:nvSpPr>
        <p:spPr>
          <a:xfrm>
            <a:off x="457200" y="1371600"/>
            <a:ext cx="5029200" cy="5257800"/>
          </a:xfrm>
          <a:ln/>
        </p:spPr>
        <p:txBody>
          <a:bodyPr/>
          <a:lstStyle/>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800" dirty="0"/>
              <a:t>Originally tried System Dynamics</a:t>
            </a:r>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800" dirty="0"/>
              <a:t>Agent-Based Modeling makes more sense</a:t>
            </a:r>
          </a:p>
          <a:p>
            <a:pPr marL="735013" lvl="1" indent="-277813">
              <a:lnSpc>
                <a:spcPct val="90000"/>
              </a:lnSpc>
              <a:spcBef>
                <a:spcPts val="6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400" dirty="0"/>
              <a:t>Individual behaviors differ and can greatly affect the course of an epidemic outbreak</a:t>
            </a:r>
          </a:p>
          <a:p>
            <a:pPr marL="735013" lvl="1" indent="-277813">
              <a:lnSpc>
                <a:spcPct val="90000"/>
              </a:lnSpc>
              <a:spcBef>
                <a:spcPts val="6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400" dirty="0"/>
              <a:t>A user can observe an individual agent over time</a:t>
            </a:r>
          </a:p>
          <a:p>
            <a:pPr marL="735013" lvl="1" indent="-277813">
              <a:lnSpc>
                <a:spcPct val="90000"/>
              </a:lnSpc>
              <a:spcBef>
                <a:spcPts val="6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400" dirty="0" smtClean="0"/>
              <a:t>Good visual representation</a:t>
            </a:r>
            <a:endParaRPr lang="en-US" sz="2400" dirty="0"/>
          </a:p>
        </p:txBody>
      </p:sp>
      <p:pic>
        <p:nvPicPr>
          <p:cNvPr id="1026" name="Picture 2"/>
          <p:cNvPicPr>
            <a:picLocks noChangeAspect="1" noChangeArrowheads="1"/>
          </p:cNvPicPr>
          <p:nvPr/>
        </p:nvPicPr>
        <p:blipFill>
          <a:blip r:embed="rId3" cstate="print"/>
          <a:srcRect/>
          <a:stretch>
            <a:fillRect/>
          </a:stretch>
        </p:blipFill>
        <p:spPr bwMode="auto">
          <a:xfrm>
            <a:off x="5715000" y="1905000"/>
            <a:ext cx="3048000" cy="28956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Features of Agent-based Modeling (ABM)</a:t>
            </a:r>
            <a:endParaRPr lang="en-US" dirty="0"/>
          </a:p>
        </p:txBody>
      </p:sp>
      <p:sp>
        <p:nvSpPr>
          <p:cNvPr id="3" name="Content Placeholder 2"/>
          <p:cNvSpPr>
            <a:spLocks noGrp="1"/>
          </p:cNvSpPr>
          <p:nvPr>
            <p:ph idx="1"/>
          </p:nvPr>
        </p:nvSpPr>
        <p:spPr/>
        <p:txBody>
          <a:bodyPr>
            <a:normAutofit/>
          </a:bodyPr>
          <a:lstStyle/>
          <a:p>
            <a:r>
              <a:rPr lang="en-US" dirty="0" smtClean="0"/>
              <a:t>Rule-based</a:t>
            </a:r>
          </a:p>
          <a:p>
            <a:r>
              <a:rPr lang="en-US" dirty="0" smtClean="0"/>
              <a:t>Discrete-event/Discrete-time</a:t>
            </a:r>
          </a:p>
          <a:p>
            <a:r>
              <a:rPr lang="en-US" altLang="zh-CN" dirty="0" smtClean="0"/>
              <a:t>Spatial</a:t>
            </a:r>
          </a:p>
          <a:p>
            <a:r>
              <a:rPr lang="en-US" dirty="0" smtClean="0"/>
              <a:t>Parallelism</a:t>
            </a:r>
          </a:p>
          <a:p>
            <a:r>
              <a:rPr lang="en-US" dirty="0" smtClean="0"/>
              <a:t>Stochastic</a:t>
            </a:r>
          </a:p>
          <a:p>
            <a:r>
              <a:rPr lang="en-US" dirty="0" smtClean="0"/>
              <a:t>Ease to translate conceptual models to executable form</a:t>
            </a:r>
            <a:endParaRPr lang="en-US" dirty="0"/>
          </a:p>
        </p:txBody>
      </p:sp>
      <p:sp>
        <p:nvSpPr>
          <p:cNvPr id="4" name="Rectangle 3"/>
          <p:cNvSpPr/>
          <p:nvPr/>
        </p:nvSpPr>
        <p:spPr>
          <a:xfrm>
            <a:off x="4267200" y="5638800"/>
            <a:ext cx="4572000" cy="954107"/>
          </a:xfrm>
          <a:prstGeom prst="rect">
            <a:avLst/>
          </a:prstGeom>
        </p:spPr>
        <p:txBody>
          <a:bodyPr>
            <a:spAutoFit/>
          </a:bodyPr>
          <a:lstStyle/>
          <a:p>
            <a:r>
              <a:rPr lang="en-US" altLang="zh-CN" sz="1400" dirty="0" smtClean="0"/>
              <a:t>An, G., Mi, Q., </a:t>
            </a:r>
            <a:r>
              <a:rPr lang="en-US" altLang="zh-CN" sz="1400" dirty="0" err="1" smtClean="0"/>
              <a:t>Dutta-Moscato</a:t>
            </a:r>
            <a:r>
              <a:rPr lang="en-US" altLang="zh-CN" sz="1400" dirty="0" smtClean="0"/>
              <a:t>, J., </a:t>
            </a:r>
            <a:r>
              <a:rPr lang="en-US" altLang="zh-CN" sz="1400" dirty="0" err="1" smtClean="0"/>
              <a:t>Vodovotz</a:t>
            </a:r>
            <a:r>
              <a:rPr lang="en-US" altLang="zh-CN" sz="1400" dirty="0" smtClean="0"/>
              <a:t>, Y., Agent-based Models in translational systems biology, </a:t>
            </a:r>
            <a:r>
              <a:rPr lang="en-US" altLang="zh-CN" sz="1400" i="1" dirty="0" smtClean="0"/>
              <a:t>Wiley Interdisciplinary Reviews: System Biology and Medicine</a:t>
            </a:r>
            <a:r>
              <a:rPr lang="en-US" altLang="zh-CN" sz="1400" dirty="0" smtClean="0"/>
              <a:t>, 2009 Volume1, Issue 2: 159-171</a:t>
            </a:r>
            <a:endParaRPr lang="zh-CN" alt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705600" y="3124200"/>
            <a:ext cx="6096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Rectangle 28"/>
          <p:cNvSpPr/>
          <p:nvPr/>
        </p:nvSpPr>
        <p:spPr>
          <a:xfrm>
            <a:off x="4876800" y="2514600"/>
            <a:ext cx="6096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p:txBody>
          <a:bodyPr/>
          <a:lstStyle/>
          <a:p>
            <a:r>
              <a:rPr lang="en-US" altLang="zh-CN" dirty="0" smtClean="0"/>
              <a:t>Components of ABM</a:t>
            </a:r>
            <a:endParaRPr lang="zh-CN" altLang="en-US" dirty="0"/>
          </a:p>
        </p:txBody>
      </p:sp>
      <p:sp>
        <p:nvSpPr>
          <p:cNvPr id="3" name="Content Placeholder 2"/>
          <p:cNvSpPr>
            <a:spLocks noGrp="1"/>
          </p:cNvSpPr>
          <p:nvPr>
            <p:ph idx="1"/>
          </p:nvPr>
        </p:nvSpPr>
        <p:spPr/>
        <p:txBody>
          <a:bodyPr/>
          <a:lstStyle/>
          <a:p>
            <a:r>
              <a:rPr lang="en-US" altLang="zh-CN" dirty="0" smtClean="0"/>
              <a:t>Turtle</a:t>
            </a:r>
          </a:p>
          <a:p>
            <a:r>
              <a:rPr lang="en-US" altLang="zh-CN" dirty="0" smtClean="0"/>
              <a:t>Patch</a:t>
            </a:r>
          </a:p>
          <a:p>
            <a:r>
              <a:rPr lang="en-US" altLang="zh-CN" dirty="0" smtClean="0"/>
              <a:t>Space</a:t>
            </a:r>
            <a:endParaRPr lang="zh-CN" altLang="en-US" dirty="0"/>
          </a:p>
        </p:txBody>
      </p:sp>
      <p:sp>
        <p:nvSpPr>
          <p:cNvPr id="5" name="Oval 4"/>
          <p:cNvSpPr/>
          <p:nvPr/>
        </p:nvSpPr>
        <p:spPr>
          <a:xfrm>
            <a:off x="5029200" y="2667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Oval 5"/>
          <p:cNvSpPr/>
          <p:nvPr/>
        </p:nvSpPr>
        <p:spPr>
          <a:xfrm>
            <a:off x="6858000" y="3276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Group 6"/>
          <p:cNvGrpSpPr/>
          <p:nvPr/>
        </p:nvGrpSpPr>
        <p:grpSpPr>
          <a:xfrm>
            <a:off x="3657600" y="1447800"/>
            <a:ext cx="4343400" cy="3733800"/>
            <a:chOff x="2286000" y="1066800"/>
            <a:chExt cx="4343400" cy="3733800"/>
          </a:xfrm>
        </p:grpSpPr>
        <p:cxnSp>
          <p:nvCxnSpPr>
            <p:cNvPr id="8" name="Straight Connector 7"/>
            <p:cNvCxnSpPr/>
            <p:nvPr/>
          </p:nvCxnSpPr>
          <p:spPr>
            <a:xfrm>
              <a:off x="2286000" y="10668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286000" y="16002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86000" y="21336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286000" y="27432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86000" y="32766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286000" y="38100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286000" y="42672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286000" y="48006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4191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10287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6383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22479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8575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34671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40767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7625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a:off x="1981200" y="1981200"/>
            <a:ext cx="3048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981200" y="3124200"/>
            <a:ext cx="1676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267200" y="3124200"/>
            <a:ext cx="609600" cy="533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 name="Straight Arrow Connector 30"/>
          <p:cNvCxnSpPr/>
          <p:nvPr/>
        </p:nvCxnSpPr>
        <p:spPr>
          <a:xfrm>
            <a:off x="2057400" y="2590800"/>
            <a:ext cx="2209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Samples</a:t>
            </a:r>
            <a:endParaRPr lang="en-US" dirty="0"/>
          </a:p>
        </p:txBody>
      </p:sp>
      <p:sp>
        <p:nvSpPr>
          <p:cNvPr id="3" name="Content Placeholder 2"/>
          <p:cNvSpPr>
            <a:spLocks noGrp="1"/>
          </p:cNvSpPr>
          <p:nvPr>
            <p:ph idx="1"/>
          </p:nvPr>
        </p:nvSpPr>
        <p:spPr/>
        <p:txBody>
          <a:bodyPr/>
          <a:lstStyle/>
          <a:p>
            <a:r>
              <a:rPr lang="en-US" altLang="zh-CN" b="1" dirty="0" smtClean="0"/>
              <a:t>Wolf Sheep Predation</a:t>
            </a:r>
            <a:endParaRPr lang="en-US" dirty="0" smtClean="0"/>
          </a:p>
          <a:p>
            <a:r>
              <a:rPr lang="en-US" b="1" dirty="0" err="1" smtClean="0"/>
              <a:t>Tyhoid</a:t>
            </a:r>
            <a:r>
              <a:rPr lang="en-US" b="1" dirty="0" smtClean="0"/>
              <a:t> Fever on Disaster Area</a:t>
            </a:r>
            <a:endParaRPr lang="en-US" b="1"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ABM tool: </a:t>
            </a:r>
            <a:r>
              <a:rPr lang="en-US" b="1" dirty="0" err="1" smtClean="0"/>
              <a:t>NetLogo</a:t>
            </a:r>
            <a:endParaRPr lang="en-US" b="1" dirty="0"/>
          </a:p>
        </p:txBody>
      </p:sp>
      <p:pic>
        <p:nvPicPr>
          <p:cNvPr id="4" name="Picture 1"/>
          <p:cNvPicPr>
            <a:picLocks noChangeAspect="1" noChangeArrowheads="1"/>
          </p:cNvPicPr>
          <p:nvPr/>
        </p:nvPicPr>
        <p:blipFill>
          <a:blip r:embed="rId3" cstate="print"/>
          <a:srcRect/>
          <a:stretch>
            <a:fillRect/>
          </a:stretch>
        </p:blipFill>
        <p:spPr bwMode="auto">
          <a:xfrm>
            <a:off x="1905000" y="5715000"/>
            <a:ext cx="6934200" cy="923925"/>
          </a:xfrm>
          <a:prstGeom prst="rect">
            <a:avLst/>
          </a:prstGeom>
          <a:noFill/>
          <a:ln w="9525">
            <a:noFill/>
            <a:round/>
            <a:headEnd/>
            <a:tailEnd/>
          </a:ln>
          <a:effectLst/>
        </p:spPr>
      </p:pic>
      <p:sp>
        <p:nvSpPr>
          <p:cNvPr id="6" name="Rectangle 3"/>
          <p:cNvSpPr>
            <a:spLocks noChangeArrowheads="1"/>
          </p:cNvSpPr>
          <p:nvPr/>
        </p:nvSpPr>
        <p:spPr bwMode="auto">
          <a:xfrm>
            <a:off x="457200" y="1627188"/>
            <a:ext cx="8458200" cy="4267200"/>
          </a:xfrm>
          <a:prstGeom prst="rect">
            <a:avLst/>
          </a:prstGeom>
          <a:noFill/>
          <a:ln w="9525">
            <a:noFill/>
            <a:round/>
            <a:headEnd/>
            <a:tailEnd/>
          </a:ln>
          <a:effectLst/>
        </p:spPr>
        <p:txBody>
          <a:bodyPr lIns="90000" tIns="46800" rIns="90000" bIns="46800"/>
          <a:lstStyle/>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err="1">
                <a:solidFill>
                  <a:srgbClr val="000000"/>
                </a:solidFill>
              </a:rPr>
              <a:t>NetLogo</a:t>
            </a:r>
            <a:r>
              <a:rPr lang="en-US" sz="3200" dirty="0">
                <a:solidFill>
                  <a:srgbClr val="000000"/>
                </a:solidFill>
              </a:rPr>
              <a:t> </a:t>
            </a:r>
            <a:r>
              <a:rPr lang="en-US" sz="3200" dirty="0" smtClean="0">
                <a:solidFill>
                  <a:srgbClr val="000000"/>
                </a:solidFill>
              </a:rPr>
              <a:t>4.1 </a:t>
            </a:r>
            <a:r>
              <a:rPr lang="en-US" sz="3200" dirty="0">
                <a:solidFill>
                  <a:srgbClr val="000000"/>
                </a:solidFill>
              </a:rPr>
              <a:t>(Developed at Northwestern)</a:t>
            </a: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smtClean="0">
                <a:solidFill>
                  <a:srgbClr val="000000"/>
                </a:solidFill>
              </a:rPr>
              <a:t>User friendly programming environment and simple language (Logo like)</a:t>
            </a:r>
            <a:endParaRPr lang="en-US" sz="3200" dirty="0">
              <a:solidFill>
                <a:srgbClr val="000000"/>
              </a:solidFill>
            </a:endParaRP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a:solidFill>
                  <a:srgbClr val="000000"/>
                </a:solidFill>
              </a:rPr>
              <a:t>Cross-platform support</a:t>
            </a:r>
          </a:p>
          <a:p>
            <a:pPr marL="735013" lvl="1" indent="-277813">
              <a:lnSpc>
                <a:spcPct val="90000"/>
              </a:lnSpc>
              <a:spcBef>
                <a:spcPts val="7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2800" dirty="0">
                <a:solidFill>
                  <a:srgbClr val="0001FF"/>
                </a:solidFill>
              </a:rPr>
              <a:t>Windows, </a:t>
            </a:r>
            <a:r>
              <a:rPr lang="en-US" sz="2800" dirty="0" smtClean="0">
                <a:solidFill>
                  <a:srgbClr val="0001FF"/>
                </a:solidFill>
              </a:rPr>
              <a:t>Linux, </a:t>
            </a:r>
            <a:r>
              <a:rPr lang="en-US" sz="2800" dirty="0">
                <a:solidFill>
                  <a:srgbClr val="0001FF"/>
                </a:solidFill>
              </a:rPr>
              <a:t>Mac</a:t>
            </a: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a:solidFill>
                  <a:srgbClr val="000000"/>
                </a:solidFill>
              </a:rPr>
              <a:t>Depends on Java</a:t>
            </a: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a:solidFill>
                  <a:srgbClr val="000000"/>
                </a:solidFill>
              </a:rPr>
              <a:t>Free!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743200" y="2209800"/>
            <a:ext cx="3336636" cy="2590800"/>
          </a:xfrm>
          <a:prstGeom prst="rect">
            <a:avLst/>
          </a:prstGeom>
          <a:noFill/>
          <a:ln w="9525">
            <a:noFill/>
            <a:miter lim="800000"/>
            <a:headEnd/>
            <a:tailEnd/>
          </a:ln>
        </p:spPr>
      </p:pic>
      <p:sp>
        <p:nvSpPr>
          <p:cNvPr id="5" name="TextBox 4"/>
          <p:cNvSpPr txBox="1"/>
          <p:nvPr/>
        </p:nvSpPr>
        <p:spPr>
          <a:xfrm>
            <a:off x="1371600" y="838200"/>
            <a:ext cx="7460632" cy="523220"/>
          </a:xfrm>
          <a:prstGeom prst="rect">
            <a:avLst/>
          </a:prstGeom>
          <a:noFill/>
        </p:spPr>
        <p:txBody>
          <a:bodyPr wrap="none" rtlCol="0">
            <a:spAutoFit/>
          </a:bodyPr>
          <a:lstStyle/>
          <a:p>
            <a:r>
              <a:rPr lang="en-US" altLang="zh-CN" sz="2800" b="1" dirty="0" smtClean="0"/>
              <a:t>Tutorial 1: Sample model (Wolf Sheep Predation)</a:t>
            </a:r>
            <a:endParaRPr lang="zh-CN" altLang="en-US" sz="2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TotalTime>
  <Words>1334</Words>
  <Application>Microsoft Office PowerPoint</Application>
  <PresentationFormat>On-screen Show (4:3)</PresentationFormat>
  <Paragraphs>143</Paragraphs>
  <Slides>30</Slides>
  <Notes>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Biomedical Modeling:  Introduction to the Agent-based epidemic modeling  </vt:lpstr>
      <vt:lpstr>Why An Epidemic Model?</vt:lpstr>
      <vt:lpstr>Slide 3</vt:lpstr>
      <vt:lpstr>Why Agent-Based?</vt:lpstr>
      <vt:lpstr>Features of Agent-based Modeling (ABM)</vt:lpstr>
      <vt:lpstr>Components of ABM</vt:lpstr>
      <vt:lpstr>Two Samples</vt:lpstr>
      <vt:lpstr>ABM tool: NetLogo</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Introduction to the Agent-based epidemic modeling using Agent-based approac</dc:title>
  <dc:creator>Qi Mi</dc:creator>
  <cp:lastModifiedBy>Qi Mi</cp:lastModifiedBy>
  <cp:revision>40</cp:revision>
  <dcterms:created xsi:type="dcterms:W3CDTF">2006-08-16T00:00:00Z</dcterms:created>
  <dcterms:modified xsi:type="dcterms:W3CDTF">2010-07-11T22:13:00Z</dcterms:modified>
</cp:coreProperties>
</file>