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66" r:id="rId3"/>
    <p:sldId id="260" r:id="rId4"/>
    <p:sldId id="267" r:id="rId5"/>
    <p:sldId id="262" r:id="rId6"/>
    <p:sldId id="269" r:id="rId7"/>
    <p:sldId id="264" r:id="rId8"/>
    <p:sldId id="263" r:id="rId9"/>
    <p:sldId id="270" r:id="rId10"/>
    <p:sldId id="272" r:id="rId11"/>
    <p:sldId id="271" r:id="rId12"/>
    <p:sldId id="273" r:id="rId13"/>
    <p:sldId id="274" r:id="rId14"/>
    <p:sldId id="275" r:id="rId15"/>
    <p:sldId id="277" r:id="rId16"/>
    <p:sldId id="278" r:id="rId17"/>
    <p:sldId id="276"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07" autoAdjust="0"/>
  </p:normalViewPr>
  <p:slideViewPr>
    <p:cSldViewPr>
      <p:cViewPr varScale="1">
        <p:scale>
          <a:sx n="62" d="100"/>
          <a:sy n="62" d="100"/>
        </p:scale>
        <p:origin x="-72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9CB8107-B2A1-4DD5-816B-8F9D458AD60B}" type="datetimeFigureOut">
              <a:rPr lang="en-US" smtClean="0"/>
              <a:pPr/>
              <a:t>5/9/2010</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4BBF3A9-E580-44FB-91B1-300E3B43B6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2218531" y="778257"/>
            <a:ext cx="2662238" cy="3837980"/>
          </a:xfrm>
          <a:prstGeom prst="rect">
            <a:avLst/>
          </a:prstGeom>
          <a:solidFill>
            <a:srgbClr val="FFFFFF"/>
          </a:solidFill>
          <a:ln w="9360">
            <a:solidFill>
              <a:srgbClr val="000000"/>
            </a:solidFill>
            <a:miter lim="800000"/>
            <a:headEnd/>
            <a:tailEnd/>
          </a:ln>
          <a:effectLst/>
        </p:spPr>
        <p:txBody>
          <a:bodyPr wrap="none" lIns="99048" tIns="49524" rIns="99048" bIns="49524" anchor="ctr"/>
          <a:lstStyle/>
          <a:p>
            <a:endParaRPr lang="zh-CN" altLang="en-US"/>
          </a:p>
        </p:txBody>
      </p:sp>
      <p:sp>
        <p:nvSpPr>
          <p:cNvPr id="32770" name="Rectangle 2"/>
          <p:cNvSpPr txBox="1">
            <a:spLocks noChangeArrowheads="1"/>
          </p:cNvSpPr>
          <p:nvPr>
            <p:ph type="body"/>
          </p:nvPr>
        </p:nvSpPr>
        <p:spPr bwMode="auto">
          <a:xfrm>
            <a:off x="709930" y="4861441"/>
            <a:ext cx="5672867" cy="4598468"/>
          </a:xfrm>
          <a:prstGeom prst="rect">
            <a:avLst/>
          </a:prstGeom>
          <a:noFill/>
          <a:ln>
            <a:round/>
            <a:headEnd/>
            <a:tailEnd/>
          </a:ln>
        </p:spPr>
        <p:txBody>
          <a:bodyPr wrap="none" anchor="ctr"/>
          <a:lstStyle/>
          <a:p>
            <a:r>
              <a:rPr lang="en-US" altLang="zh-CN" sz="1300" dirty="0" smtClean="0"/>
              <a:t>Epidemiologists may conduct studies in order to find the cause and risk factors associated with a disease, discover the extent of a disease in the community, study the history and prognosis of the disease, evaluate healthcare methods already in place, or develop new public policy and regulations </a:t>
            </a:r>
            <a:endParaRPr lang="zh-CN"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sz="1300" dirty="0" smtClean="0"/>
              <a:t>The prevalence and extent of disease depends on many factors, which can be considered broadly as 3 categories: the characteristics of the host, the agent involved, and the environment. The interplay of these categories affects how a disease can spread within a given population, as illustrated in figure 1. </a:t>
            </a:r>
            <a:r>
              <a:rPr lang="en-US" altLang="zh-CN" dirty="0" smtClean="0"/>
              <a:t>As these factors interact to intensify or diminish the spread of a disease, it is important that they are studied in each case, in order to understand their role in the spread of a particular disease. An understanding of how these factors interact for a particular disease can lead to measures to control or prevent its spread. For example, epidemiologists may uncover that a particular disease is caused by a bacteria, leading to the use of antibiotics to try and control an outbreak. If the likelihood of being exposed to a disease is influenced by a person’s occupation, measures can be introduced to control this (such as requiring medical staff to be vaccinated against Hepatitis B, for example). Another example would be the use of flu vaccines only for those most at risk, such as the elderly and asthmatics, using fewer resources than vaccinating a whole population</a:t>
            </a:r>
            <a:endParaRPr lang="en-US" dirty="0"/>
          </a:p>
        </p:txBody>
      </p:sp>
      <p:sp>
        <p:nvSpPr>
          <p:cNvPr id="4" name="Slide Number Placeholder 3"/>
          <p:cNvSpPr>
            <a:spLocks noGrp="1"/>
          </p:cNvSpPr>
          <p:nvPr>
            <p:ph type="sldNum" sz="quarter" idx="10"/>
          </p:nvPr>
        </p:nvSpPr>
        <p:spPr/>
        <p:txBody>
          <a:bodyPr/>
          <a:lstStyle/>
          <a:p>
            <a:fld id="{44BBF3A9-E580-44FB-91B1-300E3B43B66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2218531" y="778257"/>
            <a:ext cx="2662238" cy="3837980"/>
          </a:xfrm>
          <a:prstGeom prst="rect">
            <a:avLst/>
          </a:prstGeom>
          <a:solidFill>
            <a:srgbClr val="FFFFFF"/>
          </a:solidFill>
          <a:ln w="9360">
            <a:solidFill>
              <a:srgbClr val="000000"/>
            </a:solidFill>
            <a:miter lim="800000"/>
            <a:headEnd/>
            <a:tailEnd/>
          </a:ln>
          <a:effectLst/>
        </p:spPr>
        <p:txBody>
          <a:bodyPr wrap="none" lIns="99048" tIns="49524" rIns="99048" bIns="49524" anchor="ctr"/>
          <a:lstStyle/>
          <a:p>
            <a:endParaRPr lang="zh-CN" altLang="en-US"/>
          </a:p>
        </p:txBody>
      </p:sp>
      <p:sp>
        <p:nvSpPr>
          <p:cNvPr id="33794" name="Rectangle 2"/>
          <p:cNvSpPr txBox="1">
            <a:spLocks noChangeArrowheads="1"/>
          </p:cNvSpPr>
          <p:nvPr>
            <p:ph type="body"/>
          </p:nvPr>
        </p:nvSpPr>
        <p:spPr bwMode="auto">
          <a:xfrm>
            <a:off x="709930" y="4861441"/>
            <a:ext cx="5672867" cy="4598468"/>
          </a:xfrm>
          <a:prstGeom prst="rect">
            <a:avLst/>
          </a:prstGeom>
          <a:noFill/>
          <a:ln>
            <a:round/>
            <a:headEnd/>
            <a:tailEnd/>
          </a:ln>
        </p:spPr>
        <p:txBody>
          <a:bodyPr wrap="none" anchor="ct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44BBF3A9-E580-44FB-91B1-300E3B43B66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BBF3A9-E580-44FB-91B1-300E3B43B668}"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fontScale="90000"/>
          </a:bodyPr>
          <a:lstStyle/>
          <a:p>
            <a:r>
              <a:rPr lang="en-US" b="1" dirty="0" smtClean="0"/>
              <a:t>EPIDEMIOLOGY: Introduction to the Agent-based epidemic modeling </a:t>
            </a:r>
            <a:r>
              <a:rPr lang="en-US" dirty="0" smtClean="0"/>
              <a:t>	</a:t>
            </a:r>
            <a:endParaRPr lang="en-US" dirty="0"/>
          </a:p>
        </p:txBody>
      </p:sp>
      <p:sp>
        <p:nvSpPr>
          <p:cNvPr id="3" name="Subtitle 2"/>
          <p:cNvSpPr>
            <a:spLocks noGrp="1"/>
          </p:cNvSpPr>
          <p:nvPr>
            <p:ph type="subTitle" idx="1"/>
          </p:nvPr>
        </p:nvSpPr>
        <p:spPr/>
        <p:txBody>
          <a:bodyPr/>
          <a:lstStyle/>
          <a:p>
            <a:r>
              <a:rPr lang="en-US" dirty="0" smtClean="0"/>
              <a:t>Dr. Qi Mi</a:t>
            </a:r>
          </a:p>
          <a:p>
            <a:r>
              <a:rPr lang="en-US" dirty="0" smtClean="0"/>
              <a:t>Department of Sports Medicine and Nutrition, SHRS, Univ. of Pitt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229600" cy="4525963"/>
          </a:xfrm>
        </p:spPr>
        <p:txBody>
          <a:bodyPr/>
          <a:lstStyle/>
          <a:p>
            <a:r>
              <a:rPr lang="en-US" altLang="zh-CN" dirty="0" smtClean="0"/>
              <a:t>Press the "setup" button. </a:t>
            </a:r>
          </a:p>
          <a:p>
            <a:pPr>
              <a:buNone/>
            </a:pPr>
            <a:r>
              <a:rPr lang="en-US" altLang="zh-CN" dirty="0" smtClean="0"/>
              <a:t>    </a:t>
            </a:r>
            <a:r>
              <a:rPr lang="en-US" altLang="zh-CN" b="1" i="1" dirty="0" smtClean="0"/>
              <a:t>What </a:t>
            </a:r>
            <a:r>
              <a:rPr lang="en-US" altLang="zh-CN" b="1" i="1" dirty="0" smtClean="0"/>
              <a:t>do you see appear in the view? </a:t>
            </a:r>
          </a:p>
          <a:p>
            <a:r>
              <a:rPr lang="en-US" altLang="zh-CN" dirty="0" smtClean="0"/>
              <a:t>Press the "go" button to start the simulation. </a:t>
            </a:r>
          </a:p>
          <a:p>
            <a:pPr>
              <a:buNone/>
            </a:pPr>
            <a:r>
              <a:rPr lang="en-US" altLang="zh-CN" dirty="0" smtClean="0"/>
              <a:t>  </a:t>
            </a:r>
            <a:r>
              <a:rPr lang="en-US" altLang="zh-CN" b="1" i="1" dirty="0" smtClean="0"/>
              <a:t>As </a:t>
            </a:r>
            <a:r>
              <a:rPr lang="en-US" altLang="zh-CN" b="1" i="1" dirty="0" smtClean="0"/>
              <a:t>the model is running, what is happening to the wolf and sheep populations? </a:t>
            </a:r>
          </a:p>
          <a:p>
            <a:r>
              <a:rPr lang="en-US" altLang="zh-CN" dirty="0" smtClean="0"/>
              <a:t>Press the "go" button to stop the model. </a:t>
            </a: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62200" y="685800"/>
            <a:ext cx="4882042" cy="523220"/>
          </a:xfrm>
          <a:prstGeom prst="rect">
            <a:avLst/>
          </a:prstGeom>
        </p:spPr>
        <p:txBody>
          <a:bodyPr wrap="none">
            <a:spAutoFit/>
          </a:bodyPr>
          <a:lstStyle/>
          <a:p>
            <a:r>
              <a:rPr lang="en-US" altLang="zh-CN" sz="2800" b="1" dirty="0" smtClean="0"/>
              <a:t>Controlling the Model: Buttons </a:t>
            </a:r>
            <a:endParaRPr lang="en-US" altLang="zh-CN" sz="2800" b="1" dirty="0"/>
          </a:p>
        </p:txBody>
      </p:sp>
      <p:pic>
        <p:nvPicPr>
          <p:cNvPr id="3074" name="Picture 2"/>
          <p:cNvPicPr>
            <a:picLocks noChangeAspect="1" noChangeArrowheads="1"/>
          </p:cNvPicPr>
          <p:nvPr/>
        </p:nvPicPr>
        <p:blipFill>
          <a:blip r:embed="rId2" cstate="print"/>
          <a:srcRect/>
          <a:stretch>
            <a:fillRect/>
          </a:stretch>
        </p:blipFill>
        <p:spPr bwMode="auto">
          <a:xfrm>
            <a:off x="3657600" y="2438400"/>
            <a:ext cx="1290918" cy="6858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657600" y="4191000"/>
            <a:ext cx="1371600" cy="685800"/>
          </a:xfrm>
          <a:prstGeom prst="rect">
            <a:avLst/>
          </a:prstGeom>
          <a:noFill/>
          <a:ln w="9525">
            <a:noFill/>
            <a:miter lim="800000"/>
            <a:headEnd/>
            <a:tailEnd/>
          </a:ln>
        </p:spPr>
      </p:pic>
      <p:sp>
        <p:nvSpPr>
          <p:cNvPr id="8" name="Rectangle 7"/>
          <p:cNvSpPr/>
          <p:nvPr/>
        </p:nvSpPr>
        <p:spPr>
          <a:xfrm>
            <a:off x="5257800" y="2590800"/>
            <a:ext cx="1735603" cy="369332"/>
          </a:xfrm>
          <a:prstGeom prst="rect">
            <a:avLst/>
          </a:prstGeom>
        </p:spPr>
        <p:txBody>
          <a:bodyPr wrap="none">
            <a:spAutoFit/>
          </a:bodyPr>
          <a:lstStyle/>
          <a:p>
            <a:r>
              <a:rPr lang="en-US" altLang="zh-CN" dirty="0" smtClean="0"/>
              <a:t>"forever" button</a:t>
            </a:r>
            <a:endParaRPr lang="zh-CN" altLang="en-US" dirty="0"/>
          </a:p>
        </p:txBody>
      </p:sp>
      <p:sp>
        <p:nvSpPr>
          <p:cNvPr id="9" name="Rectangle 8"/>
          <p:cNvSpPr/>
          <p:nvPr/>
        </p:nvSpPr>
        <p:spPr>
          <a:xfrm>
            <a:off x="5486400" y="4343400"/>
            <a:ext cx="1516056" cy="369332"/>
          </a:xfrm>
          <a:prstGeom prst="rect">
            <a:avLst/>
          </a:prstGeom>
        </p:spPr>
        <p:txBody>
          <a:bodyPr wrap="none">
            <a:spAutoFit/>
          </a:bodyPr>
          <a:lstStyle/>
          <a:p>
            <a:r>
              <a:rPr lang="en-US" altLang="zh-CN" dirty="0" smtClean="0"/>
              <a:t>"once" button</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685800"/>
            <a:ext cx="4905830" cy="523220"/>
          </a:xfrm>
          <a:prstGeom prst="rect">
            <a:avLst/>
          </a:prstGeom>
        </p:spPr>
        <p:txBody>
          <a:bodyPr wrap="none">
            <a:spAutoFit/>
          </a:bodyPr>
          <a:lstStyle/>
          <a:p>
            <a:r>
              <a:rPr lang="en-US" altLang="zh-CN" sz="2800" b="1" dirty="0" smtClean="0"/>
              <a:t>Controlling speed: Speed Slider </a:t>
            </a:r>
            <a:endParaRPr lang="en-US" altLang="zh-CN" sz="2800" b="1" dirty="0"/>
          </a:p>
        </p:txBody>
      </p:sp>
      <p:pic>
        <p:nvPicPr>
          <p:cNvPr id="35842" name="Picture 2"/>
          <p:cNvPicPr>
            <a:picLocks noChangeAspect="1" noChangeArrowheads="1"/>
          </p:cNvPicPr>
          <p:nvPr/>
        </p:nvPicPr>
        <p:blipFill>
          <a:blip r:embed="rId2" cstate="print"/>
          <a:srcRect/>
          <a:stretch>
            <a:fillRect/>
          </a:stretch>
        </p:blipFill>
        <p:spPr bwMode="auto">
          <a:xfrm>
            <a:off x="2971800" y="2590800"/>
            <a:ext cx="3124200" cy="91688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457200"/>
            <a:ext cx="5791200" cy="461665"/>
          </a:xfrm>
          <a:prstGeom prst="rect">
            <a:avLst/>
          </a:prstGeom>
        </p:spPr>
        <p:txBody>
          <a:bodyPr wrap="square">
            <a:spAutoFit/>
          </a:bodyPr>
          <a:lstStyle/>
          <a:p>
            <a:r>
              <a:rPr lang="en-US" altLang="zh-CN" sz="2400" b="1" dirty="0" smtClean="0"/>
              <a:t>Adjusting Settings: Sliders and Switches </a:t>
            </a:r>
            <a:endParaRPr lang="en-US" altLang="zh-CN" sz="2400" b="1" dirty="0"/>
          </a:p>
        </p:txBody>
      </p:sp>
      <p:pic>
        <p:nvPicPr>
          <p:cNvPr id="36866" name="Picture 2"/>
          <p:cNvPicPr>
            <a:picLocks noChangeAspect="1" noChangeArrowheads="1"/>
          </p:cNvPicPr>
          <p:nvPr/>
        </p:nvPicPr>
        <p:blipFill>
          <a:blip r:embed="rId2" cstate="print"/>
          <a:srcRect/>
          <a:stretch>
            <a:fillRect/>
          </a:stretch>
        </p:blipFill>
        <p:spPr bwMode="auto">
          <a:xfrm>
            <a:off x="1981200" y="1752600"/>
            <a:ext cx="5505986" cy="3962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334000"/>
          </a:xfrm>
        </p:spPr>
        <p:txBody>
          <a:bodyPr>
            <a:normAutofit fontScale="85000" lnSpcReduction="20000"/>
          </a:bodyPr>
          <a:lstStyle/>
          <a:p>
            <a:r>
              <a:rPr lang="en-US" altLang="zh-CN" dirty="0" smtClean="0"/>
              <a:t>Press </a:t>
            </a:r>
            <a:r>
              <a:rPr lang="en-US" altLang="zh-CN" dirty="0" smtClean="0"/>
              <a:t>"setup" and "go" and let the model run for about a 100 time-ticks. (Note: there is a readout of the number of ticks right above the plot.) </a:t>
            </a:r>
          </a:p>
          <a:p>
            <a:r>
              <a:rPr lang="en-US" altLang="zh-CN" dirty="0" smtClean="0"/>
              <a:t>Stop the model by pressing the "go" button. </a:t>
            </a:r>
          </a:p>
          <a:p>
            <a:pPr>
              <a:buNone/>
            </a:pPr>
            <a:r>
              <a:rPr lang="en-US" altLang="zh-CN" dirty="0" smtClean="0"/>
              <a:t>    </a:t>
            </a:r>
            <a:r>
              <a:rPr lang="en-US" altLang="zh-CN" b="1" i="1" dirty="0" smtClean="0"/>
              <a:t>What </a:t>
            </a:r>
            <a:r>
              <a:rPr lang="en-US" altLang="zh-CN" b="1" i="1" dirty="0" smtClean="0"/>
              <a:t>happened to the sheep over time? </a:t>
            </a:r>
          </a:p>
          <a:p>
            <a:pPr>
              <a:buNone/>
            </a:pPr>
            <a:endParaRPr lang="en-US" altLang="zh-CN" dirty="0" smtClean="0"/>
          </a:p>
          <a:p>
            <a:pPr>
              <a:buNone/>
            </a:pPr>
            <a:r>
              <a:rPr lang="en-US" altLang="zh-CN" dirty="0" smtClean="0"/>
              <a:t> </a:t>
            </a:r>
            <a:r>
              <a:rPr lang="en-US" altLang="zh-CN" dirty="0" smtClean="0"/>
              <a:t>Let's </a:t>
            </a:r>
            <a:r>
              <a:rPr lang="en-US" altLang="zh-CN" dirty="0" smtClean="0"/>
              <a:t>take a look and see what would happen to the sheep if we change one of the settings. </a:t>
            </a:r>
          </a:p>
          <a:p>
            <a:r>
              <a:rPr lang="en-US" altLang="zh-CN" dirty="0" smtClean="0"/>
              <a:t>Turn the "grass?" switch on. </a:t>
            </a:r>
          </a:p>
          <a:p>
            <a:r>
              <a:rPr lang="en-US" altLang="zh-CN" dirty="0" smtClean="0"/>
              <a:t>Press "setup" and "go" and let the model run for a similar amount of time as before. </a:t>
            </a:r>
          </a:p>
          <a:p>
            <a:pPr>
              <a:buNone/>
            </a:pPr>
            <a:r>
              <a:rPr lang="en-US" altLang="zh-CN" dirty="0" smtClean="0"/>
              <a:t>    </a:t>
            </a:r>
            <a:r>
              <a:rPr lang="en-US" altLang="zh-CN" b="1" i="1" dirty="0" smtClean="0"/>
              <a:t>What </a:t>
            </a:r>
            <a:r>
              <a:rPr lang="en-US" altLang="zh-CN" b="1" i="1" dirty="0" smtClean="0"/>
              <a:t>did this switch do to the model? Was the outcome the same as your previous run? </a:t>
            </a:r>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229600" cy="4525963"/>
          </a:xfrm>
        </p:spPr>
        <p:txBody>
          <a:bodyPr/>
          <a:lstStyle/>
          <a:p>
            <a:pPr>
              <a:buNone/>
            </a:pPr>
            <a:r>
              <a:rPr lang="en-US" altLang="zh-CN" sz="2800" b="1" i="1" dirty="0" smtClean="0"/>
              <a:t>What would happen to the sheep population if there was more initial sheep and less initial wolves at the beginning of the simulation? </a:t>
            </a:r>
          </a:p>
          <a:p>
            <a:r>
              <a:rPr lang="en-US" altLang="zh-CN" sz="2800" dirty="0" smtClean="0"/>
              <a:t>Turn the "grass?" switch off. </a:t>
            </a:r>
          </a:p>
          <a:p>
            <a:r>
              <a:rPr lang="en-US" altLang="zh-CN" sz="2800" dirty="0" smtClean="0"/>
              <a:t>Set the "initial-number-sheep" slider to 100. </a:t>
            </a:r>
          </a:p>
          <a:p>
            <a:r>
              <a:rPr lang="en-US" altLang="zh-CN" sz="2800" dirty="0" smtClean="0"/>
              <a:t>Set the "initial-number-wolves" slider to 20. </a:t>
            </a:r>
          </a:p>
          <a:p>
            <a:r>
              <a:rPr lang="en-US" altLang="zh-CN" sz="2800" dirty="0" smtClean="0"/>
              <a:t>Press "setup" and then "go". </a:t>
            </a:r>
          </a:p>
          <a:p>
            <a:r>
              <a:rPr lang="en-US" altLang="zh-CN" sz="2800" dirty="0" smtClean="0"/>
              <a:t>Let the model run for about 100 time-ticks. </a:t>
            </a:r>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4525963"/>
          </a:xfrm>
        </p:spPr>
        <p:txBody>
          <a:bodyPr>
            <a:normAutofit fontScale="92500" lnSpcReduction="10000"/>
          </a:bodyPr>
          <a:lstStyle/>
          <a:p>
            <a:pPr>
              <a:buNone/>
            </a:pPr>
            <a:r>
              <a:rPr lang="en-US" altLang="zh-CN" b="1" i="1" dirty="0" smtClean="0"/>
              <a:t>What other sliders or switches can be adjusted to help out the sheep population? </a:t>
            </a:r>
          </a:p>
          <a:p>
            <a:r>
              <a:rPr lang="en-US" altLang="zh-CN" dirty="0" smtClean="0"/>
              <a:t>Set "initial-number-sheep" to 80 and "initial-number-wolves" to 50. (This is close to how they were when you first opened the model.) </a:t>
            </a:r>
          </a:p>
          <a:p>
            <a:r>
              <a:rPr lang="en-US" altLang="zh-CN" dirty="0" smtClean="0"/>
              <a:t>Set "sheep-reproduce" to 10.0%. </a:t>
            </a:r>
          </a:p>
          <a:p>
            <a:r>
              <a:rPr lang="en-US" altLang="zh-CN" dirty="0" smtClean="0"/>
              <a:t>Press "setup" and then "go". </a:t>
            </a:r>
          </a:p>
          <a:p>
            <a:r>
              <a:rPr lang="en-US" altLang="zh-CN" dirty="0" smtClean="0"/>
              <a:t>Let the model run for about 100 time ticks. </a:t>
            </a:r>
          </a:p>
          <a:p>
            <a:pPr>
              <a:buNone/>
            </a:pPr>
            <a:r>
              <a:rPr lang="en-US" altLang="zh-CN" b="1" i="1" dirty="0" smtClean="0"/>
              <a:t>What happened to the wolves in this run? </a:t>
            </a:r>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533400"/>
            <a:ext cx="6622839" cy="523220"/>
          </a:xfrm>
          <a:prstGeom prst="rect">
            <a:avLst/>
          </a:prstGeom>
        </p:spPr>
        <p:txBody>
          <a:bodyPr wrap="none">
            <a:spAutoFit/>
          </a:bodyPr>
          <a:lstStyle/>
          <a:p>
            <a:r>
              <a:rPr lang="en-US" altLang="zh-CN" sz="2800" b="1" dirty="0" smtClean="0"/>
              <a:t>Gathering Information: Plots and Monitors </a:t>
            </a:r>
            <a:endParaRPr lang="en-US" altLang="zh-CN" sz="2000" b="1" dirty="0"/>
          </a:p>
        </p:txBody>
      </p:sp>
      <p:pic>
        <p:nvPicPr>
          <p:cNvPr id="37890" name="Picture 2"/>
          <p:cNvPicPr>
            <a:picLocks noChangeAspect="1" noChangeArrowheads="1"/>
          </p:cNvPicPr>
          <p:nvPr/>
        </p:nvPicPr>
        <p:blipFill>
          <a:blip r:embed="rId2" cstate="print"/>
          <a:srcRect/>
          <a:stretch>
            <a:fillRect/>
          </a:stretch>
        </p:blipFill>
        <p:spPr bwMode="auto">
          <a:xfrm>
            <a:off x="2590800" y="5181600"/>
            <a:ext cx="5456853" cy="838200"/>
          </a:xfrm>
          <a:prstGeom prst="rect">
            <a:avLst/>
          </a:prstGeom>
          <a:noFill/>
          <a:ln w="9525">
            <a:noFill/>
            <a:miter lim="800000"/>
            <a:headEnd/>
            <a:tailEnd/>
          </a:ln>
        </p:spPr>
      </p:pic>
      <p:pic>
        <p:nvPicPr>
          <p:cNvPr id="37891" name="Picture 3"/>
          <p:cNvPicPr>
            <a:picLocks noChangeAspect="1" noChangeArrowheads="1"/>
          </p:cNvPicPr>
          <p:nvPr/>
        </p:nvPicPr>
        <p:blipFill>
          <a:blip r:embed="rId3" cstate="print"/>
          <a:srcRect/>
          <a:stretch>
            <a:fillRect/>
          </a:stretch>
        </p:blipFill>
        <p:spPr bwMode="auto">
          <a:xfrm>
            <a:off x="2971800" y="1600200"/>
            <a:ext cx="4411176" cy="2743200"/>
          </a:xfrm>
          <a:prstGeom prst="rect">
            <a:avLst/>
          </a:prstGeom>
          <a:noFill/>
          <a:ln w="9525">
            <a:noFill/>
            <a:miter lim="800000"/>
            <a:headEnd/>
            <a:tailEnd/>
          </a:ln>
        </p:spPr>
      </p:pic>
      <p:sp>
        <p:nvSpPr>
          <p:cNvPr id="5" name="TextBox 4"/>
          <p:cNvSpPr txBox="1"/>
          <p:nvPr/>
        </p:nvSpPr>
        <p:spPr>
          <a:xfrm>
            <a:off x="838200" y="2514600"/>
            <a:ext cx="761747" cy="523220"/>
          </a:xfrm>
          <a:prstGeom prst="rect">
            <a:avLst/>
          </a:prstGeom>
          <a:noFill/>
        </p:spPr>
        <p:txBody>
          <a:bodyPr wrap="none" rtlCol="0">
            <a:spAutoFit/>
          </a:bodyPr>
          <a:lstStyle/>
          <a:p>
            <a:r>
              <a:rPr lang="en-US" altLang="zh-CN" sz="2800" dirty="0" smtClean="0"/>
              <a:t>Plot</a:t>
            </a:r>
            <a:endParaRPr lang="zh-CN" altLang="en-US" sz="2800" dirty="0"/>
          </a:p>
        </p:txBody>
      </p:sp>
      <p:sp>
        <p:nvSpPr>
          <p:cNvPr id="6" name="TextBox 5"/>
          <p:cNvSpPr txBox="1"/>
          <p:nvPr/>
        </p:nvSpPr>
        <p:spPr>
          <a:xfrm>
            <a:off x="762000" y="5334000"/>
            <a:ext cx="1383392" cy="523220"/>
          </a:xfrm>
          <a:prstGeom prst="rect">
            <a:avLst/>
          </a:prstGeom>
          <a:noFill/>
        </p:spPr>
        <p:txBody>
          <a:bodyPr wrap="none" rtlCol="0">
            <a:spAutoFit/>
          </a:bodyPr>
          <a:lstStyle/>
          <a:p>
            <a:r>
              <a:rPr lang="en-US" altLang="zh-CN" sz="2800" dirty="0" smtClean="0"/>
              <a:t>Monitor</a:t>
            </a:r>
            <a:endParaRPr lang="zh-CN"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381000"/>
            <a:ext cx="3886200" cy="523220"/>
          </a:xfrm>
          <a:prstGeom prst="rect">
            <a:avLst/>
          </a:prstGeom>
        </p:spPr>
        <p:txBody>
          <a:bodyPr wrap="square">
            <a:spAutoFit/>
          </a:bodyPr>
          <a:lstStyle/>
          <a:p>
            <a:r>
              <a:rPr lang="en-US" altLang="zh-CN" sz="2800" b="1" dirty="0" smtClean="0"/>
              <a:t>Controlling the View </a:t>
            </a:r>
            <a:endParaRPr lang="en-US" altLang="zh-CN" sz="2800" b="1" dirty="0"/>
          </a:p>
        </p:txBody>
      </p:sp>
      <p:sp>
        <p:nvSpPr>
          <p:cNvPr id="3" name="Content Placeholder 2"/>
          <p:cNvSpPr txBox="1">
            <a:spLocks/>
          </p:cNvSpPr>
          <p:nvPr/>
        </p:nvSpPr>
        <p:spPr>
          <a:xfrm>
            <a:off x="685800" y="1219200"/>
            <a:ext cx="8229600" cy="4525963"/>
          </a:xfrm>
          <a:prstGeom prst="rect">
            <a:avLst/>
          </a:prstGeom>
        </p:spPr>
        <p:txBody>
          <a:bodyPr/>
          <a:lstStyle/>
          <a:p>
            <a:r>
              <a:rPr lang="en-US" altLang="zh-CN" sz="2800" dirty="0" smtClean="0"/>
              <a:t>. Press </a:t>
            </a:r>
            <a:r>
              <a:rPr lang="en-US" altLang="zh-CN" sz="2800" dirty="0" smtClean="0"/>
              <a:t>"setup" and then "go" to start the model running. </a:t>
            </a:r>
          </a:p>
          <a:p>
            <a:r>
              <a:rPr lang="en-US" altLang="zh-CN" sz="2800" dirty="0" smtClean="0"/>
              <a:t>. As </a:t>
            </a:r>
            <a:r>
              <a:rPr lang="en-US" altLang="zh-CN" sz="2800" dirty="0" smtClean="0"/>
              <a:t>the model runs, move the speed slider to the left. </a:t>
            </a:r>
          </a:p>
          <a:p>
            <a:r>
              <a:rPr lang="en-US" altLang="zh-CN" sz="2800" b="1" i="1" dirty="0" smtClean="0"/>
              <a:t>What happens? </a:t>
            </a:r>
          </a:p>
          <a:p>
            <a:r>
              <a:rPr lang="en-US" altLang="zh-CN" sz="2800" dirty="0" smtClean="0"/>
              <a:t>This slider is helpful if a model is running too fast for you to see what's going on in detail. </a:t>
            </a:r>
          </a:p>
          <a:p>
            <a:r>
              <a:rPr lang="en-US" altLang="zh-CN" sz="2800" dirty="0" smtClean="0"/>
              <a:t>. Move </a:t>
            </a:r>
            <a:r>
              <a:rPr lang="en-US" altLang="zh-CN" sz="2800" dirty="0" smtClean="0"/>
              <a:t>the speed slider to the middle. </a:t>
            </a:r>
          </a:p>
          <a:p>
            <a:r>
              <a:rPr lang="en-US" altLang="zh-CN" sz="2800" dirty="0" smtClean="0"/>
              <a:t>. Try </a:t>
            </a:r>
            <a:r>
              <a:rPr lang="en-US" altLang="zh-CN" sz="2800" dirty="0" smtClean="0"/>
              <a:t>moving the speed slider to the right. </a:t>
            </a:r>
          </a:p>
          <a:p>
            <a:r>
              <a:rPr lang="en-US" altLang="zh-CN" sz="2800" dirty="0" smtClean="0"/>
              <a:t>. Now </a:t>
            </a:r>
            <a:r>
              <a:rPr lang="en-US" altLang="zh-CN" sz="2800" dirty="0" smtClean="0"/>
              <a:t>try checking and </a:t>
            </a:r>
            <a:r>
              <a:rPr lang="en-US" altLang="zh-CN" sz="2800" dirty="0" err="1" smtClean="0"/>
              <a:t>unchecking</a:t>
            </a:r>
            <a:r>
              <a:rPr lang="en-US" altLang="zh-CN" sz="2800" dirty="0" smtClean="0"/>
              <a:t> the view updates checkbox. </a:t>
            </a:r>
          </a:p>
          <a:p>
            <a:r>
              <a:rPr lang="en-US" altLang="zh-CN" sz="2800" b="1" i="1" dirty="0" smtClean="0"/>
              <a:t>What happens?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cstate="print"/>
          <a:srcRect/>
          <a:stretch>
            <a:fillRect/>
          </a:stretch>
        </p:blipFill>
        <p:spPr bwMode="auto">
          <a:xfrm>
            <a:off x="2895600" y="762000"/>
            <a:ext cx="4752690" cy="5486400"/>
          </a:xfrm>
          <a:prstGeom prst="rect">
            <a:avLst/>
          </a:prstGeom>
          <a:noFill/>
          <a:ln w="9525">
            <a:noFill/>
            <a:miter lim="800000"/>
            <a:headEnd/>
            <a:tailEnd/>
          </a:ln>
        </p:spPr>
      </p:pic>
      <p:sp>
        <p:nvSpPr>
          <p:cNvPr id="3" name="TextBox 2"/>
          <p:cNvSpPr txBox="1"/>
          <p:nvPr/>
        </p:nvSpPr>
        <p:spPr>
          <a:xfrm>
            <a:off x="533400" y="1066800"/>
            <a:ext cx="1874616" cy="400110"/>
          </a:xfrm>
          <a:prstGeom prst="rect">
            <a:avLst/>
          </a:prstGeom>
          <a:noFill/>
        </p:spPr>
        <p:txBody>
          <a:bodyPr wrap="none" rtlCol="0">
            <a:spAutoFit/>
          </a:bodyPr>
          <a:lstStyle/>
          <a:p>
            <a:r>
              <a:rPr lang="en-US" altLang="zh-CN" sz="2000" dirty="0" smtClean="0"/>
              <a:t>Press “Settings”</a:t>
            </a:r>
            <a:endParaRPr lang="zh-CN"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274638"/>
            <a:ext cx="82296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Why An Epidemic Model?</a:t>
            </a:r>
          </a:p>
        </p:txBody>
      </p:sp>
      <p:sp>
        <p:nvSpPr>
          <p:cNvPr id="4098" name="Rectangle 2"/>
          <p:cNvSpPr>
            <a:spLocks noGrp="1" noChangeArrowheads="1"/>
          </p:cNvSpPr>
          <p:nvPr>
            <p:ph type="body" idx="1"/>
          </p:nvPr>
        </p:nvSpPr>
        <p:spPr>
          <a:xfrm>
            <a:off x="0" y="1600200"/>
            <a:ext cx="5715000" cy="5029200"/>
          </a:xfrm>
          <a:ln/>
        </p:spPr>
        <p:txBody>
          <a:bodyPr>
            <a:normAutofit fontScale="92500" lnSpcReduction="10000"/>
          </a:bodyPr>
          <a:lstStyle/>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altLang="zh-CN" sz="2800" dirty="0" smtClean="0"/>
              <a:t>T</a:t>
            </a:r>
            <a:r>
              <a:rPr lang="en-US" altLang="zh-CN" sz="2800" dirty="0" smtClean="0"/>
              <a:t>he </a:t>
            </a:r>
            <a:r>
              <a:rPr lang="en-US" altLang="zh-CN" sz="2800" dirty="0" smtClean="0"/>
              <a:t>study of how disease is distributed in populations and the factors that influence or determine this </a:t>
            </a:r>
            <a:r>
              <a:rPr lang="en-US" altLang="zh-CN" sz="2800" dirty="0" smtClean="0"/>
              <a:t>distribution</a:t>
            </a:r>
            <a:endParaRPr lang="en-US" altLang="zh-CN" sz="2800" dirty="0" smtClean="0"/>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smtClean="0"/>
              <a:t>Epidemics </a:t>
            </a:r>
            <a:r>
              <a:rPr lang="en-US" sz="2800" dirty="0"/>
              <a:t>have been responsible for great losses of life and have acted as a population control (Black Plague, Spanish </a:t>
            </a:r>
            <a:r>
              <a:rPr lang="en-US" sz="2800" dirty="0" smtClean="0"/>
              <a:t>Influenza)and </a:t>
            </a:r>
            <a:r>
              <a:rPr lang="en-US" sz="2800" dirty="0"/>
              <a:t>are still a cause of concern today and in the future (SARS, H1N1 Swine Flu</a:t>
            </a:r>
            <a:r>
              <a:rPr lang="en-US" sz="2800" dirty="0" smtClean="0"/>
              <a:t>)</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altLang="zh-CN" sz="2800" dirty="0" smtClean="0"/>
              <a:t>The study is important in understanding and preventing the spread of disease throughout a population.</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endParaRPr lang="en-US" sz="2800" dirty="0"/>
          </a:p>
        </p:txBody>
      </p:sp>
      <p:pic>
        <p:nvPicPr>
          <p:cNvPr id="4099" name="Picture 3"/>
          <p:cNvPicPr>
            <a:picLocks noChangeAspect="1" noChangeArrowheads="1"/>
          </p:cNvPicPr>
          <p:nvPr/>
        </p:nvPicPr>
        <p:blipFill>
          <a:blip r:embed="rId3" cstate="print"/>
          <a:srcRect/>
          <a:stretch>
            <a:fillRect/>
          </a:stretch>
        </p:blipFill>
        <p:spPr bwMode="auto">
          <a:xfrm>
            <a:off x="5638800" y="2362200"/>
            <a:ext cx="3276600" cy="2420938"/>
          </a:xfrm>
          <a:prstGeom prst="rect">
            <a:avLst/>
          </a:prstGeom>
          <a:noFill/>
          <a:ln w="9525">
            <a:noFill/>
            <a:round/>
            <a:headEnd/>
            <a:tailEnd/>
          </a:ln>
          <a:effectLst/>
        </p:spPr>
      </p:pic>
      <p:sp>
        <p:nvSpPr>
          <p:cNvPr id="4100" name="Rectangle 4"/>
          <p:cNvSpPr>
            <a:spLocks noChangeArrowheads="1"/>
          </p:cNvSpPr>
          <p:nvPr/>
        </p:nvSpPr>
        <p:spPr bwMode="auto">
          <a:xfrm>
            <a:off x="5638800" y="4724400"/>
            <a:ext cx="3352800" cy="398463"/>
          </a:xfrm>
          <a:prstGeom prst="rect">
            <a:avLst/>
          </a:prstGeom>
          <a:noFill/>
          <a:ln w="9525">
            <a:noFill/>
            <a:round/>
            <a:headEnd/>
            <a:tailEnd/>
          </a:ln>
          <a:effec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dirty="0">
                <a:solidFill>
                  <a:srgbClr val="000000"/>
                </a:solidFill>
              </a:rPr>
              <a:t>http://www.solarnavigator.net/animal_kingdom/animal_images/death_black_plague_street_scene.jpg</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noChangeArrowheads="1"/>
          </p:cNvPicPr>
          <p:nvPr/>
        </p:nvPicPr>
        <p:blipFill>
          <a:blip r:embed="rId2" cstate="print"/>
          <a:srcRect/>
          <a:stretch>
            <a:fillRect/>
          </a:stretch>
        </p:blipFill>
        <p:spPr bwMode="auto">
          <a:xfrm>
            <a:off x="2743200" y="228600"/>
            <a:ext cx="3733800" cy="2667000"/>
          </a:xfrm>
          <a:prstGeom prst="rect">
            <a:avLst/>
          </a:prstGeom>
          <a:noFill/>
          <a:ln w="9525">
            <a:noFill/>
            <a:miter lim="800000"/>
            <a:headEnd/>
            <a:tailEnd/>
          </a:ln>
        </p:spPr>
      </p:pic>
      <p:pic>
        <p:nvPicPr>
          <p:cNvPr id="39939" name="Picture 3"/>
          <p:cNvPicPr>
            <a:picLocks noChangeAspect="1" noChangeArrowheads="1"/>
          </p:cNvPicPr>
          <p:nvPr/>
        </p:nvPicPr>
        <p:blipFill>
          <a:blip r:embed="rId3" cstate="print"/>
          <a:srcRect/>
          <a:stretch>
            <a:fillRect/>
          </a:stretch>
        </p:blipFill>
        <p:spPr bwMode="auto">
          <a:xfrm>
            <a:off x="2743200" y="3200400"/>
            <a:ext cx="3733800" cy="2667000"/>
          </a:xfrm>
          <a:prstGeom prst="rect">
            <a:avLst/>
          </a:prstGeom>
          <a:noFill/>
          <a:ln w="9525">
            <a:noFill/>
            <a:miter lim="800000"/>
            <a:headEnd/>
            <a:tailEnd/>
          </a:ln>
        </p:spPr>
      </p:pic>
      <p:sp>
        <p:nvSpPr>
          <p:cNvPr id="4" name="Rectangle 3"/>
          <p:cNvSpPr/>
          <p:nvPr/>
        </p:nvSpPr>
        <p:spPr>
          <a:xfrm>
            <a:off x="2209800" y="6019800"/>
            <a:ext cx="4572000" cy="646331"/>
          </a:xfrm>
          <a:prstGeom prst="rect">
            <a:avLst/>
          </a:prstGeom>
        </p:spPr>
        <p:txBody>
          <a:bodyPr>
            <a:spAutoFit/>
          </a:bodyPr>
          <a:lstStyle/>
          <a:p>
            <a:r>
              <a:rPr lang="en-US" altLang="zh-CN" dirty="0" smtClean="0"/>
              <a:t>In these diagrams, max-</a:t>
            </a:r>
            <a:r>
              <a:rPr lang="en-US" altLang="zh-CN" dirty="0" err="1" smtClean="0"/>
              <a:t>pxcor</a:t>
            </a:r>
            <a:r>
              <a:rPr lang="en-US" altLang="zh-CN" dirty="0" smtClean="0"/>
              <a:t> is 3 , min-</a:t>
            </a:r>
            <a:r>
              <a:rPr lang="en-US" altLang="zh-CN" dirty="0" err="1" smtClean="0"/>
              <a:t>pxcor</a:t>
            </a:r>
            <a:r>
              <a:rPr lang="en-US" altLang="zh-CN" dirty="0" smtClean="0"/>
              <a:t> is -3, max-</a:t>
            </a:r>
            <a:r>
              <a:rPr lang="en-US" altLang="zh-CN" dirty="0" err="1" smtClean="0"/>
              <a:t>pycor</a:t>
            </a:r>
            <a:r>
              <a:rPr lang="en-US" altLang="zh-CN" dirty="0" smtClean="0"/>
              <a:t> is 2 and min-</a:t>
            </a:r>
            <a:r>
              <a:rPr lang="en-US" altLang="zh-CN" dirty="0" err="1" smtClean="0"/>
              <a:t>pycor</a:t>
            </a:r>
            <a:r>
              <a:rPr lang="en-US" altLang="zh-CN" dirty="0" smtClean="0"/>
              <a:t> is -2. </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609600"/>
            <a:ext cx="4099777" cy="584775"/>
          </a:xfrm>
          <a:prstGeom prst="rect">
            <a:avLst/>
          </a:prstGeom>
        </p:spPr>
        <p:txBody>
          <a:bodyPr wrap="none">
            <a:spAutoFit/>
          </a:bodyPr>
          <a:lstStyle/>
          <a:p>
            <a:r>
              <a:rPr lang="en-US" altLang="zh-CN" sz="3200" b="1" dirty="0" smtClean="0"/>
              <a:t>Tutorial 2:  </a:t>
            </a:r>
            <a:r>
              <a:rPr lang="en-US" altLang="zh-CN" sz="3200" b="1" dirty="0" smtClean="0"/>
              <a:t>Procedures </a:t>
            </a:r>
            <a:endParaRPr lang="en-US" altLang="zh-CN" sz="3200" b="1" dirty="0"/>
          </a:p>
        </p:txBody>
      </p:sp>
      <p:sp>
        <p:nvSpPr>
          <p:cNvPr id="4" name="Content Placeholder 2"/>
          <p:cNvSpPr txBox="1">
            <a:spLocks/>
          </p:cNvSpPr>
          <p:nvPr/>
        </p:nvSpPr>
        <p:spPr>
          <a:xfrm>
            <a:off x="457200" y="1600200"/>
            <a:ext cx="8229600" cy="4525963"/>
          </a:xfrm>
          <a:prstGeom prst="rect">
            <a:avLst/>
          </a:prstGeom>
        </p:spPr>
        <p:txBody>
          <a:bodyPr/>
          <a:lstStyle/>
          <a:p>
            <a:pPr marL="342900" indent="-342900">
              <a:spcBef>
                <a:spcPct val="20000"/>
              </a:spcBef>
              <a:buFont typeface="Arial" pitchFamily="34" charset="0"/>
              <a:buChar char="•"/>
            </a:pPr>
            <a:r>
              <a:rPr lang="en-US" altLang="zh-CN" sz="3200" dirty="0" smtClean="0"/>
              <a:t>You will now learn to write procedures that make turtles move, eat, reproduce, and die. </a:t>
            </a:r>
            <a:endParaRPr lang="en-US" altLang="zh-CN" sz="3200" dirty="0" smtClean="0"/>
          </a:p>
          <a:p>
            <a:pPr marL="342900" indent="-342900">
              <a:spcBef>
                <a:spcPct val="20000"/>
              </a:spcBef>
              <a:buFont typeface="Arial" pitchFamily="34" charset="0"/>
              <a:buChar char="•"/>
            </a:pPr>
            <a:r>
              <a:rPr lang="en-US" altLang="zh-CN" sz="3200" dirty="0" smtClean="0"/>
              <a:t>You </a:t>
            </a:r>
            <a:r>
              <a:rPr lang="en-US" altLang="zh-CN" sz="3200" dirty="0" smtClean="0"/>
              <a:t>will also learn how to make monitors, sliders, and plots.</a:t>
            </a:r>
            <a:endParaRPr lang="zh-CN" altLang="en-US" sz="32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3" name="Picture 3"/>
          <p:cNvPicPr>
            <a:picLocks noChangeAspect="1" noChangeArrowheads="1"/>
          </p:cNvPicPr>
          <p:nvPr/>
        </p:nvPicPr>
        <p:blipFill>
          <a:blip r:embed="rId2" cstate="print"/>
          <a:srcRect/>
          <a:stretch>
            <a:fillRect/>
          </a:stretch>
        </p:blipFill>
        <p:spPr bwMode="auto">
          <a:xfrm>
            <a:off x="417696" y="381000"/>
            <a:ext cx="5633558" cy="4495800"/>
          </a:xfrm>
          <a:prstGeom prst="rect">
            <a:avLst/>
          </a:prstGeom>
          <a:noFill/>
          <a:ln w="9525">
            <a:noFill/>
            <a:miter lim="800000"/>
            <a:headEnd/>
            <a:tailEnd/>
          </a:ln>
        </p:spPr>
      </p:pic>
      <p:pic>
        <p:nvPicPr>
          <p:cNvPr id="40964" name="Picture 4"/>
          <p:cNvPicPr>
            <a:picLocks noChangeAspect="1" noChangeArrowheads="1"/>
          </p:cNvPicPr>
          <p:nvPr/>
        </p:nvPicPr>
        <p:blipFill>
          <a:blip r:embed="rId3" cstate="print"/>
          <a:srcRect/>
          <a:stretch>
            <a:fillRect/>
          </a:stretch>
        </p:blipFill>
        <p:spPr bwMode="auto">
          <a:xfrm>
            <a:off x="4343400" y="3048000"/>
            <a:ext cx="4428442" cy="32766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srcRect/>
          <a:stretch>
            <a:fillRect/>
          </a:stretch>
        </p:blipFill>
        <p:spPr bwMode="auto">
          <a:xfrm>
            <a:off x="1676400" y="990600"/>
            <a:ext cx="5898072" cy="4724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cstate="print"/>
          <a:srcRect/>
          <a:stretch>
            <a:fillRect/>
          </a:stretch>
        </p:blipFill>
        <p:spPr bwMode="auto">
          <a:xfrm>
            <a:off x="2819400" y="1066800"/>
            <a:ext cx="4419600" cy="4419600"/>
          </a:xfrm>
          <a:prstGeom prst="rect">
            <a:avLst/>
          </a:prstGeom>
          <a:noFill/>
          <a:ln w="9525">
            <a:noFill/>
            <a:miter lim="800000"/>
            <a:headEnd/>
            <a:tailEnd/>
          </a:ln>
        </p:spPr>
      </p:pic>
      <p:sp>
        <p:nvSpPr>
          <p:cNvPr id="3" name="TextBox 2"/>
          <p:cNvSpPr txBox="1"/>
          <p:nvPr/>
        </p:nvSpPr>
        <p:spPr>
          <a:xfrm>
            <a:off x="762000" y="1295400"/>
            <a:ext cx="1584665" cy="400110"/>
          </a:xfrm>
          <a:prstGeom prst="rect">
            <a:avLst/>
          </a:prstGeom>
          <a:noFill/>
        </p:spPr>
        <p:txBody>
          <a:bodyPr wrap="none" rtlCol="0">
            <a:spAutoFit/>
          </a:bodyPr>
          <a:lstStyle/>
          <a:p>
            <a:r>
              <a:rPr lang="en-US" altLang="zh-CN" sz="2000" dirty="0" smtClean="0"/>
              <a:t>Press “setup”</a:t>
            </a:r>
            <a:endParaRPr lang="zh-CN" alt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cstate="print"/>
          <a:srcRect/>
          <a:stretch>
            <a:fillRect/>
          </a:stretch>
        </p:blipFill>
        <p:spPr bwMode="auto">
          <a:xfrm>
            <a:off x="1219200" y="990600"/>
            <a:ext cx="6477000" cy="5486400"/>
          </a:xfrm>
          <a:prstGeom prst="rect">
            <a:avLst/>
          </a:prstGeom>
          <a:noFill/>
          <a:ln w="9525">
            <a:noFill/>
            <a:miter lim="800000"/>
            <a:headEnd/>
            <a:tailEnd/>
          </a:ln>
        </p:spPr>
      </p:pic>
      <p:sp>
        <p:nvSpPr>
          <p:cNvPr id="3" name="TextBox 2"/>
          <p:cNvSpPr txBox="1"/>
          <p:nvPr/>
        </p:nvSpPr>
        <p:spPr>
          <a:xfrm>
            <a:off x="990600" y="228600"/>
            <a:ext cx="1752600" cy="646331"/>
          </a:xfrm>
          <a:prstGeom prst="rect">
            <a:avLst/>
          </a:prstGeom>
          <a:noFill/>
        </p:spPr>
        <p:txBody>
          <a:bodyPr wrap="square" rtlCol="0">
            <a:spAutoFit/>
          </a:bodyPr>
          <a:lstStyle/>
          <a:p>
            <a:r>
              <a:rPr lang="en-US" altLang="zh-CN" dirty="0" smtClean="0"/>
              <a:t>Add “go” button  </a:t>
            </a:r>
            <a:br>
              <a:rPr lang="en-US" altLang="zh-CN" dirty="0" smtClean="0"/>
            </a:b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cstate="print"/>
          <a:srcRect/>
          <a:stretch>
            <a:fillRect/>
          </a:stretch>
        </p:blipFill>
        <p:spPr bwMode="auto">
          <a:xfrm>
            <a:off x="1676400" y="457200"/>
            <a:ext cx="6477000" cy="5822156"/>
          </a:xfrm>
          <a:prstGeom prst="rect">
            <a:avLst/>
          </a:prstGeom>
          <a:noFill/>
          <a:ln w="9525">
            <a:noFill/>
            <a:miter lim="800000"/>
            <a:headEnd/>
            <a:tailEnd/>
          </a:ln>
        </p:spPr>
      </p:pic>
      <p:sp>
        <p:nvSpPr>
          <p:cNvPr id="4" name="Rectangle 3"/>
          <p:cNvSpPr/>
          <p:nvPr/>
        </p:nvSpPr>
        <p:spPr>
          <a:xfrm>
            <a:off x="1905000" y="3276600"/>
            <a:ext cx="3048000" cy="25146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228600"/>
            <a:ext cx="3048000" cy="461665"/>
          </a:xfrm>
          <a:prstGeom prst="rect">
            <a:avLst/>
          </a:prstGeom>
        </p:spPr>
        <p:txBody>
          <a:bodyPr wrap="square">
            <a:spAutoFit/>
          </a:bodyPr>
          <a:lstStyle/>
          <a:p>
            <a:r>
              <a:rPr lang="en-US" altLang="zh-CN" sz="2400" b="1" dirty="0" smtClean="0"/>
              <a:t>Patches and variables </a:t>
            </a:r>
            <a:endParaRPr lang="en-US" altLang="zh-CN" sz="2400" b="1" dirty="0"/>
          </a:p>
        </p:txBody>
      </p:sp>
      <p:pic>
        <p:nvPicPr>
          <p:cNvPr id="47106" name="Picture 2"/>
          <p:cNvPicPr>
            <a:picLocks noChangeAspect="1" noChangeArrowheads="1"/>
          </p:cNvPicPr>
          <p:nvPr/>
        </p:nvPicPr>
        <p:blipFill>
          <a:blip r:embed="rId2" cstate="print"/>
          <a:srcRect/>
          <a:stretch>
            <a:fillRect/>
          </a:stretch>
        </p:blipFill>
        <p:spPr bwMode="auto">
          <a:xfrm>
            <a:off x="2057400" y="914400"/>
            <a:ext cx="4953000" cy="5943600"/>
          </a:xfrm>
          <a:prstGeom prst="rect">
            <a:avLst/>
          </a:prstGeom>
          <a:noFill/>
          <a:ln w="9525">
            <a:noFill/>
            <a:miter lim="800000"/>
            <a:headEnd/>
            <a:tailEnd/>
          </a:ln>
        </p:spPr>
      </p:pic>
      <p:sp>
        <p:nvSpPr>
          <p:cNvPr id="4" name="Rectangle 3"/>
          <p:cNvSpPr/>
          <p:nvPr/>
        </p:nvSpPr>
        <p:spPr>
          <a:xfrm>
            <a:off x="2133600" y="2057400"/>
            <a:ext cx="3352800" cy="28194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cstate="print"/>
          <a:srcRect/>
          <a:stretch>
            <a:fillRect/>
          </a:stretch>
        </p:blipFill>
        <p:spPr bwMode="auto">
          <a:xfrm>
            <a:off x="2286000" y="914400"/>
            <a:ext cx="4876800" cy="4876800"/>
          </a:xfrm>
          <a:prstGeom prst="rect">
            <a:avLst/>
          </a:prstGeom>
          <a:noFill/>
          <a:ln w="9525">
            <a:noFill/>
            <a:miter lim="800000"/>
            <a:headEnd/>
            <a:tailEnd/>
          </a:ln>
        </p:spPr>
      </p:pic>
      <p:sp>
        <p:nvSpPr>
          <p:cNvPr id="3" name="TextBox 2"/>
          <p:cNvSpPr txBox="1"/>
          <p:nvPr/>
        </p:nvSpPr>
        <p:spPr>
          <a:xfrm>
            <a:off x="3886200" y="304800"/>
            <a:ext cx="980076" cy="461665"/>
          </a:xfrm>
          <a:prstGeom prst="rect">
            <a:avLst/>
          </a:prstGeom>
          <a:noFill/>
        </p:spPr>
        <p:txBody>
          <a:bodyPr wrap="none" rtlCol="0">
            <a:spAutoFit/>
          </a:bodyPr>
          <a:lstStyle/>
          <a:p>
            <a:r>
              <a:rPr lang="en-US" altLang="zh-CN" sz="2400" b="1" dirty="0" smtClean="0"/>
              <a:t>Result</a:t>
            </a:r>
            <a:endParaRPr lang="zh-CN" altLang="en-US"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cstate="print"/>
          <a:srcRect/>
          <a:stretch>
            <a:fillRect/>
          </a:stretch>
        </p:blipFill>
        <p:spPr bwMode="auto">
          <a:xfrm>
            <a:off x="1981200" y="228600"/>
            <a:ext cx="4773294" cy="4343401"/>
          </a:xfrm>
          <a:prstGeom prst="rect">
            <a:avLst/>
          </a:prstGeom>
          <a:noFill/>
          <a:ln w="9525">
            <a:noFill/>
            <a:miter lim="800000"/>
            <a:headEnd/>
            <a:tailEnd/>
          </a:ln>
        </p:spPr>
      </p:pic>
      <p:sp>
        <p:nvSpPr>
          <p:cNvPr id="4" name="Rectangle 3"/>
          <p:cNvSpPr/>
          <p:nvPr/>
        </p:nvSpPr>
        <p:spPr>
          <a:xfrm>
            <a:off x="1981200" y="152400"/>
            <a:ext cx="3048000" cy="6096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Rectangle 4"/>
          <p:cNvSpPr/>
          <p:nvPr/>
        </p:nvSpPr>
        <p:spPr>
          <a:xfrm>
            <a:off x="1981200" y="1905000"/>
            <a:ext cx="3810000" cy="24384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Rectangle 5"/>
          <p:cNvSpPr/>
          <p:nvPr/>
        </p:nvSpPr>
        <p:spPr>
          <a:xfrm>
            <a:off x="2057400" y="1371600"/>
            <a:ext cx="2971800" cy="2286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icture 3"/>
          <p:cNvPicPr>
            <a:picLocks noChangeAspect="1" noChangeArrowheads="1"/>
          </p:cNvPicPr>
          <p:nvPr/>
        </p:nvPicPr>
        <p:blipFill>
          <a:blip r:embed="rId3" cstate="print"/>
          <a:srcRect/>
          <a:stretch>
            <a:fillRect/>
          </a:stretch>
        </p:blipFill>
        <p:spPr bwMode="auto">
          <a:xfrm>
            <a:off x="1981200" y="4648200"/>
            <a:ext cx="3553597" cy="2209800"/>
          </a:xfrm>
          <a:prstGeom prst="rect">
            <a:avLst/>
          </a:prstGeom>
          <a:noFill/>
          <a:ln w="9525">
            <a:noFill/>
            <a:miter lim="800000"/>
            <a:headEnd/>
            <a:tailEnd/>
          </a:ln>
        </p:spPr>
      </p:pic>
      <p:sp>
        <p:nvSpPr>
          <p:cNvPr id="9" name="Rectangle 8"/>
          <p:cNvSpPr/>
          <p:nvPr/>
        </p:nvSpPr>
        <p:spPr>
          <a:xfrm>
            <a:off x="2209800" y="5867400"/>
            <a:ext cx="2971800" cy="2286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Rectangle 9"/>
          <p:cNvSpPr/>
          <p:nvPr/>
        </p:nvSpPr>
        <p:spPr>
          <a:xfrm>
            <a:off x="6096000" y="381000"/>
            <a:ext cx="3048000" cy="461665"/>
          </a:xfrm>
          <a:prstGeom prst="rect">
            <a:avLst/>
          </a:prstGeom>
        </p:spPr>
        <p:txBody>
          <a:bodyPr wrap="square">
            <a:spAutoFit/>
          </a:bodyPr>
          <a:lstStyle/>
          <a:p>
            <a:r>
              <a:rPr lang="en-US" altLang="zh-CN" sz="2400" b="1" dirty="0" smtClean="0"/>
              <a:t>Turtle variables </a:t>
            </a:r>
            <a:endParaRPr lang="en-US" altLang="zh-CN"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6200" y="1143000"/>
            <a:ext cx="866712" cy="523220"/>
          </a:xfrm>
          <a:prstGeom prst="rect">
            <a:avLst/>
          </a:prstGeom>
          <a:noFill/>
        </p:spPr>
        <p:txBody>
          <a:bodyPr wrap="none" rtlCol="0">
            <a:spAutoFit/>
          </a:bodyPr>
          <a:lstStyle/>
          <a:p>
            <a:r>
              <a:rPr lang="en-US" sz="2800" b="1" dirty="0" smtClean="0"/>
              <a:t>Host</a:t>
            </a:r>
            <a:endParaRPr lang="en-US" sz="2800" b="1" dirty="0"/>
          </a:p>
        </p:txBody>
      </p:sp>
      <p:sp>
        <p:nvSpPr>
          <p:cNvPr id="5" name="TextBox 4"/>
          <p:cNvSpPr txBox="1"/>
          <p:nvPr/>
        </p:nvSpPr>
        <p:spPr>
          <a:xfrm>
            <a:off x="1981200" y="4800600"/>
            <a:ext cx="938270" cy="461665"/>
          </a:xfrm>
          <a:prstGeom prst="rect">
            <a:avLst/>
          </a:prstGeom>
          <a:noFill/>
        </p:spPr>
        <p:txBody>
          <a:bodyPr wrap="none" rtlCol="0">
            <a:spAutoFit/>
          </a:bodyPr>
          <a:lstStyle/>
          <a:p>
            <a:r>
              <a:rPr lang="en-US" sz="2400" b="1" dirty="0" smtClean="0"/>
              <a:t>Agent</a:t>
            </a:r>
            <a:endParaRPr lang="en-US" sz="2400" b="1" dirty="0"/>
          </a:p>
        </p:txBody>
      </p:sp>
      <p:sp>
        <p:nvSpPr>
          <p:cNvPr id="6" name="TextBox 5"/>
          <p:cNvSpPr txBox="1"/>
          <p:nvPr/>
        </p:nvSpPr>
        <p:spPr>
          <a:xfrm>
            <a:off x="5410200" y="4724400"/>
            <a:ext cx="1827936" cy="461665"/>
          </a:xfrm>
          <a:prstGeom prst="rect">
            <a:avLst/>
          </a:prstGeom>
          <a:noFill/>
        </p:spPr>
        <p:txBody>
          <a:bodyPr wrap="none" rtlCol="0">
            <a:spAutoFit/>
          </a:bodyPr>
          <a:lstStyle/>
          <a:p>
            <a:r>
              <a:rPr lang="en-US" sz="2400" b="1" dirty="0" smtClean="0"/>
              <a:t>Environment</a:t>
            </a:r>
            <a:endParaRPr lang="en-US" sz="2400" b="1" dirty="0"/>
          </a:p>
        </p:txBody>
      </p:sp>
      <p:sp>
        <p:nvSpPr>
          <p:cNvPr id="7" name="TextBox 6"/>
          <p:cNvSpPr txBox="1"/>
          <p:nvPr/>
        </p:nvSpPr>
        <p:spPr>
          <a:xfrm>
            <a:off x="3962400" y="2743200"/>
            <a:ext cx="989886" cy="461665"/>
          </a:xfrm>
          <a:prstGeom prst="rect">
            <a:avLst/>
          </a:prstGeom>
          <a:noFill/>
        </p:spPr>
        <p:txBody>
          <a:bodyPr wrap="none" rtlCol="0">
            <a:spAutoFit/>
          </a:bodyPr>
          <a:lstStyle/>
          <a:p>
            <a:r>
              <a:rPr lang="en-US" altLang="zh-CN" sz="2400" b="1" dirty="0" smtClean="0"/>
              <a:t>vector</a:t>
            </a:r>
            <a:endParaRPr lang="zh-CN" altLang="en-US" sz="2400" b="1" dirty="0"/>
          </a:p>
        </p:txBody>
      </p:sp>
      <p:cxnSp>
        <p:nvCxnSpPr>
          <p:cNvPr id="9" name="Straight Connector 8"/>
          <p:cNvCxnSpPr>
            <a:stCxn id="4" idx="2"/>
          </p:cNvCxnSpPr>
          <p:nvPr/>
        </p:nvCxnSpPr>
        <p:spPr>
          <a:xfrm rot="16200000" flipH="1">
            <a:off x="3792987" y="2192789"/>
            <a:ext cx="1076982" cy="2384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7" idx="2"/>
          </p:cNvCxnSpPr>
          <p:nvPr/>
        </p:nvCxnSpPr>
        <p:spPr>
          <a:xfrm rot="16200000" flipH="1">
            <a:off x="4516904" y="3145303"/>
            <a:ext cx="1519535" cy="16386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2743200" y="3276600"/>
            <a:ext cx="1524000" cy="1524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667000" y="5562600"/>
            <a:ext cx="4087979" cy="646331"/>
          </a:xfrm>
          <a:prstGeom prst="rect">
            <a:avLst/>
          </a:prstGeom>
        </p:spPr>
        <p:txBody>
          <a:bodyPr wrap="none">
            <a:spAutoFit/>
          </a:bodyPr>
          <a:lstStyle/>
          <a:p>
            <a:r>
              <a:rPr lang="en-US" altLang="zh-CN" dirty="0" smtClean="0"/>
              <a:t>Fig1.</a:t>
            </a:r>
            <a:r>
              <a:rPr lang="en-US" altLang="zh-CN" i="1" dirty="0" smtClean="0"/>
              <a:t> The </a:t>
            </a:r>
            <a:r>
              <a:rPr lang="en-US" altLang="zh-CN" i="1" dirty="0" smtClean="0"/>
              <a:t>epidemiologic triad of a </a:t>
            </a:r>
            <a:r>
              <a:rPr lang="en-US" altLang="zh-CN" i="1" dirty="0" smtClean="0"/>
              <a:t>disease </a:t>
            </a:r>
          </a:p>
          <a:p>
            <a:endParaRPr lang="zh-CN" altLang="en-US" dirty="0"/>
          </a:p>
        </p:txBody>
      </p:sp>
      <p:sp>
        <p:nvSpPr>
          <p:cNvPr id="17" name="Rectangle 16"/>
          <p:cNvSpPr/>
          <p:nvPr/>
        </p:nvSpPr>
        <p:spPr>
          <a:xfrm>
            <a:off x="2362200" y="533400"/>
            <a:ext cx="4572000" cy="646331"/>
          </a:xfrm>
          <a:prstGeom prst="rect">
            <a:avLst/>
          </a:prstGeom>
        </p:spPr>
        <p:txBody>
          <a:bodyPr>
            <a:spAutoFit/>
          </a:bodyPr>
          <a:lstStyle/>
          <a:p>
            <a:r>
              <a:rPr lang="en-US" altLang="zh-CN" dirty="0" smtClean="0">
                <a:solidFill>
                  <a:srgbClr val="0070C0"/>
                </a:solidFill>
              </a:rPr>
              <a:t>Age, sex ,occupation or the immune status of the individual</a:t>
            </a:r>
          </a:p>
        </p:txBody>
      </p:sp>
      <p:sp>
        <p:nvSpPr>
          <p:cNvPr id="24" name="Rectangle 23"/>
          <p:cNvSpPr/>
          <p:nvPr/>
        </p:nvSpPr>
        <p:spPr>
          <a:xfrm>
            <a:off x="304800" y="3733800"/>
            <a:ext cx="3505200" cy="830997"/>
          </a:xfrm>
          <a:prstGeom prst="rect">
            <a:avLst/>
          </a:prstGeom>
        </p:spPr>
        <p:txBody>
          <a:bodyPr wrap="square">
            <a:spAutoFit/>
          </a:bodyPr>
          <a:lstStyle/>
          <a:p>
            <a:r>
              <a:rPr lang="en-US" altLang="zh-CN" sz="1600" dirty="0" smtClean="0">
                <a:solidFill>
                  <a:srgbClr val="0070C0"/>
                </a:solidFill>
              </a:rPr>
              <a:t>Biological (bacteria, viruses), chemical (poisons), physical (trauma from radiation or fire</a:t>
            </a:r>
            <a:r>
              <a:rPr lang="en-US" altLang="zh-CN" sz="1600" dirty="0" smtClean="0">
                <a:solidFill>
                  <a:srgbClr val="0070C0"/>
                </a:solidFill>
              </a:rPr>
              <a:t>)</a:t>
            </a:r>
            <a:endParaRPr lang="en-US" altLang="zh-CN" sz="1600" dirty="0" smtClean="0">
              <a:solidFill>
                <a:srgbClr val="0070C0"/>
              </a:solidFill>
            </a:endParaRPr>
          </a:p>
        </p:txBody>
      </p:sp>
      <p:sp>
        <p:nvSpPr>
          <p:cNvPr id="25" name="Rectangle 24"/>
          <p:cNvSpPr/>
          <p:nvPr/>
        </p:nvSpPr>
        <p:spPr>
          <a:xfrm>
            <a:off x="5867400" y="3810000"/>
            <a:ext cx="3276600" cy="584775"/>
          </a:xfrm>
          <a:prstGeom prst="rect">
            <a:avLst/>
          </a:prstGeom>
        </p:spPr>
        <p:txBody>
          <a:bodyPr wrap="square">
            <a:spAutoFit/>
          </a:bodyPr>
          <a:lstStyle/>
          <a:p>
            <a:r>
              <a:rPr lang="en-US" altLang="zh-CN" sz="1600" dirty="0" smtClean="0">
                <a:solidFill>
                  <a:srgbClr val="0070C0"/>
                </a:solidFill>
              </a:rPr>
              <a:t>Temperature, humidity, housing</a:t>
            </a:r>
            <a:r>
              <a:rPr lang="en-US" altLang="zh-CN" sz="1600" dirty="0" smtClean="0">
                <a:solidFill>
                  <a:srgbClr val="0070C0"/>
                </a:solidFill>
              </a:rPr>
              <a:t>,</a:t>
            </a:r>
          </a:p>
          <a:p>
            <a:r>
              <a:rPr lang="en-US" altLang="zh-CN" sz="1600" dirty="0" smtClean="0">
                <a:solidFill>
                  <a:srgbClr val="0070C0"/>
                </a:solidFill>
              </a:rPr>
              <a:t> </a:t>
            </a:r>
            <a:r>
              <a:rPr lang="en-US" altLang="zh-CN" sz="1600" dirty="0" smtClean="0">
                <a:solidFill>
                  <a:srgbClr val="0070C0"/>
                </a:solidFill>
              </a:rPr>
              <a:t>availability of food and water </a:t>
            </a:r>
            <a:endParaRPr lang="zh-CN" altLang="en-US" sz="1600" dirty="0">
              <a:solidFill>
                <a:srgbClr val="0070C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2" cstate="print"/>
          <a:srcRect/>
          <a:stretch>
            <a:fillRect/>
          </a:stretch>
        </p:blipFill>
        <p:spPr bwMode="auto">
          <a:xfrm>
            <a:off x="2057400" y="1066800"/>
            <a:ext cx="5257800" cy="5245311"/>
          </a:xfrm>
          <a:prstGeom prst="rect">
            <a:avLst/>
          </a:prstGeom>
          <a:noFill/>
          <a:ln w="9525">
            <a:noFill/>
            <a:miter lim="800000"/>
            <a:headEnd/>
            <a:tailEnd/>
          </a:ln>
        </p:spPr>
      </p:pic>
      <p:sp>
        <p:nvSpPr>
          <p:cNvPr id="4" name="TextBox 3"/>
          <p:cNvSpPr txBox="1"/>
          <p:nvPr/>
        </p:nvSpPr>
        <p:spPr>
          <a:xfrm>
            <a:off x="3886200" y="304800"/>
            <a:ext cx="980076" cy="461665"/>
          </a:xfrm>
          <a:prstGeom prst="rect">
            <a:avLst/>
          </a:prstGeom>
          <a:noFill/>
        </p:spPr>
        <p:txBody>
          <a:bodyPr wrap="none" rtlCol="0">
            <a:spAutoFit/>
          </a:bodyPr>
          <a:lstStyle/>
          <a:p>
            <a:r>
              <a:rPr lang="en-US" altLang="zh-CN" sz="2400" b="1" dirty="0" smtClean="0"/>
              <a:t>Result</a:t>
            </a:r>
            <a:endParaRPr lang="zh-CN" altLang="en-US"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304800"/>
            <a:ext cx="1410579" cy="461665"/>
          </a:xfrm>
          <a:prstGeom prst="rect">
            <a:avLst/>
          </a:prstGeom>
        </p:spPr>
        <p:txBody>
          <a:bodyPr wrap="none">
            <a:spAutoFit/>
          </a:bodyPr>
          <a:lstStyle/>
          <a:p>
            <a:r>
              <a:rPr lang="en-US" altLang="zh-CN" sz="2400" b="1" dirty="0" smtClean="0"/>
              <a:t>Monitors</a:t>
            </a:r>
            <a:r>
              <a:rPr lang="en-US" altLang="zh-CN" b="1" dirty="0" smtClean="0"/>
              <a:t> </a:t>
            </a:r>
            <a:endParaRPr lang="en-US" altLang="zh-CN" b="1" dirty="0"/>
          </a:p>
        </p:txBody>
      </p:sp>
      <p:pic>
        <p:nvPicPr>
          <p:cNvPr id="56323" name="Picture 3"/>
          <p:cNvPicPr>
            <a:picLocks noChangeAspect="1" noChangeArrowheads="1"/>
          </p:cNvPicPr>
          <p:nvPr/>
        </p:nvPicPr>
        <p:blipFill>
          <a:blip r:embed="rId2" cstate="print"/>
          <a:srcRect/>
          <a:stretch>
            <a:fillRect/>
          </a:stretch>
        </p:blipFill>
        <p:spPr bwMode="auto">
          <a:xfrm>
            <a:off x="1828800" y="762000"/>
            <a:ext cx="5638800" cy="5743575"/>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cstate="print"/>
          <a:srcRect/>
          <a:stretch>
            <a:fillRect/>
          </a:stretch>
        </p:blipFill>
        <p:spPr bwMode="auto">
          <a:xfrm>
            <a:off x="1828800" y="304800"/>
            <a:ext cx="5624512" cy="5998133"/>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457200"/>
            <a:ext cx="2744149" cy="461665"/>
          </a:xfrm>
          <a:prstGeom prst="rect">
            <a:avLst/>
          </a:prstGeom>
        </p:spPr>
        <p:txBody>
          <a:bodyPr wrap="none">
            <a:spAutoFit/>
          </a:bodyPr>
          <a:lstStyle/>
          <a:p>
            <a:r>
              <a:rPr lang="en-US" altLang="zh-CN" sz="2400" b="1" dirty="0" smtClean="0"/>
              <a:t>Switches and labels </a:t>
            </a:r>
            <a:endParaRPr lang="en-US" altLang="zh-CN" sz="2400" b="1" dirty="0"/>
          </a:p>
        </p:txBody>
      </p:sp>
      <p:pic>
        <p:nvPicPr>
          <p:cNvPr id="58370" name="Picture 2"/>
          <p:cNvPicPr>
            <a:picLocks noChangeAspect="1" noChangeArrowheads="1"/>
          </p:cNvPicPr>
          <p:nvPr/>
        </p:nvPicPr>
        <p:blipFill>
          <a:blip r:embed="rId2" cstate="print"/>
          <a:srcRect/>
          <a:stretch>
            <a:fillRect/>
          </a:stretch>
        </p:blipFill>
        <p:spPr bwMode="auto">
          <a:xfrm>
            <a:off x="1905000" y="1143000"/>
            <a:ext cx="5791200" cy="5181056"/>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5" name="Picture 3"/>
          <p:cNvPicPr>
            <a:picLocks noChangeAspect="1" noChangeArrowheads="1"/>
          </p:cNvPicPr>
          <p:nvPr/>
        </p:nvPicPr>
        <p:blipFill>
          <a:blip r:embed="rId2" cstate="print"/>
          <a:srcRect/>
          <a:stretch>
            <a:fillRect/>
          </a:stretch>
        </p:blipFill>
        <p:spPr bwMode="auto">
          <a:xfrm>
            <a:off x="2819400" y="762000"/>
            <a:ext cx="4428900" cy="4343400"/>
          </a:xfrm>
          <a:prstGeom prst="rect">
            <a:avLst/>
          </a:prstGeom>
          <a:noFill/>
          <a:ln w="9525">
            <a:noFill/>
            <a:miter lim="800000"/>
            <a:headEnd/>
            <a:tailEnd/>
          </a:ln>
        </p:spPr>
      </p:pic>
      <p:sp>
        <p:nvSpPr>
          <p:cNvPr id="3" name="Rectangle 2"/>
          <p:cNvSpPr/>
          <p:nvPr/>
        </p:nvSpPr>
        <p:spPr>
          <a:xfrm>
            <a:off x="2286000" y="3048000"/>
            <a:ext cx="3505200" cy="11430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2" cstate="print"/>
          <a:srcRect/>
          <a:stretch>
            <a:fillRect/>
          </a:stretch>
        </p:blipFill>
        <p:spPr bwMode="auto">
          <a:xfrm>
            <a:off x="2057400" y="990600"/>
            <a:ext cx="5334000" cy="5321653"/>
          </a:xfrm>
          <a:prstGeom prst="rect">
            <a:avLst/>
          </a:prstGeom>
          <a:noFill/>
          <a:ln w="9525">
            <a:noFill/>
            <a:miter lim="800000"/>
            <a:headEnd/>
            <a:tailEnd/>
          </a:ln>
        </p:spPr>
      </p:pic>
      <p:sp>
        <p:nvSpPr>
          <p:cNvPr id="3" name="Rectangle 2"/>
          <p:cNvSpPr/>
          <p:nvPr/>
        </p:nvSpPr>
        <p:spPr>
          <a:xfrm>
            <a:off x="3962400" y="304800"/>
            <a:ext cx="980076" cy="461665"/>
          </a:xfrm>
          <a:prstGeom prst="rect">
            <a:avLst/>
          </a:prstGeom>
        </p:spPr>
        <p:txBody>
          <a:bodyPr wrap="none">
            <a:spAutoFit/>
          </a:bodyPr>
          <a:lstStyle/>
          <a:p>
            <a:r>
              <a:rPr lang="en-US" altLang="zh-CN" sz="2400" b="1" dirty="0" smtClean="0"/>
              <a:t>Result</a:t>
            </a:r>
            <a:endParaRPr lang="en-US" altLang="zh-CN"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00400" y="381000"/>
            <a:ext cx="2451825" cy="461665"/>
          </a:xfrm>
          <a:prstGeom prst="rect">
            <a:avLst/>
          </a:prstGeom>
        </p:spPr>
        <p:txBody>
          <a:bodyPr wrap="none">
            <a:spAutoFit/>
          </a:bodyPr>
          <a:lstStyle/>
          <a:p>
            <a:r>
              <a:rPr lang="en-US" altLang="zh-CN" sz="2400" b="1" dirty="0" smtClean="0"/>
              <a:t>More procedures </a:t>
            </a:r>
            <a:endParaRPr lang="en-US" altLang="zh-CN" sz="2400" b="1" dirty="0"/>
          </a:p>
        </p:txBody>
      </p:sp>
      <p:pic>
        <p:nvPicPr>
          <p:cNvPr id="61443" name="Picture 3"/>
          <p:cNvPicPr>
            <a:picLocks noChangeAspect="1" noChangeArrowheads="1"/>
          </p:cNvPicPr>
          <p:nvPr/>
        </p:nvPicPr>
        <p:blipFill>
          <a:blip r:embed="rId2" cstate="print"/>
          <a:srcRect/>
          <a:stretch>
            <a:fillRect/>
          </a:stretch>
        </p:blipFill>
        <p:spPr bwMode="auto">
          <a:xfrm>
            <a:off x="2743200" y="1143000"/>
            <a:ext cx="3886200" cy="5745854"/>
          </a:xfrm>
          <a:prstGeom prst="rect">
            <a:avLst/>
          </a:prstGeom>
          <a:noFill/>
          <a:ln w="9525">
            <a:noFill/>
            <a:miter lim="800000"/>
            <a:headEnd/>
            <a:tailEnd/>
          </a:ln>
        </p:spPr>
      </p:pic>
      <p:sp>
        <p:nvSpPr>
          <p:cNvPr id="4" name="Rectangle 3"/>
          <p:cNvSpPr/>
          <p:nvPr/>
        </p:nvSpPr>
        <p:spPr>
          <a:xfrm>
            <a:off x="2819400" y="1676400"/>
            <a:ext cx="2514600" cy="6858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Rectangle 4"/>
          <p:cNvSpPr/>
          <p:nvPr/>
        </p:nvSpPr>
        <p:spPr>
          <a:xfrm>
            <a:off x="2819400" y="2667000"/>
            <a:ext cx="3810000" cy="41910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304800"/>
            <a:ext cx="1239057" cy="461665"/>
          </a:xfrm>
          <a:prstGeom prst="rect">
            <a:avLst/>
          </a:prstGeom>
        </p:spPr>
        <p:txBody>
          <a:bodyPr wrap="none">
            <a:spAutoFit/>
          </a:bodyPr>
          <a:lstStyle/>
          <a:p>
            <a:r>
              <a:rPr lang="en-US" altLang="zh-CN" sz="2400" b="1" dirty="0" smtClean="0"/>
              <a:t>Plotting</a:t>
            </a:r>
            <a:r>
              <a:rPr lang="en-US" altLang="zh-CN" b="1" dirty="0" smtClean="0"/>
              <a:t> </a:t>
            </a:r>
            <a:endParaRPr lang="en-US" altLang="zh-CN" b="1" dirty="0"/>
          </a:p>
        </p:txBody>
      </p:sp>
      <p:pic>
        <p:nvPicPr>
          <p:cNvPr id="62468" name="Picture 4"/>
          <p:cNvPicPr>
            <a:picLocks noChangeAspect="1" noChangeArrowheads="1"/>
          </p:cNvPicPr>
          <p:nvPr/>
        </p:nvPicPr>
        <p:blipFill>
          <a:blip r:embed="rId2" cstate="print"/>
          <a:srcRect/>
          <a:stretch>
            <a:fillRect/>
          </a:stretch>
        </p:blipFill>
        <p:spPr bwMode="auto">
          <a:xfrm>
            <a:off x="2286000" y="914400"/>
            <a:ext cx="5224743" cy="5715000"/>
          </a:xfrm>
          <a:prstGeom prst="rect">
            <a:avLst/>
          </a:prstGeom>
          <a:noFill/>
          <a:ln w="9525">
            <a:noFill/>
            <a:miter lim="800000"/>
            <a:headEnd/>
            <a:tailEnd/>
          </a:ln>
        </p:spPr>
      </p:pic>
      <p:sp>
        <p:nvSpPr>
          <p:cNvPr id="6" name="Rectangle 5"/>
          <p:cNvSpPr/>
          <p:nvPr/>
        </p:nvSpPr>
        <p:spPr>
          <a:xfrm>
            <a:off x="2133600" y="4495800"/>
            <a:ext cx="4419600" cy="20574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6"/>
          <p:cNvSpPr/>
          <p:nvPr/>
        </p:nvSpPr>
        <p:spPr>
          <a:xfrm>
            <a:off x="2514600" y="1828800"/>
            <a:ext cx="1828800" cy="3048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2438400" y="3962400"/>
            <a:ext cx="1828800" cy="304800"/>
          </a:xfrm>
          <a:prstGeom prst="rect">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1" name="Picture 3"/>
          <p:cNvPicPr>
            <a:picLocks noChangeAspect="1" noChangeArrowheads="1"/>
          </p:cNvPicPr>
          <p:nvPr/>
        </p:nvPicPr>
        <p:blipFill>
          <a:blip r:embed="rId2" cstate="print"/>
          <a:srcRect/>
          <a:stretch>
            <a:fillRect/>
          </a:stretch>
        </p:blipFill>
        <p:spPr bwMode="auto">
          <a:xfrm>
            <a:off x="990600" y="1371600"/>
            <a:ext cx="7410450" cy="433746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600200" y="1676400"/>
            <a:ext cx="6372126" cy="4876800"/>
          </a:xfrm>
          <a:prstGeom prst="rect">
            <a:avLst/>
          </a:prstGeom>
          <a:noFill/>
          <a:ln w="12700" cap="flat" cmpd="sng">
            <a:noFill/>
            <a:prstDash val="solid"/>
            <a:miter lim="800000"/>
            <a:headEnd type="none" w="sm" len="sm"/>
            <a:tailEnd type="none" w="sm" len="sm"/>
          </a:ln>
          <a:effectLst/>
        </p:spPr>
      </p:pic>
      <p:sp>
        <p:nvSpPr>
          <p:cNvPr id="3" name="Title 1"/>
          <p:cNvSpPr txBox="1">
            <a:spLocks/>
          </p:cNvSpPr>
          <p:nvPr/>
        </p:nvSpPr>
        <p:spPr bwMode="auto">
          <a:xfrm>
            <a:off x="914400" y="152400"/>
            <a:ext cx="7315200" cy="1524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3600" b="0"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rPr>
              <a:t>SPARK</a:t>
            </a:r>
            <a:r>
              <a:rPr kumimoji="0" lang="en-US" altLang="zh-CN" sz="3600" b="0" i="0" u="none" strike="noStrike" kern="0" cap="none" spc="0" normalizeH="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rPr>
              <a:t> is available at: </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3600" kern="0" baseline="0" dirty="0" smtClean="0">
                <a:solidFill>
                  <a:schemeClr val="tx2"/>
                </a:solidFill>
                <a:effectLst>
                  <a:outerShdw blurRad="38100" dist="38100" dir="2700000" algn="tl">
                    <a:srgbClr val="C0C0C0"/>
                  </a:outerShdw>
                </a:effectLst>
                <a:latin typeface="+mj-lt"/>
                <a:ea typeface="宋体" pitchFamily="2" charset="-122"/>
                <a:cs typeface="+mj-cs"/>
              </a:rPr>
              <a:t>www.pitt.edu/~cirm/SPARK</a:t>
            </a:r>
            <a:endParaRPr kumimoji="0" lang="zh-CN" altLang="en-US" sz="3600" b="0"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宋体" pitchFamily="2" charset="-122"/>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274638"/>
            <a:ext cx="8229600" cy="1143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Why Agent-Based?</a:t>
            </a:r>
          </a:p>
        </p:txBody>
      </p:sp>
      <p:sp>
        <p:nvSpPr>
          <p:cNvPr id="5122" name="Rectangle 2"/>
          <p:cNvSpPr>
            <a:spLocks noGrp="1" noChangeArrowheads="1"/>
          </p:cNvSpPr>
          <p:nvPr>
            <p:ph type="body" idx="1"/>
          </p:nvPr>
        </p:nvSpPr>
        <p:spPr>
          <a:xfrm>
            <a:off x="457200" y="1371600"/>
            <a:ext cx="5029200" cy="5257800"/>
          </a:xfrm>
          <a:ln/>
        </p:spPr>
        <p:txBody>
          <a:bodyPr/>
          <a:lstStyle/>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a:t>Originally tried System Dynamics</a:t>
            </a:r>
          </a:p>
          <a:p>
            <a:pPr marL="334963" indent="-334963">
              <a:lnSpc>
                <a:spcPct val="90000"/>
              </a:lnSpc>
              <a:spcBef>
                <a:spcPts val="7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800" dirty="0"/>
              <a:t>Agent-Based Modeling makes more sense</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a:t>Individual behaviors differ and can greatly affect the course of an epidemic outbreak</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a:t>A user can observe an individual agent over time</a:t>
            </a:r>
          </a:p>
          <a:p>
            <a:pPr marL="735013" lvl="1" indent="-277813">
              <a:lnSpc>
                <a:spcPct val="90000"/>
              </a:lnSpc>
              <a:spcBef>
                <a:spcPts val="600"/>
              </a:spcBef>
              <a:buFont typeface="Arial" charset="0"/>
              <a:buChar char="–"/>
              <a:tabLst>
                <a:tab pos="334963" algn="l"/>
                <a:tab pos="447675" algn="l"/>
                <a:tab pos="904875" algn="l"/>
                <a:tab pos="1362075" algn="l"/>
                <a:tab pos="1819275" algn="l"/>
                <a:tab pos="2276475" algn="l"/>
                <a:tab pos="2733675" algn="l"/>
                <a:tab pos="3190875" algn="l"/>
                <a:tab pos="3648075" algn="l"/>
                <a:tab pos="4105275" algn="l"/>
                <a:tab pos="4562475" algn="l"/>
                <a:tab pos="5019675" algn="l"/>
                <a:tab pos="5476875" algn="l"/>
                <a:tab pos="5934075" algn="l"/>
                <a:tab pos="6391275" algn="l"/>
                <a:tab pos="6848475" algn="l"/>
                <a:tab pos="7305675" algn="l"/>
                <a:tab pos="7762875" algn="l"/>
                <a:tab pos="8220075" algn="l"/>
                <a:tab pos="8677275" algn="l"/>
                <a:tab pos="9134475" algn="l"/>
              </a:tabLst>
            </a:pPr>
            <a:r>
              <a:rPr lang="en-US" sz="2400" dirty="0" smtClean="0"/>
              <a:t>Good visual representation</a:t>
            </a:r>
            <a:endParaRPr lang="en-US" sz="2400" dirty="0"/>
          </a:p>
        </p:txBody>
      </p:sp>
      <p:pic>
        <p:nvPicPr>
          <p:cNvPr id="1026" name="Picture 2"/>
          <p:cNvPicPr>
            <a:picLocks noChangeAspect="1" noChangeArrowheads="1"/>
          </p:cNvPicPr>
          <p:nvPr/>
        </p:nvPicPr>
        <p:blipFill>
          <a:blip r:embed="rId3" cstate="print"/>
          <a:srcRect/>
          <a:stretch>
            <a:fillRect/>
          </a:stretch>
        </p:blipFill>
        <p:spPr bwMode="auto">
          <a:xfrm>
            <a:off x="5715000" y="1905000"/>
            <a:ext cx="3048000" cy="2895600"/>
          </a:xfrm>
          <a:prstGeom prst="rect">
            <a:avLst/>
          </a:prstGeom>
          <a:noFill/>
          <a:ln w="9525">
            <a:noFill/>
            <a:miter lim="800000"/>
            <a:headEnd/>
            <a:tailEnd/>
          </a:ln>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of Agent-based Modeling (ABM)</a:t>
            </a:r>
            <a:endParaRPr lang="en-US" dirty="0"/>
          </a:p>
        </p:txBody>
      </p:sp>
      <p:sp>
        <p:nvSpPr>
          <p:cNvPr id="3" name="Content Placeholder 2"/>
          <p:cNvSpPr>
            <a:spLocks noGrp="1"/>
          </p:cNvSpPr>
          <p:nvPr>
            <p:ph idx="1"/>
          </p:nvPr>
        </p:nvSpPr>
        <p:spPr/>
        <p:txBody>
          <a:bodyPr>
            <a:normAutofit/>
          </a:bodyPr>
          <a:lstStyle/>
          <a:p>
            <a:r>
              <a:rPr lang="en-US" dirty="0" smtClean="0"/>
              <a:t>Rule-based</a:t>
            </a:r>
          </a:p>
          <a:p>
            <a:r>
              <a:rPr lang="en-US" dirty="0" smtClean="0"/>
              <a:t>Discrete-event/Discrete-time</a:t>
            </a:r>
          </a:p>
          <a:p>
            <a:r>
              <a:rPr lang="en-US" altLang="zh-CN" dirty="0" smtClean="0"/>
              <a:t>Spatial</a:t>
            </a:r>
          </a:p>
          <a:p>
            <a:r>
              <a:rPr lang="en-US" dirty="0" smtClean="0"/>
              <a:t>Parallelism</a:t>
            </a:r>
          </a:p>
          <a:p>
            <a:r>
              <a:rPr lang="en-US" dirty="0" smtClean="0"/>
              <a:t>Stochastic</a:t>
            </a:r>
          </a:p>
          <a:p>
            <a:r>
              <a:rPr lang="en-US" dirty="0" smtClean="0"/>
              <a:t>Ease to translate conceptual models to executable form</a:t>
            </a:r>
            <a:endParaRPr lang="en-US" dirty="0"/>
          </a:p>
        </p:txBody>
      </p:sp>
      <p:sp>
        <p:nvSpPr>
          <p:cNvPr id="4" name="Rectangle 3"/>
          <p:cNvSpPr/>
          <p:nvPr/>
        </p:nvSpPr>
        <p:spPr>
          <a:xfrm>
            <a:off x="4267200" y="5638800"/>
            <a:ext cx="4572000" cy="954107"/>
          </a:xfrm>
          <a:prstGeom prst="rect">
            <a:avLst/>
          </a:prstGeom>
        </p:spPr>
        <p:txBody>
          <a:bodyPr>
            <a:spAutoFit/>
          </a:bodyPr>
          <a:lstStyle/>
          <a:p>
            <a:r>
              <a:rPr lang="en-US" altLang="zh-CN" sz="1400" dirty="0" smtClean="0"/>
              <a:t>An, G., Mi, Q., </a:t>
            </a:r>
            <a:r>
              <a:rPr lang="en-US" altLang="zh-CN" sz="1400" dirty="0" err="1" smtClean="0"/>
              <a:t>Dutta-Moscato</a:t>
            </a:r>
            <a:r>
              <a:rPr lang="en-US" altLang="zh-CN" sz="1400" dirty="0" smtClean="0"/>
              <a:t>, J., </a:t>
            </a:r>
            <a:r>
              <a:rPr lang="en-US" altLang="zh-CN" sz="1400" dirty="0" err="1" smtClean="0"/>
              <a:t>Vodovotz</a:t>
            </a:r>
            <a:r>
              <a:rPr lang="en-US" altLang="zh-CN" sz="1400" dirty="0" smtClean="0"/>
              <a:t>, Y., Agent-based Models in translational systems biology, </a:t>
            </a:r>
            <a:r>
              <a:rPr lang="en-US" altLang="zh-CN" sz="1400" i="1" dirty="0" smtClean="0"/>
              <a:t>Wiley Interdisciplinary Reviews: System Biology and Medicine</a:t>
            </a:r>
            <a:r>
              <a:rPr lang="en-US" altLang="zh-CN" sz="1400" dirty="0" smtClean="0"/>
              <a:t>, 2009 Volume1, Issue 2: 159-171</a:t>
            </a:r>
            <a:endParaRPr lang="zh-CN" alt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705600" y="3124200"/>
            <a:ext cx="6096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Rectangle 28"/>
          <p:cNvSpPr/>
          <p:nvPr/>
        </p:nvSpPr>
        <p:spPr>
          <a:xfrm>
            <a:off x="4876800" y="2514600"/>
            <a:ext cx="6096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p:txBody>
          <a:bodyPr/>
          <a:lstStyle/>
          <a:p>
            <a:r>
              <a:rPr lang="en-US" altLang="zh-CN" dirty="0" smtClean="0"/>
              <a:t>Components of ABM</a:t>
            </a:r>
            <a:endParaRPr lang="zh-CN" altLang="en-US" dirty="0"/>
          </a:p>
        </p:txBody>
      </p:sp>
      <p:sp>
        <p:nvSpPr>
          <p:cNvPr id="3" name="Content Placeholder 2"/>
          <p:cNvSpPr>
            <a:spLocks noGrp="1"/>
          </p:cNvSpPr>
          <p:nvPr>
            <p:ph idx="1"/>
          </p:nvPr>
        </p:nvSpPr>
        <p:spPr/>
        <p:txBody>
          <a:bodyPr/>
          <a:lstStyle/>
          <a:p>
            <a:r>
              <a:rPr lang="en-US" altLang="zh-CN" dirty="0" smtClean="0"/>
              <a:t>T</a:t>
            </a:r>
            <a:r>
              <a:rPr lang="en-US" altLang="zh-CN" dirty="0" smtClean="0"/>
              <a:t>urtle</a:t>
            </a:r>
          </a:p>
          <a:p>
            <a:r>
              <a:rPr lang="en-US" altLang="zh-CN" dirty="0" smtClean="0"/>
              <a:t>Patch</a:t>
            </a:r>
          </a:p>
          <a:p>
            <a:r>
              <a:rPr lang="en-US" altLang="zh-CN" dirty="0" smtClean="0"/>
              <a:t>Space</a:t>
            </a:r>
            <a:endParaRPr lang="zh-CN" altLang="en-US" dirty="0"/>
          </a:p>
        </p:txBody>
      </p:sp>
      <p:sp>
        <p:nvSpPr>
          <p:cNvPr id="5" name="Oval 4"/>
          <p:cNvSpPr/>
          <p:nvPr/>
        </p:nvSpPr>
        <p:spPr>
          <a:xfrm>
            <a:off x="5029200" y="26670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Oval 5"/>
          <p:cNvSpPr/>
          <p:nvPr/>
        </p:nvSpPr>
        <p:spPr>
          <a:xfrm>
            <a:off x="6858000" y="3276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Group 6"/>
          <p:cNvGrpSpPr/>
          <p:nvPr/>
        </p:nvGrpSpPr>
        <p:grpSpPr>
          <a:xfrm>
            <a:off x="3657600" y="1447800"/>
            <a:ext cx="4343400" cy="3733800"/>
            <a:chOff x="2286000" y="1066800"/>
            <a:chExt cx="4343400" cy="3733800"/>
          </a:xfrm>
        </p:grpSpPr>
        <p:cxnSp>
          <p:nvCxnSpPr>
            <p:cNvPr id="8" name="Straight Connector 7"/>
            <p:cNvCxnSpPr/>
            <p:nvPr/>
          </p:nvCxnSpPr>
          <p:spPr>
            <a:xfrm>
              <a:off x="2286000" y="10668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86000" y="1600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0" y="2133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86000" y="2743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86000" y="3276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286000" y="38100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86000" y="42672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86000" y="480060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4191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10287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6383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22479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8575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4671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0767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762500" y="2933700"/>
              <a:ext cx="37338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a:off x="1981200" y="1981200"/>
            <a:ext cx="3048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81200" y="3124200"/>
            <a:ext cx="1676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267200" y="3124200"/>
            <a:ext cx="609600" cy="533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 name="Straight Arrow Connector 30"/>
          <p:cNvCxnSpPr/>
          <p:nvPr/>
        </p:nvCxnSpPr>
        <p:spPr>
          <a:xfrm>
            <a:off x="2057400" y="2590800"/>
            <a:ext cx="2209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Samples</a:t>
            </a:r>
            <a:endParaRPr lang="en-US" dirty="0"/>
          </a:p>
        </p:txBody>
      </p:sp>
      <p:sp>
        <p:nvSpPr>
          <p:cNvPr id="3" name="Content Placeholder 2"/>
          <p:cNvSpPr>
            <a:spLocks noGrp="1"/>
          </p:cNvSpPr>
          <p:nvPr>
            <p:ph idx="1"/>
          </p:nvPr>
        </p:nvSpPr>
        <p:spPr/>
        <p:txBody>
          <a:bodyPr/>
          <a:lstStyle/>
          <a:p>
            <a:r>
              <a:rPr lang="en-US" dirty="0" smtClean="0"/>
              <a:t>AIDS</a:t>
            </a:r>
            <a:endParaRPr lang="en-US" dirty="0" smtClean="0"/>
          </a:p>
          <a:p>
            <a:r>
              <a:rPr lang="en-US" dirty="0" err="1" smtClean="0"/>
              <a:t>Tyhoid</a:t>
            </a:r>
            <a:r>
              <a:rPr lang="en-US" dirty="0" smtClean="0"/>
              <a:t> Fever on Disaster Area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ABM tool:</a:t>
            </a:r>
            <a:r>
              <a:rPr lang="en-US" dirty="0" smtClean="0"/>
              <a:t> </a:t>
            </a:r>
            <a:r>
              <a:rPr lang="en-US" b="1" dirty="0" err="1" smtClean="0"/>
              <a:t>NetLogo</a:t>
            </a:r>
            <a:endParaRPr lang="en-US" b="1" dirty="0"/>
          </a:p>
        </p:txBody>
      </p:sp>
      <p:pic>
        <p:nvPicPr>
          <p:cNvPr id="4" name="Picture 1"/>
          <p:cNvPicPr>
            <a:picLocks noChangeAspect="1" noChangeArrowheads="1"/>
          </p:cNvPicPr>
          <p:nvPr/>
        </p:nvPicPr>
        <p:blipFill>
          <a:blip r:embed="rId3" cstate="print"/>
          <a:srcRect/>
          <a:stretch>
            <a:fillRect/>
          </a:stretch>
        </p:blipFill>
        <p:spPr bwMode="auto">
          <a:xfrm>
            <a:off x="1905000" y="5715000"/>
            <a:ext cx="6934200" cy="923925"/>
          </a:xfrm>
          <a:prstGeom prst="rect">
            <a:avLst/>
          </a:prstGeom>
          <a:noFill/>
          <a:ln w="9525">
            <a:noFill/>
            <a:round/>
            <a:headEnd/>
            <a:tailEnd/>
          </a:ln>
          <a:effectLst/>
        </p:spPr>
      </p:pic>
      <p:sp>
        <p:nvSpPr>
          <p:cNvPr id="6" name="Rectangle 3"/>
          <p:cNvSpPr>
            <a:spLocks noChangeArrowheads="1"/>
          </p:cNvSpPr>
          <p:nvPr/>
        </p:nvSpPr>
        <p:spPr bwMode="auto">
          <a:xfrm>
            <a:off x="457200" y="1627188"/>
            <a:ext cx="8458200" cy="4267200"/>
          </a:xfrm>
          <a:prstGeom prst="rect">
            <a:avLst/>
          </a:prstGeom>
          <a:noFill/>
          <a:ln w="9525">
            <a:noFill/>
            <a:round/>
            <a:headEnd/>
            <a:tailEnd/>
          </a:ln>
          <a:effectLst/>
        </p:spPr>
        <p:txBody>
          <a:bodyPr lIns="90000" tIns="46800" rIns="90000" bIns="46800"/>
          <a:lstStyle/>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err="1">
                <a:solidFill>
                  <a:srgbClr val="000000"/>
                </a:solidFill>
              </a:rPr>
              <a:t>NetLogo</a:t>
            </a:r>
            <a:r>
              <a:rPr lang="en-US" sz="3200" dirty="0">
                <a:solidFill>
                  <a:srgbClr val="000000"/>
                </a:solidFill>
              </a:rPr>
              <a:t> </a:t>
            </a:r>
            <a:r>
              <a:rPr lang="en-US" sz="3200" dirty="0" smtClean="0">
                <a:solidFill>
                  <a:srgbClr val="000000"/>
                </a:solidFill>
              </a:rPr>
              <a:t>4.1 </a:t>
            </a:r>
            <a:r>
              <a:rPr lang="en-US" sz="3200" dirty="0">
                <a:solidFill>
                  <a:srgbClr val="000000"/>
                </a:solidFill>
              </a:rPr>
              <a:t>(Developed at Northwestern)</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smtClean="0">
                <a:solidFill>
                  <a:srgbClr val="000000"/>
                </a:solidFill>
              </a:rPr>
              <a:t>User friendly programming environment and simple language (Logo like)</a:t>
            </a:r>
            <a:endParaRPr lang="en-US" sz="3200" dirty="0">
              <a:solidFill>
                <a:srgbClr val="000000"/>
              </a:solidFill>
            </a:endParaRP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Cross-platform support</a:t>
            </a:r>
          </a:p>
          <a:p>
            <a:pPr marL="735013" lvl="1" indent="-277813">
              <a:lnSpc>
                <a:spcPct val="90000"/>
              </a:lnSpc>
              <a:spcBef>
                <a:spcPts val="7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2800" dirty="0">
                <a:solidFill>
                  <a:srgbClr val="0001FF"/>
                </a:solidFill>
              </a:rPr>
              <a:t>Windows, </a:t>
            </a:r>
            <a:r>
              <a:rPr lang="en-US" sz="2800" dirty="0" smtClean="0">
                <a:solidFill>
                  <a:srgbClr val="0001FF"/>
                </a:solidFill>
              </a:rPr>
              <a:t>Linux, </a:t>
            </a:r>
            <a:r>
              <a:rPr lang="en-US" sz="2800" dirty="0">
                <a:solidFill>
                  <a:srgbClr val="0001FF"/>
                </a:solidFill>
              </a:rPr>
              <a:t>Mac</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Depends on Java</a:t>
            </a:r>
          </a:p>
          <a:p>
            <a:pPr marL="334963" indent="-334963">
              <a:lnSpc>
                <a:spcPct val="90000"/>
              </a:lnSpc>
              <a:spcBef>
                <a:spcPts val="800"/>
              </a:spcBef>
              <a:buFont typeface="Arial" charset="0"/>
              <a:buChar char="•"/>
              <a:tabLst>
                <a:tab pos="334963" algn="l"/>
                <a:tab pos="792163" algn="l"/>
                <a:tab pos="1249363" algn="l"/>
                <a:tab pos="1706563" algn="l"/>
                <a:tab pos="2163763" algn="l"/>
                <a:tab pos="2620963" algn="l"/>
                <a:tab pos="3078163" algn="l"/>
                <a:tab pos="3535363" algn="l"/>
                <a:tab pos="3992563" algn="l"/>
                <a:tab pos="4449763" algn="l"/>
                <a:tab pos="4906963" algn="l"/>
                <a:tab pos="5364163" algn="l"/>
                <a:tab pos="5821363" algn="l"/>
                <a:tab pos="6278563" algn="l"/>
                <a:tab pos="6735763" algn="l"/>
                <a:tab pos="7192963" algn="l"/>
                <a:tab pos="7650163" algn="l"/>
                <a:tab pos="8107363" algn="l"/>
                <a:tab pos="8564563" algn="l"/>
                <a:tab pos="9021763" algn="l"/>
                <a:tab pos="9478963" algn="l"/>
              </a:tabLst>
            </a:pPr>
            <a:r>
              <a:rPr lang="en-US" sz="3200" dirty="0">
                <a:solidFill>
                  <a:srgbClr val="000000"/>
                </a:solidFill>
              </a:rPr>
              <a:t>Free!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743200" y="2209800"/>
            <a:ext cx="3336636" cy="2590800"/>
          </a:xfrm>
          <a:prstGeom prst="rect">
            <a:avLst/>
          </a:prstGeom>
          <a:noFill/>
          <a:ln w="9525">
            <a:noFill/>
            <a:miter lim="800000"/>
            <a:headEnd/>
            <a:tailEnd/>
          </a:ln>
        </p:spPr>
      </p:pic>
      <p:sp>
        <p:nvSpPr>
          <p:cNvPr id="5" name="TextBox 4"/>
          <p:cNvSpPr txBox="1"/>
          <p:nvPr/>
        </p:nvSpPr>
        <p:spPr>
          <a:xfrm>
            <a:off x="1371600" y="838200"/>
            <a:ext cx="7460632" cy="523220"/>
          </a:xfrm>
          <a:prstGeom prst="rect">
            <a:avLst/>
          </a:prstGeom>
          <a:noFill/>
        </p:spPr>
        <p:txBody>
          <a:bodyPr wrap="none" rtlCol="0">
            <a:spAutoFit/>
          </a:bodyPr>
          <a:lstStyle/>
          <a:p>
            <a:r>
              <a:rPr lang="en-US" altLang="zh-CN" sz="2800" b="1" dirty="0" smtClean="0"/>
              <a:t>Tutorial 1: Sample model (Wolf Sheep Predation)</a:t>
            </a:r>
            <a:endParaRPr lang="zh-CN" altLang="en-US"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1134</Words>
  <Application>Microsoft Office PowerPoint</Application>
  <PresentationFormat>On-screen Show (4:3)</PresentationFormat>
  <Paragraphs>114</Paragraphs>
  <Slides>39</Slides>
  <Notes>8</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EPIDEMIOLOGY: Introduction to the Agent-based epidemic modeling  </vt:lpstr>
      <vt:lpstr>Why An Epidemic Model?</vt:lpstr>
      <vt:lpstr>Slide 3</vt:lpstr>
      <vt:lpstr>Why Agent-Based?</vt:lpstr>
      <vt:lpstr>Features of Agent-based Modeling (ABM)</vt:lpstr>
      <vt:lpstr>Components of ABM</vt:lpstr>
      <vt:lpstr>Two Samples</vt:lpstr>
      <vt:lpstr>ABM tool: NetLogo</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Introduction to the Agent-based epidemic modeling using Agent-based approac </dc:title>
  <dc:creator/>
  <cp:lastModifiedBy>Qi Mi</cp:lastModifiedBy>
  <cp:revision>39</cp:revision>
  <dcterms:created xsi:type="dcterms:W3CDTF">2006-08-16T00:00:00Z</dcterms:created>
  <dcterms:modified xsi:type="dcterms:W3CDTF">2010-05-10T04:26:05Z</dcterms:modified>
</cp:coreProperties>
</file>