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3" r:id="rId1"/>
  </p:sldMasterIdLst>
  <p:notesMasterIdLst>
    <p:notesMasterId r:id="rId85"/>
  </p:notesMasterIdLst>
  <p:handoutMasterIdLst>
    <p:handoutMasterId r:id="rId86"/>
  </p:handoutMasterIdLst>
  <p:sldIdLst>
    <p:sldId id="256" r:id="rId2"/>
    <p:sldId id="313" r:id="rId3"/>
    <p:sldId id="259" r:id="rId4"/>
    <p:sldId id="260" r:id="rId5"/>
    <p:sldId id="314" r:id="rId6"/>
    <p:sldId id="315" r:id="rId7"/>
    <p:sldId id="265" r:id="rId8"/>
    <p:sldId id="266" r:id="rId9"/>
    <p:sldId id="267" r:id="rId10"/>
    <p:sldId id="269" r:id="rId11"/>
    <p:sldId id="270" r:id="rId12"/>
    <p:sldId id="372" r:id="rId13"/>
    <p:sldId id="274" r:id="rId14"/>
    <p:sldId id="275" r:id="rId15"/>
    <p:sldId id="373" r:id="rId16"/>
    <p:sldId id="317" r:id="rId17"/>
    <p:sldId id="318" r:id="rId18"/>
    <p:sldId id="320" r:id="rId19"/>
    <p:sldId id="321" r:id="rId20"/>
    <p:sldId id="324" r:id="rId21"/>
    <p:sldId id="325" r:id="rId22"/>
    <p:sldId id="327" r:id="rId23"/>
    <p:sldId id="330" r:id="rId24"/>
    <p:sldId id="331" r:id="rId25"/>
    <p:sldId id="332" r:id="rId26"/>
    <p:sldId id="333" r:id="rId27"/>
    <p:sldId id="276" r:id="rId28"/>
    <p:sldId id="335" r:id="rId29"/>
    <p:sldId id="278" r:id="rId30"/>
    <p:sldId id="337" r:id="rId31"/>
    <p:sldId id="340" r:id="rId32"/>
    <p:sldId id="341" r:id="rId33"/>
    <p:sldId id="342" r:id="rId34"/>
    <p:sldId id="344" r:id="rId35"/>
    <p:sldId id="345" r:id="rId36"/>
    <p:sldId id="281" r:id="rId37"/>
    <p:sldId id="348" r:id="rId38"/>
    <p:sldId id="357" r:id="rId39"/>
    <p:sldId id="362" r:id="rId40"/>
    <p:sldId id="369" r:id="rId41"/>
    <p:sldId id="370" r:id="rId42"/>
    <p:sldId id="371" r:id="rId43"/>
    <p:sldId id="374" r:id="rId44"/>
    <p:sldId id="409" r:id="rId45"/>
    <p:sldId id="411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419" r:id="rId54"/>
    <p:sldId id="420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32" r:id="rId67"/>
    <p:sldId id="433" r:id="rId68"/>
    <p:sldId id="434" r:id="rId69"/>
    <p:sldId id="435" r:id="rId70"/>
    <p:sldId id="436" r:id="rId71"/>
    <p:sldId id="437" r:id="rId72"/>
    <p:sldId id="438" r:id="rId73"/>
    <p:sldId id="439" r:id="rId74"/>
    <p:sldId id="440" r:id="rId75"/>
    <p:sldId id="441" r:id="rId76"/>
    <p:sldId id="442" r:id="rId77"/>
    <p:sldId id="443" r:id="rId78"/>
    <p:sldId id="444" r:id="rId79"/>
    <p:sldId id="445" r:id="rId80"/>
    <p:sldId id="446" r:id="rId81"/>
    <p:sldId id="447" r:id="rId82"/>
    <p:sldId id="448" r:id="rId83"/>
    <p:sldId id="449" r:id="rId84"/>
  </p:sldIdLst>
  <p:sldSz cx="9144000" cy="6858000" type="screen4x3"/>
  <p:notesSz cx="7053263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DDDDDD"/>
    <a:srgbClr val="EAEAEA"/>
    <a:srgbClr val="FFFF00"/>
    <a:srgbClr val="009999"/>
    <a:srgbClr val="330099"/>
    <a:srgbClr val="D6009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99" autoAdjust="0"/>
    <p:restoredTop sz="90900" autoAdjust="0"/>
  </p:normalViewPr>
  <p:slideViewPr>
    <p:cSldViewPr>
      <p:cViewPr varScale="1">
        <p:scale>
          <a:sx n="117" d="100"/>
          <a:sy n="117" d="100"/>
        </p:scale>
        <p:origin x="-2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52"/>
    </p:cViewPr>
  </p:sorterViewPr>
  <p:notesViewPr>
    <p:cSldViewPr>
      <p:cViewPr varScale="1">
        <p:scale>
          <a:sx n="58" d="100"/>
          <a:sy n="58" d="100"/>
        </p:scale>
        <p:origin x="-1686" y="-78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0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8088" y="704850"/>
            <a:ext cx="4638675" cy="3478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0435" y="4420207"/>
            <a:ext cx="5170761" cy="41890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769" tIns="48697" rIns="95769" bIns="48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7118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65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97000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62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995217" y="1"/>
            <a:ext cx="3058046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95217" y="8842030"/>
            <a:ext cx="3058046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79" tIns="0" rIns="19479" bIns="0" anchor="b"/>
          <a:lstStyle/>
          <a:p>
            <a:pPr algn="r" defTabSz="970685" eaLnBrk="0" hangingPunct="0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8842030"/>
            <a:ext cx="3056414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"/>
            <a:ext cx="3056414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55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554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3995217" y="1"/>
            <a:ext cx="3058046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995217" y="8842030"/>
            <a:ext cx="3058046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79" tIns="0" rIns="19479" bIns="0" anchor="b"/>
          <a:lstStyle/>
          <a:p>
            <a:pPr algn="r" defTabSz="970685" eaLnBrk="0" hangingPunct="0"/>
            <a:r>
              <a:rPr lang="en-US" sz="1000" i="1">
                <a:latin typeface="Times New Roman" pitchFamily="18" charset="0"/>
              </a:rPr>
              <a:t>42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8842030"/>
            <a:ext cx="3056414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0" y="1"/>
            <a:ext cx="3056414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809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090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95217" y="1"/>
            <a:ext cx="3058046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95217" y="8842030"/>
            <a:ext cx="3058046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79" tIns="0" rIns="19479" bIns="0" anchor="b"/>
          <a:lstStyle/>
          <a:p>
            <a:pPr algn="r" defTabSz="970685" eaLnBrk="0" hangingPunct="0"/>
            <a:r>
              <a:rPr lang="en-US" sz="1000" i="1">
                <a:latin typeface="Times New Roman" pitchFamily="18" charset="0"/>
              </a:rPr>
              <a:t>55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842030"/>
            <a:ext cx="3056414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"/>
            <a:ext cx="3056414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656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6567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BCBA0529-C3D8-445F-8056-7ADB433518C1}" type="slidenum">
              <a:rPr lang="en-US"/>
              <a:pPr/>
              <a:t>63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F30FD4A3-5D4E-4994-A71B-A8F0F98A7778}" type="slidenum">
              <a:rPr lang="en-US"/>
              <a:pPr/>
              <a:t>64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8564B083-1D2E-424E-8CC1-667D7E1A66F9}" type="slidenum">
              <a:rPr lang="en-US"/>
              <a:pPr/>
              <a:t>68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2A556D2F-469E-4BA7-BDBB-25CC078EE4FB}" type="slidenum">
              <a:rPr lang="en-US"/>
              <a:pPr/>
              <a:t>69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CF1C1CD1-CFE0-4507-8611-10AC2D9AAAFC}" type="slidenum">
              <a:rPr lang="en-US"/>
              <a:pPr/>
              <a:t>71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FB3611DD-A77A-45DC-9EAD-C4472C15E969}" type="slidenum">
              <a:rPr lang="en-US"/>
              <a:pPr/>
              <a:t>72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FACF8A6E-8B4A-4422-96FB-085A74958670}" type="slidenum">
              <a:rPr lang="en-US"/>
              <a:pPr/>
              <a:t>73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0A1E6B4E-ECC8-4F14-B68E-BCB57650157C}" type="slidenum">
              <a:rPr lang="en-US"/>
              <a:pPr/>
              <a:t>74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3995217" y="1"/>
            <a:ext cx="3058046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995217" y="8842030"/>
            <a:ext cx="3058046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79" tIns="0" rIns="19479" bIns="0" anchor="b"/>
          <a:lstStyle/>
          <a:p>
            <a:pPr algn="r" defTabSz="970685" eaLnBrk="0" hangingPunct="0"/>
            <a:r>
              <a:rPr lang="en-US" sz="1000" i="1">
                <a:latin typeface="Times New Roman" pitchFamily="18" charset="0"/>
              </a:rPr>
              <a:t>7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8842030"/>
            <a:ext cx="3056414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1"/>
            <a:ext cx="3056414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75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7591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0BF904A4-AC29-4E6A-9C54-C4DBBE41A0B2}" type="slidenum">
              <a:rPr lang="en-US"/>
              <a:pPr/>
              <a:t>75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F60A64DC-7DF6-4648-97C0-578984DEEB99}" type="slidenum">
              <a:rPr lang="en-US"/>
              <a:pPr/>
              <a:t>76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FF0EB264-1979-4823-AF8B-9E2028A63B05}" type="slidenum">
              <a:rPr lang="en-US"/>
              <a:pPr/>
              <a:t>77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4C484BBC-D4B6-4FDA-8574-CAC6258D64B2}" type="slidenum">
              <a:rPr lang="en-US"/>
              <a:pPr/>
              <a:t>78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2924C3AA-12C7-4823-9758-F4FA61DCCFD7}" type="slidenum">
              <a:rPr lang="en-US"/>
              <a:pPr/>
              <a:t>79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956" tIns="45978" rIns="91956" bIns="45978"/>
          <a:lstStyle/>
          <a:p>
            <a:fld id="{32838A70-3014-4721-A64C-FAB09E20ADC3}" type="slidenum">
              <a:rPr lang="en-US"/>
              <a:pPr/>
              <a:t>80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636" tIns="44318" rIns="88636" bIns="44318"/>
          <a:lstStyle/>
          <a:p>
            <a:fld id="{C05BC235-6FCA-471A-8B8B-C027C6C16F6D}" type="slidenum">
              <a:rPr lang="en-US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636" tIns="44318" rIns="88636" bIns="44318"/>
          <a:lstStyle/>
          <a:p>
            <a:fld id="{FEEB897F-CD56-47AB-83C3-908A8A66C7B8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95217" y="8842030"/>
            <a:ext cx="305641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636" tIns="44318" rIns="88636" bIns="44318"/>
          <a:lstStyle/>
          <a:p>
            <a:fld id="{70C32BF2-58AF-4004-9A41-B4B13EA30924}" type="slidenum">
              <a:rPr lang="en-US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995217" y="1"/>
            <a:ext cx="3058046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995217" y="8842030"/>
            <a:ext cx="3058046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79" tIns="0" rIns="19479" bIns="0" anchor="b"/>
          <a:lstStyle/>
          <a:p>
            <a:pPr algn="r" defTabSz="970685" eaLnBrk="0" hangingPunct="0"/>
            <a:r>
              <a:rPr lang="en-US" sz="1000" i="1">
                <a:latin typeface="Times New Roman" pitchFamily="18" charset="0"/>
              </a:rPr>
              <a:t>7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8842030"/>
            <a:ext cx="3056414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1"/>
            <a:ext cx="3056414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6963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9639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995217" y="1"/>
            <a:ext cx="3058046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995217" y="8842030"/>
            <a:ext cx="3058046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79" tIns="0" rIns="19479" bIns="0" anchor="b"/>
          <a:lstStyle/>
          <a:p>
            <a:pPr algn="r" defTabSz="970685" eaLnBrk="0" hangingPunct="0"/>
            <a:r>
              <a:rPr lang="en-US" sz="1000" i="1">
                <a:latin typeface="Times New Roman" pitchFamily="18" charset="0"/>
              </a:rPr>
              <a:t>13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8842030"/>
            <a:ext cx="3056414" cy="467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1"/>
            <a:ext cx="3056414" cy="463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497" tIns="46749" rIns="93497" bIns="46749" anchor="ctr"/>
          <a:lstStyle/>
          <a:p>
            <a:endParaRPr lang="en-US"/>
          </a:p>
        </p:txBody>
      </p:sp>
      <p:sp>
        <p:nvSpPr>
          <p:cNvPr id="7271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11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97B8F9-3E1D-4AEE-826D-923EF700A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7C36-5281-4B82-9227-37606E31C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2D944-8E15-4D48-BC80-229AFD469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324600"/>
            <a:ext cx="6781800" cy="25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Database Systems: Design, Implementation, &amp; Management, 7</a:t>
            </a:r>
            <a:r>
              <a:rPr lang="en-US" baseline="30000"/>
              <a:t>th</a:t>
            </a:r>
            <a:r>
              <a:rPr lang="en-US"/>
              <a:t> Edition, Rob &amp; Coronel</a:t>
            </a:r>
            <a:endParaRPr 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324600"/>
            <a:ext cx="6781800" cy="25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Database Systems: Design, Implementation, &amp; Management, 7</a:t>
            </a:r>
            <a:r>
              <a:rPr lang="en-US" baseline="30000"/>
              <a:t>th</a:t>
            </a:r>
            <a:r>
              <a:rPr lang="en-US"/>
              <a:t> Edition, Rob &amp; Coronel</a:t>
            </a:r>
            <a:endParaRPr 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324600"/>
            <a:ext cx="6781800" cy="25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Database Systems: Design, Implementation, &amp; Management, 7</a:t>
            </a:r>
            <a:r>
              <a:rPr lang="en-US" baseline="30000"/>
              <a:t>th</a:t>
            </a:r>
            <a:r>
              <a:rPr lang="en-US"/>
              <a:t> Edition, Rob &amp; Coronel</a:t>
            </a:r>
            <a:endParaRPr 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1A6DF-E914-4C50-92A5-D8B5F1926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5C6996-8F95-4E17-A99C-846BFBA4A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B7D4-44D8-4DCC-AA7B-749037269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56108F-4B95-431B-89AA-B023D45F0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F425E-5718-4965-9F8D-4A52E9357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0679EE-34D4-463D-89FE-4B7AE7BA4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DC6828E-C5AE-49E3-A86C-E702EBA74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7836A7-0E9C-42CD-8DF0-1F34C17D3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95B958F7-A6A0-4F69-9B1C-E40B53E9D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19" r:id="rId2"/>
    <p:sldLayoutId id="2147484025" r:id="rId3"/>
    <p:sldLayoutId id="2147484020" r:id="rId4"/>
    <p:sldLayoutId id="2147484026" r:id="rId5"/>
    <p:sldLayoutId id="2147484021" r:id="rId6"/>
    <p:sldLayoutId id="2147484027" r:id="rId7"/>
    <p:sldLayoutId id="2147484028" r:id="rId8"/>
    <p:sldLayoutId id="2147484029" r:id="rId9"/>
    <p:sldLayoutId id="2147484022" r:id="rId10"/>
    <p:sldLayoutId id="2147484023" r:id="rId11"/>
    <p:sldLayoutId id="2147484030" r:id="rId12"/>
    <p:sldLayoutId id="2147484031" r:id="rId13"/>
    <p:sldLayoutId id="2147484032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bi-verdict.com/fileadmin/img/OLAPmarketSize.png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C:\Program%20Files\EndNote\scotch-DSS.Data\2187741184OLAPcube.bmp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932613" y="6324600"/>
            <a:ext cx="18303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143000"/>
            <a:ext cx="7620000" cy="2286000"/>
          </a:xfrm>
          <a:effectLst>
            <a:outerShdw dist="17961" dir="2700000" algn="ctr" rotWithShape="0">
              <a:srgbClr val="5F5F5F"/>
            </a:outerShdw>
          </a:effectLst>
        </p:spPr>
        <p:txBody>
          <a:bodyPr lIns="90488" tIns="44450" rIns="90488" bIns="44450"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Intro to </a:t>
            </a:r>
            <a:r>
              <a:rPr lang="en-US" sz="2800" dirty="0"/>
              <a:t>Data Mining: Extracting Information and Knowledge from Data </a:t>
            </a:r>
            <a:endParaRPr lang="en-US" sz="2800" b="1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7620000" cy="1752600"/>
          </a:xfrm>
        </p:spPr>
        <p:txBody>
          <a:bodyPr lIns="90488" tIns="44450" rIns="90488" bIns="44450">
            <a:norm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ransition advTm="1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mtClean="0">
                <a:ea typeface="新細明體" charset="-120"/>
              </a:rPr>
              <a:t>Operational vs DSS Data</a:t>
            </a:r>
          </a:p>
        </p:txBody>
      </p:sp>
      <p:pic>
        <p:nvPicPr>
          <p:cNvPr id="20483" name="Picture 3" descr="table_operation_D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7763"/>
            <a:ext cx="9144000" cy="57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499350" cy="1143000"/>
          </a:xfrm>
          <a:effectLst>
            <a:outerShdw dist="17961" dir="2700000" algn="ctr" rotWithShape="0">
              <a:srgbClr val="5F5F5F"/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dirty="0" smtClean="0"/>
              <a:t>What is Data Warehouse?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143000"/>
            <a:ext cx="7791450" cy="5257800"/>
          </a:xfrm>
          <a:noFill/>
        </p:spPr>
        <p:txBody>
          <a:bodyPr lIns="90488" tIns="44450" rIns="90488" bIns="44450"/>
          <a:lstStyle/>
          <a:p>
            <a:pPr eaLnBrk="1" hangingPunct="1">
              <a:spcAft>
                <a:spcPts val="600"/>
              </a:spcAft>
            </a:pPr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D60093"/>
                </a:solidFill>
              </a:rPr>
              <a:t>Data Warehouse</a:t>
            </a:r>
            <a:r>
              <a:rPr lang="en-US" sz="2800" dirty="0" smtClean="0"/>
              <a:t> is an </a:t>
            </a:r>
            <a:r>
              <a:rPr lang="en-US" sz="2800" dirty="0" smtClean="0">
                <a:solidFill>
                  <a:srgbClr val="D60093"/>
                </a:solidFill>
              </a:rPr>
              <a:t>integrated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D60093"/>
                </a:solidFill>
              </a:rPr>
              <a:t>subject-oriented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D60093"/>
                </a:solidFill>
              </a:rPr>
              <a:t>time-variant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D60093"/>
                </a:solidFill>
              </a:rPr>
              <a:t>non-volatile</a:t>
            </a:r>
            <a:r>
              <a:rPr lang="en-US" sz="2800" dirty="0" smtClean="0"/>
              <a:t> database that provides support for decision making.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Usually a read-only database optimized for data analysis and query processing</a:t>
            </a:r>
          </a:p>
          <a:p>
            <a:pPr eaLnBrk="1" hangingPunct="1">
              <a:spcAft>
                <a:spcPts val="600"/>
              </a:spcAft>
            </a:pPr>
            <a:r>
              <a:rPr lang="en-US" altLang="zh-TW" sz="2800" dirty="0" smtClean="0">
                <a:ea typeface="新細明體" charset="-120"/>
              </a:rPr>
              <a:t>centralized, consolidated database</a:t>
            </a:r>
          </a:p>
          <a:p>
            <a:pPr eaLnBrk="1" hangingPunct="1">
              <a:spcAft>
                <a:spcPts val="600"/>
              </a:spcAft>
            </a:pPr>
            <a:r>
              <a:rPr lang="en-US" altLang="zh-TW" sz="2800" dirty="0" smtClean="0">
                <a:ea typeface="新細明體" charset="-120"/>
              </a:rPr>
              <a:t>periodically updated, never removed</a:t>
            </a:r>
          </a:p>
          <a:p>
            <a:pPr eaLnBrk="1" hangingPunct="1">
              <a:spcAft>
                <a:spcPts val="600"/>
              </a:spcAft>
            </a:pPr>
            <a:r>
              <a:rPr lang="en-US" sz="2800" dirty="0" smtClean="0"/>
              <a:t>Requires time, money, and considerable managerial effort to create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OLAP (Online Analytical Processing)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1A6DF-E914-4C50-92A5-D8B5F19264B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Advanced data analysis environment that supports decision making, business modeling, and operations </a:t>
            </a:r>
            <a:r>
              <a:rPr lang="en-US" sz="2600" dirty="0" smtClean="0"/>
              <a:t>research</a:t>
            </a:r>
          </a:p>
          <a:p>
            <a:r>
              <a:rPr lang="en-US" sz="2600" dirty="0" smtClean="0"/>
              <a:t>“engine” or platform for DSS or Data Warehouse</a:t>
            </a:r>
            <a:endParaRPr lang="en-US" sz="2600" dirty="0"/>
          </a:p>
          <a:p>
            <a:r>
              <a:rPr lang="en-US" sz="2600" dirty="0"/>
              <a:t>OLAP systems share four main characteristics:</a:t>
            </a:r>
          </a:p>
          <a:p>
            <a:pPr lvl="1"/>
            <a:r>
              <a:rPr lang="en-US" sz="2400" dirty="0"/>
              <a:t>Use multidimensional data analysis techniques</a:t>
            </a:r>
          </a:p>
          <a:p>
            <a:pPr lvl="1"/>
            <a:r>
              <a:rPr lang="en-US" sz="2400" dirty="0"/>
              <a:t>Provide advanced database support</a:t>
            </a:r>
          </a:p>
          <a:p>
            <a:pPr lvl="1"/>
            <a:r>
              <a:rPr lang="en-US" sz="2400" dirty="0"/>
              <a:t>Provide easy-to-use end-user interfaces</a:t>
            </a:r>
          </a:p>
          <a:p>
            <a:pPr lvl="1"/>
            <a:r>
              <a:rPr lang="en-US" sz="2400" dirty="0"/>
              <a:t>Support client/server architecture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ea typeface="新細明體" charset="-120"/>
              </a:rPr>
              <a:t>OLAP </a:t>
            </a:r>
            <a:r>
              <a:rPr lang="en-US" altLang="zh-TW" dirty="0" err="1" smtClean="0">
                <a:ea typeface="新細明體" charset="-120"/>
              </a:rPr>
              <a:t>vs</a:t>
            </a:r>
            <a:r>
              <a:rPr lang="en-US" altLang="zh-TW" dirty="0" smtClean="0">
                <a:ea typeface="新細明體" charset="-120"/>
              </a:rPr>
              <a:t> OLTP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7696200" cy="4876800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Online Transactional Processing (OLTP)</a:t>
            </a:r>
          </a:p>
          <a:p>
            <a:pPr lvl="1" eaLnBrk="1" hangingPunct="1"/>
            <a:r>
              <a:rPr lang="en-US" altLang="zh-TW" sz="2600" dirty="0" smtClean="0">
                <a:ea typeface="新細明體" charset="-120"/>
              </a:rPr>
              <a:t>emphasize speed, security, flexibility, reduce redundancy and abnormalities.</a:t>
            </a:r>
            <a:endParaRPr lang="en-US" altLang="zh-TW" dirty="0" smtClean="0">
              <a:ea typeface="新細明體" charset="-12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TW" dirty="0" smtClean="0">
                <a:ea typeface="新細明體" charset="-120"/>
              </a:rPr>
              <a:t>Online Analytical Processing (OLAP)</a:t>
            </a:r>
          </a:p>
          <a:p>
            <a:pPr lvl="1" eaLnBrk="1" hangingPunct="1"/>
            <a:r>
              <a:rPr lang="en-US" altLang="zh-TW" sz="2600" dirty="0" smtClean="0">
                <a:ea typeface="新細明體" charset="-120"/>
              </a:rPr>
              <a:t>multi-dimensional data analysis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600" dirty="0" smtClean="0">
                <a:ea typeface="新細明體" charset="-120"/>
              </a:rPr>
              <a:t>advanced database support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600" dirty="0" smtClean="0">
                <a:ea typeface="新細明體" charset="-120"/>
              </a:rPr>
              <a:t>easy-to-use user interface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600" dirty="0" smtClean="0">
                <a:ea typeface="新細明體" charset="-120"/>
              </a:rPr>
              <a:t> support client/server architecture</a:t>
            </a:r>
            <a:r>
              <a:rPr lang="en-US" altLang="zh-TW" dirty="0" smtClean="0">
                <a:ea typeface="新細明體" charset="-120"/>
              </a:rPr>
              <a:t> </a:t>
            </a:r>
          </a:p>
        </p:txBody>
      </p:sp>
    </p:spTree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Multidimensional Data Analysis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990600"/>
            <a:ext cx="7499350" cy="4800600"/>
          </a:xfrm>
        </p:spPr>
        <p:txBody>
          <a:bodyPr/>
          <a:lstStyle/>
          <a:p>
            <a:pPr eaLnBrk="1" hangingPunct="1"/>
            <a:r>
              <a:rPr lang="en-US" sz="2800" smtClean="0"/>
              <a:t>Goal: analyze data from different dimensions and different levels of aggregation</a:t>
            </a:r>
          </a:p>
        </p:txBody>
      </p:sp>
      <p:pic>
        <p:nvPicPr>
          <p:cNvPr id="26628" name="Picture 5" descr="Fig13-13"/>
          <p:cNvPicPr>
            <a:picLocks noChangeAspect="1" noChangeArrowheads="1"/>
          </p:cNvPicPr>
          <p:nvPr/>
        </p:nvPicPr>
        <p:blipFill>
          <a:blip r:embed="rId3" cstate="print"/>
          <a:srcRect l="22192" t="15086" r="9511"/>
          <a:stretch>
            <a:fillRect/>
          </a:stretch>
        </p:blipFill>
        <p:spPr bwMode="auto">
          <a:xfrm>
            <a:off x="1143000" y="2057400"/>
            <a:ext cx="70231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Multidimensional Data Analysis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7867650" cy="4800600"/>
          </a:xfrm>
        </p:spPr>
        <p:txBody>
          <a:bodyPr/>
          <a:lstStyle/>
          <a:p>
            <a:r>
              <a:rPr lang="en-US" dirty="0" smtClean="0"/>
              <a:t>Data are processed and viewed as part of a multidimensional structure</a:t>
            </a:r>
          </a:p>
          <a:p>
            <a:r>
              <a:rPr lang="en-US" dirty="0" smtClean="0"/>
              <a:t>Particularly attractive to business decision makers</a:t>
            </a:r>
          </a:p>
          <a:p>
            <a:r>
              <a:rPr lang="en-US" dirty="0" smtClean="0"/>
              <a:t>Augmented by following functions:</a:t>
            </a:r>
          </a:p>
          <a:p>
            <a:pPr lvl="1"/>
            <a:r>
              <a:rPr lang="en-US" dirty="0" smtClean="0"/>
              <a:t>Advanced data presentation functions</a:t>
            </a:r>
          </a:p>
          <a:p>
            <a:pPr lvl="1"/>
            <a:r>
              <a:rPr lang="en-US" dirty="0" smtClean="0"/>
              <a:t>Advanced data aggregation, consolidation and classification functions</a:t>
            </a:r>
          </a:p>
          <a:p>
            <a:pPr lvl="1"/>
            <a:r>
              <a:rPr lang="en-US" dirty="0" smtClean="0"/>
              <a:t>Advanced computational functions</a:t>
            </a:r>
          </a:p>
          <a:p>
            <a:pPr lvl="1"/>
            <a:r>
              <a:rPr lang="en-US" dirty="0" smtClean="0"/>
              <a:t>Advanced data modeling functions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1A6DF-E914-4C50-92A5-D8B5F19264B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9248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Multidimensional Data </a:t>
            </a:r>
            <a:r>
              <a:rPr lang="en-US" sz="3200" dirty="0" smtClean="0"/>
              <a:t>Analysis: Operational </a:t>
            </a:r>
            <a:r>
              <a:rPr lang="en-US" sz="3200" dirty="0" err="1" smtClean="0"/>
              <a:t>vs</a:t>
            </a:r>
            <a:r>
              <a:rPr lang="en-US" sz="3200" dirty="0" smtClean="0"/>
              <a:t> multidimensional view </a:t>
            </a:r>
            <a:endParaRPr lang="en-US" sz="3200" dirty="0"/>
          </a:p>
        </p:txBody>
      </p:sp>
      <p:pic>
        <p:nvPicPr>
          <p:cNvPr id="1080323" name="Picture 3" descr="Fig13-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2763" b="3191"/>
          <a:stretch>
            <a:fillRect/>
          </a:stretch>
        </p:blipFill>
        <p:spPr>
          <a:xfrm>
            <a:off x="1524000" y="1143000"/>
            <a:ext cx="6659162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Integration OLAP with Spreadsheet</a:t>
            </a:r>
            <a:endParaRPr lang="en-US" dirty="0"/>
          </a:p>
        </p:txBody>
      </p:sp>
      <p:pic>
        <p:nvPicPr>
          <p:cNvPr id="1081347" name="Picture 3" descr="Fig13-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5039"/>
          <a:stretch>
            <a:fillRect/>
          </a:stretch>
        </p:blipFill>
        <p:spPr>
          <a:xfrm>
            <a:off x="914400" y="1600200"/>
            <a:ext cx="7667906" cy="47846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Easy-to-Use End-User Interface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r>
              <a:rPr lang="en-US" dirty="0"/>
              <a:t>Many of interface features are “borrowed” from previous generations of data analysis tools that are already familiar to end users</a:t>
            </a:r>
          </a:p>
          <a:p>
            <a:pPr lvl="1"/>
            <a:r>
              <a:rPr lang="en-US" dirty="0"/>
              <a:t>Makes OLAP easily accepted and readily used</a:t>
            </a:r>
          </a:p>
          <a:p>
            <a:pPr lvl="1"/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Client/Server Architecture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Provides framework within which new systems can be designed, developed, and implemented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Enables OLAP system to be divided into several components that define its architecture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OLAP is designed to meet ease-of-use as well as system flexibility requirements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143000"/>
            <a:ext cx="8077200" cy="5105400"/>
          </a:xfrm>
        </p:spPr>
        <p:txBody>
          <a:bodyPr/>
          <a:lstStyle/>
          <a:p>
            <a:r>
              <a:rPr lang="en-US" dirty="0" smtClean="0"/>
              <a:t>Relationships between DSS/BI, database, data management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DSS/BI</a:t>
            </a:r>
            <a:r>
              <a:rPr lang="en-US" dirty="0"/>
              <a:t>: transforming data into info to support decision making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How </a:t>
            </a:r>
            <a:r>
              <a:rPr lang="en-US" dirty="0" smtClean="0"/>
              <a:t>operational data and </a:t>
            </a:r>
            <a:r>
              <a:rPr lang="en-US" dirty="0" smtClean="0"/>
              <a:t>DSS/BI </a:t>
            </a:r>
            <a:r>
              <a:rPr lang="en-US" dirty="0" smtClean="0"/>
              <a:t>data differ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What a data warehouse is, how data for it are prepared, and how it is implemented</a:t>
            </a:r>
          </a:p>
          <a:p>
            <a:pPr>
              <a:lnSpc>
                <a:spcPct val="90000"/>
              </a:lnSpc>
            </a:pPr>
            <a:r>
              <a:rPr lang="en-US" dirty="0"/>
              <a:t>Multidimensional database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Database technology for BI: </a:t>
            </a:r>
            <a:r>
              <a:rPr lang="en-US" dirty="0"/>
              <a:t>OLAP, OLTP 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Examples of applications in healthcare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1A6DF-E914-4C50-92A5-D8B5F19264B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Architecture </a:t>
            </a:r>
          </a:p>
        </p:txBody>
      </p:sp>
      <p:sp>
        <p:nvSpPr>
          <p:cNvPr id="11427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Designed to use both operational and data warehouse data</a:t>
            </a:r>
          </a:p>
          <a:p>
            <a:pPr>
              <a:lnSpc>
                <a:spcPct val="90000"/>
              </a:lnSpc>
            </a:pPr>
            <a:r>
              <a:rPr lang="en-US"/>
              <a:t>Defined as an “advanced data analysis environment that supports decision making, business modeling, and an operation’s research activities”</a:t>
            </a:r>
          </a:p>
          <a:p>
            <a:pPr>
              <a:lnSpc>
                <a:spcPct val="90000"/>
              </a:lnSpc>
            </a:pPr>
            <a:r>
              <a:rPr lang="en-US"/>
              <a:t>In most implementations, data warehouse and OLAP are interrelated and complementary environments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OLAP </a:t>
            </a:r>
            <a:r>
              <a:rPr lang="en-US" dirty="0" smtClean="0"/>
              <a:t>Architecture: OLAP engine provides ETL (DTS) functions</a:t>
            </a:r>
            <a:endParaRPr lang="en-US" dirty="0"/>
          </a:p>
        </p:txBody>
      </p:sp>
      <p:pic>
        <p:nvPicPr>
          <p:cNvPr id="1087491" name="Picture 3" descr="Fig13-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1648"/>
          <a:stretch>
            <a:fillRect/>
          </a:stretch>
        </p:blipFill>
        <p:spPr>
          <a:xfrm>
            <a:off x="1447800" y="1676400"/>
            <a:ext cx="6123405" cy="44164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Relational OLAP</a:t>
            </a:r>
          </a:p>
        </p:txBody>
      </p:sp>
      <p:sp>
        <p:nvSpPr>
          <p:cNvPr id="11448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/>
              <a:t>Provides OLAP functionality by using relational databases and familiar relational query tools to store and analyze multidimensional data</a:t>
            </a:r>
          </a:p>
          <a:p>
            <a:r>
              <a:rPr lang="en-US" sz="2600"/>
              <a:t>Adds following extensions to traditional RDBMS:</a:t>
            </a:r>
          </a:p>
          <a:p>
            <a:pPr lvl="1"/>
            <a:r>
              <a:rPr lang="en-US" sz="2400"/>
              <a:t>Multidimensional data schema support within RDBMS</a:t>
            </a:r>
          </a:p>
          <a:p>
            <a:pPr lvl="1"/>
            <a:r>
              <a:rPr lang="en-US" sz="2400"/>
              <a:t>Data access language and query performance optimized for multidimensional data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dirty="0"/>
              <a:t>Relational </a:t>
            </a:r>
            <a:r>
              <a:rPr lang="en-US" dirty="0" smtClean="0"/>
              <a:t>OLAP (ROLAP)</a:t>
            </a:r>
            <a:endParaRPr lang="en-US" dirty="0"/>
          </a:p>
        </p:txBody>
      </p:sp>
      <p:pic>
        <p:nvPicPr>
          <p:cNvPr id="1090563" name="Picture 3" descr="Fig13-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1499"/>
          <a:stretch>
            <a:fillRect/>
          </a:stretch>
        </p:blipFill>
        <p:spPr>
          <a:xfrm>
            <a:off x="1272096" y="1295400"/>
            <a:ext cx="6652704" cy="4865529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Multidimensional </a:t>
            </a:r>
            <a:r>
              <a:rPr lang="en-US" dirty="0" smtClean="0"/>
              <a:t>OLAP (MOLAP)</a:t>
            </a:r>
            <a:endParaRPr lang="en-US" dirty="0"/>
          </a:p>
        </p:txBody>
      </p:sp>
      <p:sp>
        <p:nvSpPr>
          <p:cNvPr id="11468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715250" cy="4800600"/>
          </a:xfrm>
        </p:spPr>
        <p:txBody>
          <a:bodyPr/>
          <a:lstStyle/>
          <a:p>
            <a:r>
              <a:rPr lang="en-US" dirty="0"/>
              <a:t>Extends OLAP functionality to multidimensional database management systems (MDBMSs)</a:t>
            </a:r>
          </a:p>
          <a:p>
            <a:pPr lvl="1"/>
            <a:r>
              <a:rPr lang="en-US" dirty="0"/>
              <a:t>MDBMS end users visualize stored data as a 3D cube-a data cube</a:t>
            </a:r>
          </a:p>
          <a:p>
            <a:pPr lvl="1"/>
            <a:r>
              <a:rPr lang="en-US" dirty="0"/>
              <a:t>Data cubes can grow to n number of dimensions, becoming </a:t>
            </a:r>
            <a:r>
              <a:rPr lang="en-US" dirty="0" err="1"/>
              <a:t>hypercubes</a:t>
            </a:r>
            <a:endParaRPr lang="en-US" dirty="0"/>
          </a:p>
          <a:p>
            <a:pPr lvl="1"/>
            <a:r>
              <a:rPr lang="en-US" dirty="0"/>
              <a:t>To speed access, data cubes are held in memory in a cube cache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Multidimensional </a:t>
            </a:r>
            <a:r>
              <a:rPr lang="en-US" dirty="0" smtClean="0"/>
              <a:t>OLAP</a:t>
            </a:r>
            <a:endParaRPr lang="en-US" dirty="0"/>
          </a:p>
        </p:txBody>
      </p:sp>
      <p:pic>
        <p:nvPicPr>
          <p:cNvPr id="1091587" name="Picture 3" descr="Fig13-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9775"/>
          <a:stretch>
            <a:fillRect/>
          </a:stretch>
        </p:blipFill>
        <p:spPr>
          <a:xfrm>
            <a:off x="1830520" y="1219200"/>
            <a:ext cx="6018080" cy="528071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Relational vs. Multidimensional OLAP</a:t>
            </a:r>
          </a:p>
        </p:txBody>
      </p:sp>
      <p:pic>
        <p:nvPicPr>
          <p:cNvPr id="1092611" name="Picture 3" descr="Tbl13-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3271"/>
          <a:stretch>
            <a:fillRect/>
          </a:stretch>
        </p:blipFill>
        <p:spPr>
          <a:xfrm>
            <a:off x="990600" y="2057400"/>
            <a:ext cx="7912629" cy="326949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Star Schemas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19200"/>
            <a:ext cx="7924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Data modeling technique used to map multidimensional decision support data into relational database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Creates near equivalent of multidimensional database schema from existing relational database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Yield an easily implemented model for multidimensional data analysis, while still preserving relational structures on which operational database is built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Has four components: facts, dimensions, attributes, and attribute hierarchies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Facts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Numeric measurements (values) that represent specific business aspect or activity</a:t>
            </a:r>
          </a:p>
          <a:p>
            <a:pPr lvl="1"/>
            <a:r>
              <a:rPr lang="en-US" sz="2200"/>
              <a:t>Normally stored in fact table that is center of star schema</a:t>
            </a:r>
          </a:p>
          <a:p>
            <a:r>
              <a:rPr lang="en-US" sz="2400"/>
              <a:t>Fact table</a:t>
            </a:r>
            <a:r>
              <a:rPr lang="en-US" sz="2400" b="1"/>
              <a:t> </a:t>
            </a:r>
            <a:r>
              <a:rPr lang="en-US" sz="2400"/>
              <a:t>contains facts that are linked through their dimensions </a:t>
            </a:r>
          </a:p>
          <a:p>
            <a:r>
              <a:rPr lang="en-US" sz="2400"/>
              <a:t>Metrics are facts computed or derived at run time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219200" y="533400"/>
            <a:ext cx="6195013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dirty="0" smtClean="0"/>
              <a:t>Dimensions: simple star schema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9699" name="Picture 4" descr="Fig13-12"/>
          <p:cNvPicPr>
            <a:picLocks noChangeAspect="1" noChangeArrowheads="1"/>
          </p:cNvPicPr>
          <p:nvPr/>
        </p:nvPicPr>
        <p:blipFill>
          <a:blip r:embed="rId3" cstate="print"/>
          <a:srcRect t="15097"/>
          <a:stretch>
            <a:fillRect/>
          </a:stretch>
        </p:blipFill>
        <p:spPr bwMode="auto">
          <a:xfrm>
            <a:off x="1169988" y="1752600"/>
            <a:ext cx="7974012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219200" y="381000"/>
            <a:ext cx="76962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</a:rPr>
              <a:t>BI: Extraction 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</a:rPr>
              <a:t>Of Knowledge From Data</a:t>
            </a:r>
          </a:p>
        </p:txBody>
      </p:sp>
      <p:pic>
        <p:nvPicPr>
          <p:cNvPr id="10243" name="Picture 5" descr="Fig13-22"/>
          <p:cNvPicPr>
            <a:picLocks noChangeAspect="1" noChangeArrowheads="1"/>
          </p:cNvPicPr>
          <p:nvPr/>
        </p:nvPicPr>
        <p:blipFill>
          <a:blip r:embed="rId3" cstate="print"/>
          <a:srcRect t="11974"/>
          <a:stretch>
            <a:fillRect/>
          </a:stretch>
        </p:blipFill>
        <p:spPr bwMode="auto">
          <a:xfrm>
            <a:off x="1143000" y="1219200"/>
            <a:ext cx="7772400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/>
          <a:lstStyle/>
          <a:p>
            <a:r>
              <a:rPr lang="en-US" dirty="0"/>
              <a:t>Attributes</a:t>
            </a:r>
          </a:p>
        </p:txBody>
      </p:sp>
      <p:sp>
        <p:nvSpPr>
          <p:cNvPr id="10967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066800"/>
            <a:ext cx="7772400" cy="1981200"/>
          </a:xfrm>
        </p:spPr>
        <p:txBody>
          <a:bodyPr/>
          <a:lstStyle/>
          <a:p>
            <a:r>
              <a:rPr lang="en-US" sz="2400" dirty="0"/>
              <a:t>Used to search, filter, or classify facts</a:t>
            </a:r>
          </a:p>
          <a:p>
            <a:r>
              <a:rPr lang="en-US" sz="2400" dirty="0"/>
              <a:t>Dimensions provide descriptive characteristics about the facts through their attributes</a:t>
            </a:r>
          </a:p>
        </p:txBody>
      </p:sp>
      <p:pic>
        <p:nvPicPr>
          <p:cNvPr id="1096712" name="Picture 8" descr="Tbl13-09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2667000"/>
            <a:ext cx="7772400" cy="1335087"/>
          </a:xfrm>
          <a:noFill/>
          <a:ln/>
        </p:spPr>
      </p:pic>
      <p:pic>
        <p:nvPicPr>
          <p:cNvPr id="7" name="Picture 3" descr="Tbl13-09b"/>
          <p:cNvPicPr>
            <a:picLocks noChangeAspect="1" noChangeArrowheads="1"/>
          </p:cNvPicPr>
          <p:nvPr/>
        </p:nvPicPr>
        <p:blipFill>
          <a:blip r:embed="rId3" cstate="print"/>
          <a:srcRect t="36323"/>
          <a:stretch>
            <a:fillRect/>
          </a:stretch>
        </p:blipFill>
        <p:spPr bwMode="auto">
          <a:xfrm>
            <a:off x="1219200" y="4038600"/>
            <a:ext cx="7924800" cy="15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Attributes: Three-dimensional view of sales</a:t>
            </a:r>
            <a:endParaRPr lang="en-US" dirty="0"/>
          </a:p>
        </p:txBody>
      </p:sp>
      <p:sp>
        <p:nvSpPr>
          <p:cNvPr id="1098755" name="Text Box 3"/>
          <p:cNvSpPr txBox="1">
            <a:spLocks noChangeArrowheads="1"/>
          </p:cNvSpPr>
          <p:nvPr/>
        </p:nvSpPr>
        <p:spPr bwMode="auto">
          <a:xfrm>
            <a:off x="6781800" y="5334000"/>
            <a:ext cx="15240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>
              <a:spcBef>
                <a:spcPct val="50000"/>
              </a:spcBef>
              <a:buFont typeface="Monotype Sorts" pitchFamily="2" charset="2"/>
              <a:buNone/>
            </a:pPr>
            <a:r>
              <a:rPr lang="en-US" sz="1800"/>
              <a:t> </a:t>
            </a:r>
          </a:p>
        </p:txBody>
      </p:sp>
      <p:pic>
        <p:nvPicPr>
          <p:cNvPr id="1098756" name="Picture 4" descr="Fig13-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363" t="15087" r="12682"/>
          <a:stretch>
            <a:fillRect/>
          </a:stretch>
        </p:blipFill>
        <p:spPr>
          <a:xfrm>
            <a:off x="1752600" y="1548524"/>
            <a:ext cx="6121460" cy="440686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Attributes: slice-and-dice view of sales</a:t>
            </a:r>
            <a:endParaRPr lang="en-US" dirty="0"/>
          </a:p>
        </p:txBody>
      </p:sp>
      <p:pic>
        <p:nvPicPr>
          <p:cNvPr id="1099779" name="Picture 3" descr="Fig13-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3778" t="19267" r="20608"/>
          <a:stretch>
            <a:fillRect/>
          </a:stretch>
        </p:blipFill>
        <p:spPr>
          <a:xfrm>
            <a:off x="1910790" y="1828800"/>
            <a:ext cx="5874411" cy="421124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Attribute Hierarchies</a:t>
            </a:r>
          </a:p>
        </p:txBody>
      </p:sp>
      <p:sp>
        <p:nvSpPr>
          <p:cNvPr id="11008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838200"/>
            <a:ext cx="7543800" cy="1219200"/>
          </a:xfrm>
        </p:spPr>
        <p:txBody>
          <a:bodyPr/>
          <a:lstStyle/>
          <a:p>
            <a:r>
              <a:rPr lang="en-US" sz="2400" dirty="0"/>
              <a:t>Provides top-down data organization</a:t>
            </a:r>
          </a:p>
          <a:p>
            <a:r>
              <a:rPr lang="en-US" sz="2400" dirty="0"/>
              <a:t>Provides capability to perform drill-down and roll-up searches in a data warehouse</a:t>
            </a:r>
          </a:p>
        </p:txBody>
      </p:sp>
      <p:pic>
        <p:nvPicPr>
          <p:cNvPr id="5" name="Content Placeholder 4" descr="Fig13-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0613"/>
          <a:stretch>
            <a:fillRect/>
          </a:stretch>
        </p:blipFill>
        <p:spPr>
          <a:xfrm>
            <a:off x="2337592" y="2514600"/>
            <a:ext cx="4368008" cy="3578898"/>
          </a:xfrm>
          <a:noFill/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Attribute </a:t>
            </a:r>
            <a:r>
              <a:rPr lang="en-US" dirty="0" smtClean="0"/>
              <a:t>Hierarchies in multidimensional analysis</a:t>
            </a:r>
            <a:endParaRPr lang="en-US" dirty="0"/>
          </a:p>
        </p:txBody>
      </p:sp>
      <p:pic>
        <p:nvPicPr>
          <p:cNvPr id="1101827" name="Picture 3" descr="Fig13-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1212"/>
          <a:stretch>
            <a:fillRect/>
          </a:stretch>
        </p:blipFill>
        <p:spPr>
          <a:xfrm>
            <a:off x="1578533" y="1447800"/>
            <a:ext cx="6270067" cy="471989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499350" cy="792162"/>
          </a:xfrm>
        </p:spPr>
        <p:txBody>
          <a:bodyPr/>
          <a:lstStyle/>
          <a:p>
            <a:r>
              <a:rPr lang="en-US" dirty="0"/>
              <a:t>Star Schema Representation</a:t>
            </a:r>
          </a:p>
        </p:txBody>
      </p:sp>
      <p:sp>
        <p:nvSpPr>
          <p:cNvPr id="11520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43000" y="762000"/>
            <a:ext cx="7499350" cy="1600200"/>
          </a:xfrm>
        </p:spPr>
        <p:txBody>
          <a:bodyPr/>
          <a:lstStyle/>
          <a:p>
            <a:r>
              <a:rPr lang="en-US" sz="2800" dirty="0"/>
              <a:t>Each dimension record is related to thousands of fact records</a:t>
            </a:r>
          </a:p>
          <a:p>
            <a:r>
              <a:rPr lang="en-US" sz="2800" dirty="0"/>
              <a:t>Facilitates data retrieval </a:t>
            </a:r>
            <a:r>
              <a:rPr lang="en-US" dirty="0"/>
              <a:t>functions</a:t>
            </a:r>
          </a:p>
        </p:txBody>
      </p:sp>
      <p:pic>
        <p:nvPicPr>
          <p:cNvPr id="5" name="Picture 3" descr="Fig13-17"/>
          <p:cNvPicPr>
            <a:picLocks noChangeAspect="1" noChangeArrowheads="1"/>
          </p:cNvPicPr>
          <p:nvPr/>
        </p:nvPicPr>
        <p:blipFill>
          <a:blip r:embed="rId2" cstate="print"/>
          <a:srcRect t="9384"/>
          <a:stretch>
            <a:fillRect/>
          </a:stretch>
        </p:blipFill>
        <p:spPr bwMode="auto">
          <a:xfrm>
            <a:off x="1828800" y="2427984"/>
            <a:ext cx="5638800" cy="431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>
                <a:ea typeface="新細明體" charset="-120"/>
              </a:rPr>
              <a:t>Slice and Dice</a:t>
            </a:r>
          </a:p>
        </p:txBody>
      </p:sp>
      <p:pic>
        <p:nvPicPr>
          <p:cNvPr id="32771" name="Picture 4" descr="Fig13-14"/>
          <p:cNvPicPr>
            <a:picLocks noChangeAspect="1" noChangeArrowheads="1"/>
          </p:cNvPicPr>
          <p:nvPr/>
        </p:nvPicPr>
        <p:blipFill>
          <a:blip r:embed="rId3" cstate="print"/>
          <a:srcRect l="26949" t="16055" r="20609" b="3210"/>
          <a:stretch>
            <a:fillRect/>
          </a:stretch>
        </p:blipFill>
        <p:spPr bwMode="auto">
          <a:xfrm>
            <a:off x="1447800" y="1371600"/>
            <a:ext cx="678815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Star Schema </a:t>
            </a:r>
            <a:r>
              <a:rPr lang="en-US" dirty="0" smtClean="0"/>
              <a:t>Representation: order star schema</a:t>
            </a:r>
            <a:endParaRPr lang="en-US" dirty="0"/>
          </a:p>
        </p:txBody>
      </p:sp>
      <p:pic>
        <p:nvPicPr>
          <p:cNvPr id="1103875" name="Picture 3" descr="Fig13-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1136"/>
          <a:stretch>
            <a:fillRect/>
          </a:stretch>
        </p:blipFill>
        <p:spPr>
          <a:xfrm>
            <a:off x="1905000" y="2038578"/>
            <a:ext cx="5410200" cy="410663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Apply Database Design </a:t>
            </a:r>
            <a:r>
              <a:rPr lang="en-US" dirty="0" smtClean="0"/>
              <a:t>Procedures: DW design and implementation</a:t>
            </a:r>
            <a:endParaRPr lang="en-US" dirty="0"/>
          </a:p>
        </p:txBody>
      </p:sp>
      <p:pic>
        <p:nvPicPr>
          <p:cNvPr id="1162243" name="Picture 3" descr="Fig13-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0993"/>
          <a:stretch>
            <a:fillRect/>
          </a:stretch>
        </p:blipFill>
        <p:spPr>
          <a:xfrm>
            <a:off x="1524745" y="1524000"/>
            <a:ext cx="6171455" cy="475084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1752600"/>
          </a:xfrm>
        </p:spPr>
        <p:txBody>
          <a:bodyPr/>
          <a:lstStyle/>
          <a:p>
            <a:r>
              <a:rPr lang="en-US" dirty="0" smtClean="0"/>
              <a:t>Data Warehouse Vendors</a:t>
            </a:r>
            <a:endParaRPr lang="en-US" dirty="0"/>
          </a:p>
        </p:txBody>
      </p:sp>
      <p:pic>
        <p:nvPicPr>
          <p:cNvPr id="1163267" name="Picture 3" descr="Tbl13-1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5996"/>
          <a:stretch>
            <a:fillRect/>
          </a:stretch>
        </p:blipFill>
        <p:spPr>
          <a:xfrm>
            <a:off x="1219200" y="1447800"/>
            <a:ext cx="7090636" cy="2353160"/>
          </a:xfrm>
        </p:spPr>
      </p:pic>
      <p:pic>
        <p:nvPicPr>
          <p:cNvPr id="5" name="Picture 3" descr="Tbl13-10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23879"/>
          <a:stretch>
            <a:fillRect/>
          </a:stretch>
        </p:blipFill>
        <p:spPr>
          <a:xfrm>
            <a:off x="1295400" y="3886200"/>
            <a:ext cx="6172200" cy="1555239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81534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DSS/BI Architecture: Learning and Predicting</a:t>
            </a:r>
          </a:p>
        </p:txBody>
      </p:sp>
      <p:pic>
        <p:nvPicPr>
          <p:cNvPr id="11267" name="Picture 3" descr="i010ht0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7791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172200" y="5867400"/>
            <a:ext cx="2057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1400"/>
              <a:t>Courtesy: Tim Graettinger</a:t>
            </a:r>
          </a:p>
        </p:txBody>
      </p:sp>
      <p:sp>
        <p:nvSpPr>
          <p:cNvPr id="11269" name="Line 6"/>
          <p:cNvSpPr>
            <a:spLocks noChangeShapeType="1"/>
          </p:cNvSpPr>
          <p:nvPr/>
        </p:nvSpPr>
        <p:spPr bwMode="auto">
          <a:xfrm>
            <a:off x="990600" y="1066800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OLAP Market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1A6DF-E914-4C50-92A5-D8B5F19264B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122882" name="Picture 2" descr="http://www.bi-verdict.com/fileadmin/img/OLAPmarketSiz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943600" cy="4914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OLAP Market Share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F425E-5718-4965-9F8D-4A52E935788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81250" name="Picture 2" descr="http://www.bi-verdict.com/fileadmin/img/MarketShareTrend2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58483"/>
            <a:ext cx="6096000" cy="4861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Consolidation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F425E-5718-4965-9F8D-4A52E935788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82274" name="Picture 2" descr="http://www.bi-verdict.com/fileadmin/img/Marketconso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25135"/>
            <a:ext cx="5638800" cy="4104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Oracle-Hyperion </a:t>
            </a:r>
            <a:r>
              <a:rPr lang="en-US" dirty="0" smtClean="0"/>
              <a:t>Merger</a:t>
            </a:r>
          </a:p>
          <a:p>
            <a:r>
              <a:rPr lang="en-US" dirty="0" err="1" smtClean="0"/>
              <a:t>Cognos</a:t>
            </a:r>
            <a:r>
              <a:rPr lang="en-US" dirty="0" smtClean="0"/>
              <a:t> was bought by IBM</a:t>
            </a:r>
          </a:p>
          <a:p>
            <a:r>
              <a:rPr lang="en-US" dirty="0" smtClean="0"/>
              <a:t>SPSS was bought by IBM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1A6DF-E914-4C50-92A5-D8B5F19264B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30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dirty="0" smtClean="0">
                <a:ea typeface="新細明體" charset="-120"/>
              </a:rPr>
              <a:t>A</a:t>
            </a:r>
            <a:r>
              <a:rPr lang="en-US" altLang="zh-TW" dirty="0" err="1" smtClean="0">
                <a:ea typeface="新細明體" charset="-120"/>
              </a:rPr>
              <a:t>pplication</a:t>
            </a:r>
            <a:r>
              <a:rPr lang="en-US" altLang="zh-TW" dirty="0" smtClean="0">
                <a:ea typeface="新細明體" charset="-120"/>
              </a:rPr>
              <a:t> 1: Rehab Outcome Data Warehouse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828800"/>
            <a:ext cx="8458200" cy="4572000"/>
          </a:xfrm>
        </p:spPr>
        <p:txBody>
          <a:bodyPr/>
          <a:lstStyle/>
          <a:p>
            <a:pPr eaLnBrk="1" hangingPunct="1"/>
            <a:r>
              <a:rPr lang="en-US" altLang="zh-TW" sz="2800" dirty="0" smtClean="0">
                <a:ea typeface="新細明體" charset="-120"/>
              </a:rPr>
              <a:t>Rehabilitation Outcome Database</a:t>
            </a:r>
          </a:p>
          <a:p>
            <a:pPr eaLnBrk="1" hangingPunct="1"/>
            <a:r>
              <a:rPr lang="en-US" altLang="zh-TW" sz="2800" dirty="0" smtClean="0">
                <a:ea typeface="新細明體" charset="-120"/>
              </a:rPr>
              <a:t>Center for Rehabilitation Service (CRS) – UPMC</a:t>
            </a:r>
          </a:p>
          <a:p>
            <a:pPr eaLnBrk="1" hangingPunct="1"/>
            <a:r>
              <a:rPr lang="en-US" altLang="zh-TW" sz="2800" dirty="0" smtClean="0">
                <a:ea typeface="新細明體" charset="-120"/>
              </a:rPr>
              <a:t>More than fifty community rehabilitation centers contributed to this database.</a:t>
            </a:r>
          </a:p>
          <a:p>
            <a:pPr eaLnBrk="1" hangingPunct="1"/>
            <a:r>
              <a:rPr lang="en-US" altLang="zh-TW" sz="2800" dirty="0" smtClean="0">
                <a:ea typeface="新細明體" charset="-120"/>
              </a:rPr>
              <a:t>547,719 transactions</a:t>
            </a:r>
          </a:p>
          <a:p>
            <a:pPr eaLnBrk="1" hangingPunct="1"/>
            <a:r>
              <a:rPr lang="en-US" altLang="zh-TW" sz="2800" dirty="0" smtClean="0">
                <a:ea typeface="新細明體" charset="-120"/>
              </a:rPr>
              <a:t>13 Outcome indicators, </a:t>
            </a:r>
            <a:r>
              <a:rPr lang="en-US" altLang="zh-TW" sz="2500" dirty="0" smtClean="0">
                <a:ea typeface="新細明體" charset="-120"/>
              </a:rPr>
              <a:t>72,541 episodes of treatment, 17,205 patients, 108 therapists, 48 institutions</a:t>
            </a:r>
            <a:endParaRPr lang="en-US" altLang="zh-TW" sz="2800" dirty="0" smtClean="0">
              <a:ea typeface="新細明體" charset="-120"/>
            </a:endParaRPr>
          </a:p>
        </p:txBody>
      </p:sp>
    </p:spTree>
  </p:cSld>
  <p:clrMapOvr>
    <a:masterClrMapping/>
  </p:clrMapOvr>
  <p:transition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>
                <a:ea typeface="新細明體" charset="-120"/>
              </a:rPr>
              <a:t>Multi-dimensional database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429000" y="2133600"/>
            <a:ext cx="1981200" cy="2382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800" b="1">
                <a:latin typeface="Times New Roman" pitchFamily="18" charset="0"/>
                <a:ea typeface="新細明體" charset="-120"/>
              </a:rPr>
              <a:t>Fact Table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P_id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D_id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A_id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T_id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no of patient</a:t>
            </a:r>
            <a:endParaRPr lang="en-US" altLang="zh-TW" sz="2800" b="1">
              <a:solidFill>
                <a:schemeClr val="accent2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77000" y="2133600"/>
            <a:ext cx="2276475" cy="1652588"/>
          </a:xfrm>
          <a:prstGeom prst="rect">
            <a:avLst/>
          </a:prstGeom>
          <a:solidFill>
            <a:srgbClr val="33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latin typeface="Times New Roman" pitchFamily="18" charset="0"/>
                <a:ea typeface="新細明體" charset="-120"/>
              </a:rPr>
              <a:t>Demographic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D_id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gender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age</a:t>
            </a:r>
            <a:endParaRPr lang="en-US" altLang="zh-TW" sz="2800" b="1">
              <a:latin typeface="Times New Roman" pitchFamily="18" charset="0"/>
              <a:ea typeface="新細明體" charset="-120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5410200" y="2743200"/>
            <a:ext cx="1066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410200" y="2819400"/>
            <a:ext cx="1063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latin typeface="Times New Roman" pitchFamily="18" charset="0"/>
                <a:ea typeface="新細明體" charset="-120"/>
              </a:rPr>
              <a:t>N     1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28600" y="2133600"/>
            <a:ext cx="1905000" cy="1652588"/>
          </a:xfrm>
          <a:prstGeom prst="rect">
            <a:avLst/>
          </a:prstGeom>
          <a:solidFill>
            <a:srgbClr val="33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800" b="1">
                <a:latin typeface="Times New Roman" pitchFamily="18" charset="0"/>
                <a:ea typeface="新細明體" charset="-120"/>
              </a:rPr>
              <a:t>Diagnosis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P_id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Disease 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Status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2133600" y="2743200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133600" y="2819400"/>
            <a:ext cx="1520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2800" b="1">
                <a:latin typeface="Times New Roman" pitchFamily="18" charset="0"/>
                <a:ea typeface="新細明體" charset="-120"/>
              </a:rPr>
              <a:t>1       </a:t>
            </a:r>
            <a:r>
              <a:rPr lang="en-US" altLang="zh-TW" sz="2800" b="1">
                <a:latin typeface="Times New Roman" pitchFamily="18" charset="0"/>
                <a:ea typeface="新細明體" charset="-120"/>
              </a:rPr>
              <a:t>N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8600" y="4343400"/>
            <a:ext cx="1905000" cy="2017713"/>
          </a:xfrm>
          <a:prstGeom prst="rect">
            <a:avLst/>
          </a:prstGeom>
          <a:solidFill>
            <a:srgbClr val="33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800" b="1">
                <a:latin typeface="Times New Roman" pitchFamily="18" charset="0"/>
                <a:ea typeface="新細明體" charset="-120"/>
              </a:rPr>
              <a:t>Area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A_id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Country 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State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City</a:t>
            </a: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2133600" y="3657600"/>
            <a:ext cx="12954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133600" y="4724400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2800" b="1">
                <a:latin typeface="Times New Roman" pitchFamily="18" charset="0"/>
                <a:ea typeface="新細明體" charset="-120"/>
              </a:rPr>
              <a:t>1        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971800" y="39624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2800" b="1">
                <a:latin typeface="Times New Roman" pitchFamily="18" charset="0"/>
                <a:ea typeface="新細明體" charset="-120"/>
              </a:rPr>
              <a:t>N        </a:t>
            </a:r>
            <a:endParaRPr lang="en-US" altLang="zh-TW" sz="2800" b="1">
              <a:latin typeface="Times New Roman" pitchFamily="18" charset="0"/>
              <a:ea typeface="新細明體" charset="-120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6477000" y="4343400"/>
            <a:ext cx="2286000" cy="2017713"/>
          </a:xfrm>
          <a:prstGeom prst="rect">
            <a:avLst/>
          </a:prstGeom>
          <a:solidFill>
            <a:srgbClr val="33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800" b="1">
                <a:latin typeface="Times New Roman" pitchFamily="18" charset="0"/>
                <a:ea typeface="新細明體" charset="-120"/>
              </a:rPr>
              <a:t>Time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T_id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Year 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Month</a:t>
            </a:r>
          </a:p>
          <a:p>
            <a:r>
              <a:rPr lang="en-US" altLang="zh-TW" b="1">
                <a:solidFill>
                  <a:schemeClr val="accent2"/>
                </a:solidFill>
                <a:latin typeface="Times New Roman" pitchFamily="18" charset="0"/>
                <a:ea typeface="新細明體" charset="-120"/>
              </a:rPr>
              <a:t>Week</a:t>
            </a: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5410200" y="3581400"/>
            <a:ext cx="1066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5410200" y="40386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2800" b="1">
                <a:latin typeface="Times New Roman" pitchFamily="18" charset="0"/>
                <a:ea typeface="新細明體" charset="-120"/>
              </a:rPr>
              <a:t>N        </a:t>
            </a:r>
            <a:endParaRPr lang="en-US" altLang="zh-TW" sz="2800" b="1">
              <a:latin typeface="Times New Roman" pitchFamily="18" charset="0"/>
              <a:ea typeface="新細明體" charset="-120"/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6019800" y="4724400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2800" b="1">
                <a:latin typeface="Times New Roman" pitchFamily="18" charset="0"/>
                <a:ea typeface="新細明體" charset="-120"/>
              </a:rPr>
              <a:t>1        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4495800" y="4419600"/>
            <a:ext cx="766763" cy="528638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rgbClr val="CC0066"/>
                </a:solidFill>
                <a:latin typeface="Times New Roman" pitchFamily="18" charset="0"/>
                <a:ea typeface="新細明體" charset="-120"/>
              </a:rPr>
              <a:t>fact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781800" y="1676400"/>
            <a:ext cx="1755775" cy="528638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rgbClr val="CC0066"/>
                </a:solidFill>
                <a:latin typeface="Times New Roman" pitchFamily="18" charset="0"/>
                <a:ea typeface="新細明體" charset="-120"/>
              </a:rPr>
              <a:t>dimension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7315200" y="3352800"/>
            <a:ext cx="1538288" cy="528638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rgbClr val="CC0066"/>
                </a:solidFill>
                <a:latin typeface="Times New Roman" pitchFamily="18" charset="0"/>
                <a:ea typeface="新細明體" charset="-120"/>
              </a:rPr>
              <a:t>attribute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EpisodeC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60864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itle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Star Schema</a:t>
            </a:r>
          </a:p>
        </p:txBody>
      </p:sp>
    </p:spTree>
  </p:cSld>
  <p:clrMapOvr>
    <a:masterClrMapping/>
  </p:clrMapOvr>
  <p:transition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TS_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lnSpc>
                <a:spcPts val="3300"/>
              </a:lnSpc>
              <a:defRPr/>
            </a:pPr>
            <a:r>
              <a:rPr lang="en-US" sz="3200" dirty="0" smtClean="0"/>
              <a:t>Output Example: Hierarchy of a dimension: drill-down and roll-up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89154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Power of a visual presentation</a:t>
            </a:r>
          </a:p>
        </p:txBody>
      </p:sp>
      <p:pic>
        <p:nvPicPr>
          <p:cNvPr id="24579" name="Picture 3" descr="time-series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447800"/>
            <a:ext cx="6324600" cy="4640263"/>
          </a:xfrm>
          <a:noFill/>
        </p:spPr>
      </p:pic>
    </p:spTree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DSS/BI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DSS/BI are technologies designed to extract information from data and to use such information as a basis for decision making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Decision support system (DSS)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Arrangement of computerized tools used to assist managerial decision making within business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Usually requires extensive data “massaging” to produce information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Used at all levels within organization 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Often tailored to focus on specific business areas 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Provides ad hoc query tools to retrieve data and to display data in different formats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1A6DF-E914-4C50-92A5-D8B5F19264B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Difference in Improvement: Young and Old patients</a:t>
            </a:r>
          </a:p>
        </p:txBody>
      </p:sp>
      <p:pic>
        <p:nvPicPr>
          <p:cNvPr id="25603" name="Picture 3" descr="SF36-LINE-25-3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732088"/>
            <a:ext cx="4267200" cy="2359025"/>
          </a:xfrm>
          <a:noFill/>
        </p:spPr>
      </p:pic>
      <p:pic>
        <p:nvPicPr>
          <p:cNvPr id="25604" name="Picture 4" descr="SF36-LINE-65-OV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781300"/>
            <a:ext cx="4191000" cy="2305050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“radar” display</a:t>
            </a:r>
          </a:p>
        </p:txBody>
      </p:sp>
      <p:pic>
        <p:nvPicPr>
          <p:cNvPr id="26627" name="Picture 3" descr="bSF36-RADAR-TO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7239000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"/>
            <a:ext cx="8019288" cy="7162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Application 2: Clinical Research Management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F425E-5718-4965-9F8D-4A52E935788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7543800" cy="546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F425E-5718-4965-9F8D-4A52E935788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609601"/>
            <a:ext cx="799216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679EE-34D4-463D-89FE-4B7AE7BA4CB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557" y="914400"/>
            <a:ext cx="7926443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 3: Public Health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Combining Data Warehouse (OLAP) and GIS</a:t>
            </a:r>
          </a:p>
          <a:p>
            <a:r>
              <a:rPr lang="en-US" smtClean="0"/>
              <a:t>OLAP: handles large data, fast retrieval multidimensional, multilevel aggregation, analyses/data mining on huge complex databases</a:t>
            </a:r>
          </a:p>
          <a:p>
            <a:r>
              <a:rPr lang="en-US" smtClean="0"/>
              <a:t>GIS: visualization and spatial analyses</a:t>
            </a:r>
          </a:p>
          <a:p>
            <a:r>
              <a:rPr lang="en-US" smtClean="0"/>
              <a:t>Visualization and Analysis: Charts and Maps + Statistical Analysis.  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397F2C-E8EE-4E3B-B882-D6BBC6ACD7D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4638"/>
            <a:ext cx="79438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SOVAT (Spatial OLAP </a:t>
            </a:r>
            <a:r>
              <a:rPr lang="en-US" sz="3600" dirty="0" err="1" smtClean="0"/>
              <a:t>Viz</a:t>
            </a:r>
            <a:r>
              <a:rPr lang="en-US" sz="3600" dirty="0" smtClean="0"/>
              <a:t> and Analytical Tool)</a:t>
            </a:r>
          </a:p>
        </p:txBody>
      </p:sp>
      <p:pic>
        <p:nvPicPr>
          <p:cNvPr id="28675" name="Picture 6" descr="NAS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8534400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7914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/>
              <a:t>Linkage of OLAP Cube and spatial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9CB25C-6A5F-46C5-BAC9-D7578E8DAD7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90600" y="1905000"/>
            <a:ext cx="1828800" cy="2286000"/>
            <a:chOff x="4320" y="192"/>
            <a:chExt cx="1152" cy="1440"/>
          </a:xfrm>
        </p:grpSpPr>
        <p:pic>
          <p:nvPicPr>
            <p:cNvPr id="2970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3693" t="12727" r="87805" b="70000"/>
            <a:stretch>
              <a:fillRect/>
            </a:stretch>
          </p:blipFill>
          <p:spPr bwMode="auto">
            <a:xfrm>
              <a:off x="4368" y="336"/>
              <a:ext cx="989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9" name="Text Box 6"/>
            <p:cNvSpPr txBox="1">
              <a:spLocks noChangeArrowheads="1"/>
            </p:cNvSpPr>
            <p:nvPr/>
          </p:nvSpPr>
          <p:spPr bwMode="auto">
            <a:xfrm>
              <a:off x="4368" y="192"/>
              <a:ext cx="295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0" hangingPunct="0"/>
              <a:r>
                <a:rPr lang="en-US" sz="1000"/>
                <a:t>Cube</a:t>
              </a:r>
            </a:p>
          </p:txBody>
        </p:sp>
        <p:sp>
          <p:nvSpPr>
            <p:cNvPr id="29710" name="Rectangle 7"/>
            <p:cNvSpPr>
              <a:spLocks noChangeArrowheads="1"/>
            </p:cNvSpPr>
            <p:nvPr/>
          </p:nvSpPr>
          <p:spPr bwMode="auto">
            <a:xfrm>
              <a:off x="4320" y="192"/>
              <a:ext cx="1152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657600" y="3429000"/>
            <a:ext cx="1828800" cy="2057400"/>
            <a:chOff x="4320" y="2928"/>
            <a:chExt cx="1152" cy="1296"/>
          </a:xfrm>
        </p:grpSpPr>
        <p:pic>
          <p:nvPicPr>
            <p:cNvPr id="2970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3645" t="14746" r="87730" b="65411"/>
            <a:stretch>
              <a:fillRect/>
            </a:stretch>
          </p:blipFill>
          <p:spPr bwMode="auto">
            <a:xfrm>
              <a:off x="4416" y="3072"/>
              <a:ext cx="76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4368" y="2928"/>
              <a:ext cx="89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0" hangingPunct="0"/>
              <a:r>
                <a:rPr lang="en-US" sz="1000"/>
                <a:t>Geography Dimension</a:t>
              </a: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4320" y="2928"/>
              <a:ext cx="1152" cy="1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702" name="Picture 12"/>
          <p:cNvPicPr>
            <a:picLocks noChangeAspect="1" noChangeArrowheads="1"/>
          </p:cNvPicPr>
          <p:nvPr/>
        </p:nvPicPr>
        <p:blipFill>
          <a:blip r:embed="rId4" cstate="print"/>
          <a:srcRect l="42494" t="11446" r="23442" b="48111"/>
          <a:stretch>
            <a:fillRect/>
          </a:stretch>
        </p:blipFill>
        <p:spPr bwMode="auto">
          <a:xfrm>
            <a:off x="6400800" y="4062413"/>
            <a:ext cx="26670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Line 13"/>
          <p:cNvSpPr>
            <a:spLocks noChangeShapeType="1"/>
          </p:cNvSpPr>
          <p:nvPr/>
        </p:nvSpPr>
        <p:spPr bwMode="auto">
          <a:xfrm>
            <a:off x="2286000" y="4038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Line 14"/>
          <p:cNvSpPr>
            <a:spLocks noChangeShapeType="1"/>
          </p:cNvSpPr>
          <p:nvPr/>
        </p:nvSpPr>
        <p:spPr bwMode="auto">
          <a:xfrm>
            <a:off x="5334000" y="4495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0207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zh-TW" dirty="0" smtClean="0">
                <a:ea typeface="新細明體" charset="-120"/>
              </a:rPr>
              <a:t>      </a:t>
            </a:r>
            <a:r>
              <a:rPr lang="en-US" altLang="zh-TW" dirty="0" smtClean="0">
                <a:ea typeface="新細明體" charset="-120"/>
              </a:rPr>
              <a:t>Multidimensional database</a:t>
            </a:r>
            <a:endParaRPr lang="zh-TW" altLang="en-US" dirty="0" smtClean="0">
              <a:ea typeface="新細明體" charset="-120"/>
            </a:endParaRPr>
          </a:p>
        </p:txBody>
      </p:sp>
      <p:pic>
        <p:nvPicPr>
          <p:cNvPr id="30723" name="Picture 3" descr="C:\Program Files\EndNote\scotch-DSS.Data\2187741184OLAPcube.bmp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066800" y="1676400"/>
            <a:ext cx="7543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371600" y="6324600"/>
            <a:ext cx="488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Functions: Drill-up/Drill-down, Slice/Dice, Pivot</a:t>
            </a:r>
          </a:p>
        </p:txBody>
      </p:sp>
    </p:spTree>
  </p:cSld>
  <p:clrMapOvr>
    <a:masterClrMapping/>
  </p:clrMapOvr>
  <p:transition>
    <p:blinds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Star Schema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47800" y="1600200"/>
          <a:ext cx="5867400" cy="463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Visio" r:id="rId3" imgW="6876174" imgH="8272805" progId="Visio.Drawing.11">
                  <p:embed/>
                </p:oleObj>
              </mc:Choice>
              <mc:Fallback>
                <p:oleObj name="Visio" r:id="rId3" imgW="6876174" imgH="827280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600200"/>
                        <a:ext cx="5867400" cy="463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DSS/BI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Data store component</a:t>
            </a:r>
          </a:p>
          <a:p>
            <a:pPr lvl="1"/>
            <a:r>
              <a:rPr lang="en-US" dirty="0" smtClean="0"/>
              <a:t>Basically a DSS database</a:t>
            </a:r>
          </a:p>
          <a:p>
            <a:r>
              <a:rPr lang="en-US" sz="2600" dirty="0" smtClean="0"/>
              <a:t>Data extraction and data filtering component</a:t>
            </a:r>
          </a:p>
          <a:p>
            <a:pPr lvl="1"/>
            <a:r>
              <a:rPr lang="en-US" dirty="0" smtClean="0"/>
              <a:t>Used to extract and validate data taken from operational database and external data sources</a:t>
            </a:r>
          </a:p>
          <a:p>
            <a:r>
              <a:rPr lang="en-US" sz="2600" dirty="0" smtClean="0"/>
              <a:t>End-user query tool</a:t>
            </a:r>
          </a:p>
          <a:p>
            <a:pPr lvl="1"/>
            <a:r>
              <a:rPr lang="en-US" dirty="0" smtClean="0"/>
              <a:t>Used to create queries that access database</a:t>
            </a:r>
          </a:p>
          <a:p>
            <a:r>
              <a:rPr lang="en-US" sz="2600" dirty="0" smtClean="0"/>
              <a:t>End-user presentation tool</a:t>
            </a:r>
          </a:p>
          <a:p>
            <a:pPr lvl="1"/>
            <a:r>
              <a:rPr lang="en-US" dirty="0" smtClean="0"/>
              <a:t>Used to organize and present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1A6DF-E914-4C50-92A5-D8B5F19264B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Snowflake schema</a:t>
            </a:r>
          </a:p>
        </p:txBody>
      </p:sp>
      <p:pic>
        <p:nvPicPr>
          <p:cNvPr id="31747" name="Picture 5" descr="snow_fl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70104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2771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66" name="Text Box 10"/>
          <p:cNvSpPr txBox="1">
            <a:spLocks noChangeArrowheads="1"/>
          </p:cNvSpPr>
          <p:nvPr/>
        </p:nvSpPr>
        <p:spPr bwMode="auto">
          <a:xfrm>
            <a:off x="4038600" y="2971800"/>
            <a:ext cx="2971800" cy="1235075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500" b="1">
                <a:latin typeface="Times New Roman" pitchFamily="18" charset="0"/>
              </a:rPr>
              <a:t>Spatial Drill-Up</a:t>
            </a:r>
          </a:p>
          <a:p>
            <a:pPr>
              <a:buFontTx/>
              <a:buChar char="•"/>
            </a:pPr>
            <a:r>
              <a:rPr lang="en-US" sz="2500" b="1">
                <a:latin typeface="Times New Roman" pitchFamily="18" charset="0"/>
              </a:rPr>
              <a:t>Spatial Drill-Down</a:t>
            </a:r>
          </a:p>
          <a:p>
            <a:pPr>
              <a:buFontTx/>
              <a:buChar char="•"/>
            </a:pPr>
            <a:r>
              <a:rPr lang="en-US" sz="2500" b="1">
                <a:latin typeface="Times New Roman" pitchFamily="18" charset="0"/>
              </a:rPr>
              <a:t>Spatial Drill-Out</a:t>
            </a:r>
          </a:p>
        </p:txBody>
      </p:sp>
      <p:sp>
        <p:nvSpPr>
          <p:cNvPr id="352267" name="WordArt 11"/>
          <p:cNvSpPr>
            <a:spLocks noChangeArrowheads="1" noChangeShapeType="1" noTextEdit="1"/>
          </p:cNvSpPr>
          <p:nvPr/>
        </p:nvSpPr>
        <p:spPr bwMode="auto">
          <a:xfrm>
            <a:off x="152400" y="3657600"/>
            <a:ext cx="3543300" cy="64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Drag and Drop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6" grpId="0" animBg="1"/>
      <p:bldP spid="35226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6DCE31-DA3B-4654-8CB9-7E1490CDD7C5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1219200" y="1447800"/>
            <a:ext cx="731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sz="3000">
                <a:solidFill>
                  <a:schemeClr val="tx2"/>
                </a:solidFill>
                <a:latin typeface="Verdana" pitchFamily="34" charset="0"/>
              </a:rPr>
              <a:t>Comparison and Border Analysis: </a:t>
            </a:r>
            <a:br>
              <a:rPr lang="en-US" sz="3000">
                <a:solidFill>
                  <a:schemeClr val="tx2"/>
                </a:solidFill>
                <a:latin typeface="Verdana" pitchFamily="34" charset="0"/>
              </a:rPr>
            </a:br>
            <a:r>
              <a:rPr lang="en-US" sz="3000">
                <a:solidFill>
                  <a:schemeClr val="tx2"/>
                </a:solidFill>
                <a:latin typeface="Verdana" pitchFamily="34" charset="0"/>
              </a:rPr>
              <a:t/>
            </a:r>
            <a:br>
              <a:rPr lang="en-US" sz="3000">
                <a:solidFill>
                  <a:schemeClr val="tx2"/>
                </a:solidFill>
                <a:latin typeface="Verdana" pitchFamily="34" charset="0"/>
              </a:rPr>
            </a:br>
            <a:r>
              <a:rPr lang="en-US" sz="3000" i="1">
                <a:solidFill>
                  <a:schemeClr val="tx2"/>
                </a:solidFill>
                <a:latin typeface="Verdana" pitchFamily="34" charset="0"/>
              </a:rPr>
              <a:t>“Compare Allegheny County’s cancer incidence rate against it’s bordering counties.”</a:t>
            </a:r>
            <a:r>
              <a:rPr lang="en-US" sz="3800">
                <a:solidFill>
                  <a:schemeClr val="tx2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104775"/>
            <a:ext cx="975360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 cstate="print"/>
          <a:srcRect t="2754" b="39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33600"/>
            <a:ext cx="7497763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Ranking and sorting Massive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A5EF4-2B6E-43C9-ABFF-C483931C356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8763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87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436016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chemeClr val="tx2"/>
                </a:solidFill>
                <a:latin typeface="Times New Roman" pitchFamily="18" charset="0"/>
              </a:rPr>
              <a:t>Main Components Of A 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</a:rPr>
              <a:t>DSS/BI</a:t>
            </a:r>
            <a:endParaRPr lang="en-US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6387" name="Picture 5" descr="Fig13-01"/>
          <p:cNvPicPr>
            <a:picLocks noChangeAspect="1" noChangeArrowheads="1"/>
          </p:cNvPicPr>
          <p:nvPr/>
        </p:nvPicPr>
        <p:blipFill>
          <a:blip r:embed="rId3" cstate="print"/>
          <a:srcRect t="13480"/>
          <a:stretch>
            <a:fillRect/>
          </a:stretch>
        </p:blipFill>
        <p:spPr bwMode="auto">
          <a:xfrm>
            <a:off x="1133475" y="1295400"/>
            <a:ext cx="778192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0AF98-C8D9-4B63-90BA-FC695552B14A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1143000" y="1752600"/>
            <a:ext cx="762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sz="3000">
                <a:solidFill>
                  <a:schemeClr val="tx2"/>
                </a:solidFill>
                <a:latin typeface="Verdana" pitchFamily="34" charset="0"/>
              </a:rPr>
              <a:t>Comparing two arbitrarily defined communities: </a:t>
            </a:r>
            <a:br>
              <a:rPr lang="en-US" sz="3000">
                <a:solidFill>
                  <a:schemeClr val="tx2"/>
                </a:solidFill>
                <a:latin typeface="Verdana" pitchFamily="34" charset="0"/>
              </a:rPr>
            </a:br>
            <a:r>
              <a:rPr lang="en-US" sz="3000">
                <a:solidFill>
                  <a:schemeClr val="tx2"/>
                </a:solidFill>
                <a:latin typeface="Verdana" pitchFamily="34" charset="0"/>
              </a:rPr>
              <a:t/>
            </a:r>
            <a:br>
              <a:rPr lang="en-US" sz="3000">
                <a:solidFill>
                  <a:schemeClr val="tx2"/>
                </a:solidFill>
                <a:latin typeface="Verdana" pitchFamily="34" charset="0"/>
              </a:rPr>
            </a:br>
            <a:r>
              <a:rPr lang="en-US" sz="3000" i="1">
                <a:solidFill>
                  <a:schemeClr val="tx2"/>
                </a:solidFill>
                <a:latin typeface="Verdana" pitchFamily="34" charset="0"/>
              </a:rPr>
              <a:t>“Compare the incidence/death rate/procedure related to certain cancer or specific diagnosis between the two metropolitans of Philadelphia and Pittsburgh”</a:t>
            </a:r>
            <a:r>
              <a:rPr lang="en-US" sz="3800">
                <a:solidFill>
                  <a:schemeClr val="tx2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104775"/>
            <a:ext cx="975360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104775"/>
            <a:ext cx="975360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Time Series Example: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i="1" smtClean="0"/>
              <a:t>“Compare Cancer Incidence of Allegheny County to Erie County from 1996-2000”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838200"/>
          </a:xfrm>
        </p:spPr>
        <p:txBody>
          <a:bodyPr/>
          <a:lstStyle/>
          <a:p>
            <a:pPr>
              <a:defRPr/>
            </a:pPr>
            <a:r>
              <a:rPr lang="en-US"/>
              <a:t>Statistical Analysis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 descr="Direct-Indir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8686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t="2754" b="3922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295400" y="6324600"/>
            <a:ext cx="686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Red nodes shows toxic industrial places in Allegheny County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t="3294" b="5208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457200"/>
            <a:ext cx="860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Buffer within 2.5 mile from CLEARWATER INC and the affected municipalities</a:t>
            </a: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 rot="10800000">
            <a:off x="6553200" y="2514600"/>
            <a:ext cx="1447800" cy="457200"/>
          </a:xfrm>
          <a:prstGeom prst="wedgeRectCallout">
            <a:avLst>
              <a:gd name="adj1" fmla="val -101208"/>
              <a:gd name="adj2" fmla="val -16736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1200"/>
              <a:t>Set the radius here</a:t>
            </a:r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auto">
          <a:xfrm rot="10800000">
            <a:off x="6172200" y="4267200"/>
            <a:ext cx="1447800" cy="457200"/>
          </a:xfrm>
          <a:prstGeom prst="wedgeRectCallout">
            <a:avLst>
              <a:gd name="adj1" fmla="val -73139"/>
              <a:gd name="adj2" fmla="val 1246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1200"/>
              <a:t>List of affected municipalities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 rot="10800000">
            <a:off x="3733800" y="4191000"/>
            <a:ext cx="1447800" cy="457200"/>
          </a:xfrm>
          <a:prstGeom prst="wedgeRectCallout">
            <a:avLst>
              <a:gd name="adj1" fmla="val -91338"/>
              <a:gd name="adj2" fmla="val 2374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1200"/>
              <a:t>Buffer within</a:t>
            </a:r>
          </a:p>
          <a:p>
            <a:pPr algn="ctr"/>
            <a:r>
              <a:rPr lang="en-US" sz="1200"/>
              <a:t> 2.5 mile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/>
              <a:t>DSS/BI: Needs a different type of database </a:t>
            </a:r>
            <a:endParaRPr lang="en-US" sz="3600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651750" cy="4876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 specialized DBMS tailored to provide fast answers to complex queries.</a:t>
            </a:r>
          </a:p>
          <a:p>
            <a:pPr eaLnBrk="1" hangingPunct="1"/>
            <a:r>
              <a:rPr lang="en-US" sz="2800" dirty="0" smtClean="0"/>
              <a:t>Database schema</a:t>
            </a:r>
          </a:p>
          <a:p>
            <a:pPr lvl="1" eaLnBrk="1" hangingPunct="1"/>
            <a:r>
              <a:rPr lang="en-US" sz="2400" dirty="0" smtClean="0"/>
              <a:t>Must support complex data representations</a:t>
            </a:r>
          </a:p>
          <a:p>
            <a:pPr lvl="1" eaLnBrk="1" hangingPunct="1"/>
            <a:r>
              <a:rPr lang="en-US" sz="2400" dirty="0" smtClean="0"/>
              <a:t>Must contain aggregated and summarized data</a:t>
            </a:r>
          </a:p>
          <a:p>
            <a:pPr lvl="1" eaLnBrk="1" hangingPunct="1"/>
            <a:r>
              <a:rPr lang="en-US" sz="2400" dirty="0" smtClean="0"/>
              <a:t>Queries must be able to extract multidimensional time slices</a:t>
            </a:r>
          </a:p>
          <a:p>
            <a:pPr eaLnBrk="1" hangingPunct="1"/>
            <a:r>
              <a:rPr lang="en-US" sz="2800" dirty="0"/>
              <a:t>Database size: DBMS must support very large databases (VLDBs), Wal-Mart data warehouses is measured in petabyte (1,000 terabyte)</a:t>
            </a:r>
          </a:p>
          <a:p>
            <a:pPr eaLnBrk="1" hangingPunct="1"/>
            <a:r>
              <a:rPr lang="en-US" sz="2800" dirty="0"/>
              <a:t>Technology: Data warehouse and OLAP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2227" name="Picture 8" descr="LBW-Pollution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7966075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5651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0"/>
            <a:ext cx="7620000" cy="838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Authentication for accessing </a:t>
            </a:r>
            <a:r>
              <a:rPr lang="en-US" dirty="0" err="1" smtClean="0"/>
              <a:t>iSOVAT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762000"/>
            <a:ext cx="2819400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533400" y="838200"/>
            <a:ext cx="5562600" cy="30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33400" y="3200400"/>
            <a:ext cx="55626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5" cstate="print"/>
          <a:srcRect r="47696" b="47345"/>
          <a:stretch>
            <a:fillRect/>
          </a:stretch>
        </p:blipFill>
        <p:spPr bwMode="auto">
          <a:xfrm>
            <a:off x="6013450" y="3683000"/>
            <a:ext cx="313055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own Arrow 13"/>
          <p:cNvSpPr/>
          <p:nvPr/>
        </p:nvSpPr>
        <p:spPr>
          <a:xfrm>
            <a:off x="7315200" y="32004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81800" y="5029200"/>
            <a:ext cx="18288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924800" cy="8382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3000"/>
              </a:lnSpc>
              <a:defRPr/>
            </a:pPr>
            <a:r>
              <a:rPr lang="en-US" sz="3200" smtClean="0"/>
              <a:t>Multidimensional view: </a:t>
            </a:r>
            <a:br>
              <a:rPr lang="en-US" sz="3200" smtClean="0"/>
            </a:br>
            <a:r>
              <a:rPr lang="en-US" sz="3200" smtClean="0"/>
              <a:t>cancer incidence in urban &amp; rural areas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699135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09600" y="1600200"/>
            <a:ext cx="2362200" cy="1752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28800" y="1066800"/>
            <a:ext cx="1752600" cy="1295400"/>
          </a:xfrm>
          <a:prstGeom prst="straightConnector1">
            <a:avLst/>
          </a:prstGeom>
          <a:ln w="60325"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V="1">
            <a:off x="3009900" y="1638300"/>
            <a:ext cx="1524000" cy="381000"/>
          </a:xfrm>
          <a:prstGeom prst="straightConnector1">
            <a:avLst/>
          </a:prstGeom>
          <a:ln w="60325"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Drill-down Washington county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0"/>
            <a:ext cx="69913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Operational vs. DSS/BI Data</a:t>
            </a:r>
          </a:p>
        </p:txBody>
      </p:sp>
      <p:pic>
        <p:nvPicPr>
          <p:cNvPr id="18435" name="Picture 1032" descr="Fig13-02"/>
          <p:cNvPicPr>
            <a:picLocks noChangeAspect="1" noChangeArrowheads="1"/>
          </p:cNvPicPr>
          <p:nvPr/>
        </p:nvPicPr>
        <p:blipFill>
          <a:blip r:embed="rId3" cstate="print"/>
          <a:srcRect t="9950"/>
          <a:stretch>
            <a:fillRect/>
          </a:stretch>
        </p:blipFill>
        <p:spPr bwMode="auto">
          <a:xfrm>
            <a:off x="1219200" y="1219200"/>
            <a:ext cx="76962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46320380</TotalTime>
  <Pages>50</Pages>
  <Words>1319</Words>
  <Application>Microsoft Office PowerPoint</Application>
  <PresentationFormat>On-screen Show (4:3)</PresentationFormat>
  <Paragraphs>253</Paragraphs>
  <Slides>83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Solstice</vt:lpstr>
      <vt:lpstr>Visio</vt:lpstr>
      <vt:lpstr>Intro to Data Mining: Extracting Information and Knowledge from Data </vt:lpstr>
      <vt:lpstr>Topics</vt:lpstr>
      <vt:lpstr>PowerPoint Presentation</vt:lpstr>
      <vt:lpstr>DSS/BI Architecture: Learning and Predicting</vt:lpstr>
      <vt:lpstr>DSS/BI</vt:lpstr>
      <vt:lpstr>DSS/BI Components</vt:lpstr>
      <vt:lpstr>PowerPoint Presentation</vt:lpstr>
      <vt:lpstr>DSS/BI: Needs a different type of database </vt:lpstr>
      <vt:lpstr>Operational vs. DSS/BI Data</vt:lpstr>
      <vt:lpstr>Operational vs DSS Data</vt:lpstr>
      <vt:lpstr>What is Data Warehouse?</vt:lpstr>
      <vt:lpstr>OLAP (Online Analytical Processing)</vt:lpstr>
      <vt:lpstr>OLAP vs OLTP</vt:lpstr>
      <vt:lpstr>Multidimensional Data Analysis</vt:lpstr>
      <vt:lpstr>Multidimensional Data Analysis Techniques</vt:lpstr>
      <vt:lpstr>Multidimensional Data Analysis: Operational vs multidimensional view </vt:lpstr>
      <vt:lpstr>Integration OLAP with Spreadsheet</vt:lpstr>
      <vt:lpstr>Easy-to-Use End-User Interface</vt:lpstr>
      <vt:lpstr>Client/Server Architecture</vt:lpstr>
      <vt:lpstr>OLAP Architecture </vt:lpstr>
      <vt:lpstr>OLAP Architecture: OLAP engine provides ETL (DTS) functions</vt:lpstr>
      <vt:lpstr>Relational OLAP</vt:lpstr>
      <vt:lpstr>Relational OLAP (ROLAP)</vt:lpstr>
      <vt:lpstr>Multidimensional OLAP (MOLAP)</vt:lpstr>
      <vt:lpstr>Multidimensional OLAP</vt:lpstr>
      <vt:lpstr>Relational vs. Multidimensional OLAP</vt:lpstr>
      <vt:lpstr>Star Schemas</vt:lpstr>
      <vt:lpstr>Facts</vt:lpstr>
      <vt:lpstr>PowerPoint Presentation</vt:lpstr>
      <vt:lpstr>Attributes</vt:lpstr>
      <vt:lpstr>Attributes: Three-dimensional view of sales</vt:lpstr>
      <vt:lpstr>Attributes: slice-and-dice view of sales</vt:lpstr>
      <vt:lpstr>Attribute Hierarchies</vt:lpstr>
      <vt:lpstr>Attribute Hierarchies in multidimensional analysis</vt:lpstr>
      <vt:lpstr>Star Schema Representation</vt:lpstr>
      <vt:lpstr>Slice and Dice</vt:lpstr>
      <vt:lpstr>Star Schema Representation: order star schema</vt:lpstr>
      <vt:lpstr>Apply Database Design Procedures: DW design and implementation</vt:lpstr>
      <vt:lpstr>Data Warehouse Vendors</vt:lpstr>
      <vt:lpstr>OLAP Market Size</vt:lpstr>
      <vt:lpstr>OLAP Market Share</vt:lpstr>
      <vt:lpstr>Market Consolidation</vt:lpstr>
      <vt:lpstr>Latest Development </vt:lpstr>
      <vt:lpstr>Application 1: Rehab Outcome Data Warehouse</vt:lpstr>
      <vt:lpstr>Multi-dimensional database</vt:lpstr>
      <vt:lpstr>Star Schema</vt:lpstr>
      <vt:lpstr>PowerPoint Presentation</vt:lpstr>
      <vt:lpstr>Output Example: Hierarchy of a dimension: drill-down and roll-up</vt:lpstr>
      <vt:lpstr>Power of a visual presentation</vt:lpstr>
      <vt:lpstr>Difference in Improvement: Young and Old patients</vt:lpstr>
      <vt:lpstr>“radar” display</vt:lpstr>
      <vt:lpstr>Application 2: Clinical Research Management</vt:lpstr>
      <vt:lpstr>PowerPoint Presentation</vt:lpstr>
      <vt:lpstr>PowerPoint Presentation</vt:lpstr>
      <vt:lpstr>Application 3: Public Health</vt:lpstr>
      <vt:lpstr>SOVAT (Spatial OLAP Viz and Analytical Tool)</vt:lpstr>
      <vt:lpstr>Linkage of OLAP Cube and spatial data</vt:lpstr>
      <vt:lpstr>      Multidimensional database</vt:lpstr>
      <vt:lpstr>Star Schema</vt:lpstr>
      <vt:lpstr>Snowflake schema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Ranking and sorting Massive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Series Example: </vt:lpstr>
      <vt:lpstr>PowerPoint Presentation</vt:lpstr>
      <vt:lpstr>Statistical Analysis</vt:lpstr>
      <vt:lpstr>PowerPoint Presentation</vt:lpstr>
      <vt:lpstr>PowerPoint Presentation</vt:lpstr>
      <vt:lpstr>PowerPoint Presentation</vt:lpstr>
      <vt:lpstr>Authentication for accessing iSOVAT </vt:lpstr>
      <vt:lpstr>Multidimensional view:  cancer incidence in urban &amp; rural areas</vt:lpstr>
      <vt:lpstr>Drill-down Washington county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Database Systems: Design, Implementation, and Management</dc:title>
  <dc:creator>Chang E. Koh</dc:creator>
  <cp:lastModifiedBy>Bambang Parmanto</cp:lastModifiedBy>
  <cp:revision>220</cp:revision>
  <cp:lastPrinted>2011-03-23T20:42:20Z</cp:lastPrinted>
  <dcterms:created xsi:type="dcterms:W3CDTF">1996-12-23T20:07:32Z</dcterms:created>
  <dcterms:modified xsi:type="dcterms:W3CDTF">2011-05-19T13:35:41Z</dcterms:modified>
</cp:coreProperties>
</file>