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1"/>
  </p:sldMasterIdLst>
  <p:notesMasterIdLst>
    <p:notesMasterId r:id="rId52"/>
  </p:notesMasterIdLst>
  <p:handoutMasterIdLst>
    <p:handoutMasterId r:id="rId53"/>
  </p:handoutMasterIdLst>
  <p:sldIdLst>
    <p:sldId id="256" r:id="rId2"/>
    <p:sldId id="382" r:id="rId3"/>
    <p:sldId id="383" r:id="rId4"/>
    <p:sldId id="384" r:id="rId5"/>
    <p:sldId id="385" r:id="rId6"/>
    <p:sldId id="386" r:id="rId7"/>
    <p:sldId id="387" r:id="rId8"/>
    <p:sldId id="419" r:id="rId9"/>
    <p:sldId id="315" r:id="rId10"/>
    <p:sldId id="316" r:id="rId11"/>
    <p:sldId id="317" r:id="rId12"/>
    <p:sldId id="318" r:id="rId13"/>
    <p:sldId id="319" r:id="rId14"/>
    <p:sldId id="320" r:id="rId15"/>
    <p:sldId id="324" r:id="rId16"/>
    <p:sldId id="325" r:id="rId17"/>
    <p:sldId id="351" r:id="rId18"/>
    <p:sldId id="333" r:id="rId19"/>
    <p:sldId id="335" r:id="rId20"/>
    <p:sldId id="336" r:id="rId21"/>
    <p:sldId id="338" r:id="rId22"/>
    <p:sldId id="394" r:id="rId23"/>
    <p:sldId id="388" r:id="rId24"/>
    <p:sldId id="389" r:id="rId25"/>
    <p:sldId id="390" r:id="rId26"/>
    <p:sldId id="392" r:id="rId27"/>
    <p:sldId id="393" r:id="rId28"/>
    <p:sldId id="391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17" r:id="rId42"/>
    <p:sldId id="407" r:id="rId43"/>
    <p:sldId id="409" r:id="rId44"/>
    <p:sldId id="410" r:id="rId45"/>
    <p:sldId id="412" r:id="rId46"/>
    <p:sldId id="418" r:id="rId47"/>
    <p:sldId id="413" r:id="rId48"/>
    <p:sldId id="414" r:id="rId49"/>
    <p:sldId id="415" r:id="rId50"/>
    <p:sldId id="416" r:id="rId5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DDDDDD"/>
    <a:srgbClr val="EAEAEA"/>
    <a:srgbClr val="FFFF00"/>
    <a:srgbClr val="009999"/>
    <a:srgbClr val="330099"/>
    <a:srgbClr val="D6009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52" autoAdjust="0"/>
  </p:normalViewPr>
  <p:slideViewPr>
    <p:cSldViewPr>
      <p:cViewPr varScale="1">
        <p:scale>
          <a:sx n="105" d="100"/>
          <a:sy n="105" d="100"/>
        </p:scale>
        <p:origin x="-1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8" d="100"/>
          <a:sy n="58" d="100"/>
        </p:scale>
        <p:origin x="-168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tats\XLMinerHelp\CasebookMainFiles\TeX_files_1105\Images\CH2-XYPlo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22465045504891"/>
          <c:y val="6.6157925209539031E-2"/>
          <c:w val="0.777551795232578"/>
          <c:h val="0.75827160432471996"/>
        </c:manualLayout>
      </c:layou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239</c:v>
                </c:pt>
                <c:pt idx="1">
                  <c:v>364</c:v>
                </c:pt>
                <c:pt idx="2">
                  <c:v>602</c:v>
                </c:pt>
                <c:pt idx="3">
                  <c:v>644</c:v>
                </c:pt>
                <c:pt idx="4">
                  <c:v>770</c:v>
                </c:pt>
                <c:pt idx="5">
                  <c:v>789</c:v>
                </c:pt>
                <c:pt idx="6">
                  <c:v>911</c:v>
                </c:pt>
              </c:numCache>
            </c:numRef>
          </c:xVal>
          <c:yVal>
            <c:numRef>
              <c:f>Sheet1!$B$1:$B$7</c:f>
              <c:numCache>
                <c:formatCode>General</c:formatCode>
                <c:ptCount val="7"/>
                <c:pt idx="0">
                  <c:v>514</c:v>
                </c:pt>
                <c:pt idx="1">
                  <c:v>789</c:v>
                </c:pt>
                <c:pt idx="2">
                  <c:v>550</c:v>
                </c:pt>
                <c:pt idx="3">
                  <c:v>1386</c:v>
                </c:pt>
                <c:pt idx="4">
                  <c:v>1394</c:v>
                </c:pt>
                <c:pt idx="5">
                  <c:v>1440</c:v>
                </c:pt>
                <c:pt idx="6">
                  <c:v>1354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032448"/>
        <c:axId val="157033024"/>
      </c:scatterChart>
      <c:valAx>
        <c:axId val="157032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Expenditure</a:t>
                </a:r>
              </a:p>
            </c:rich>
          </c:tx>
          <c:layout>
            <c:manualLayout>
              <c:xMode val="edge"/>
              <c:yMode val="edge"/>
              <c:x val="0.46734740448362211"/>
              <c:y val="0.903310132668706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033024"/>
        <c:crosses val="autoZero"/>
        <c:crossBetween val="midCat"/>
      </c:valAx>
      <c:valAx>
        <c:axId val="1570330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Revenue</a:t>
                </a:r>
              </a:p>
            </c:rich>
          </c:tx>
          <c:layout>
            <c:manualLayout>
              <c:xMode val="edge"/>
              <c:yMode val="edge"/>
              <c:x val="3.2653093763047966E-2"/>
              <c:y val="0.368957659822430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03244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2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58904"/>
            <a:ext cx="5362787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9010" tIns="50344" rIns="99010" bIns="50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2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143588" y="0"/>
            <a:ext cx="3171613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143588" y="9119474"/>
            <a:ext cx="3171613" cy="481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1003531" eaLnBrk="0" hangingPunct="0"/>
            <a:r>
              <a:rPr lang="en-US" sz="1100" i="1" dirty="0">
                <a:latin typeface="Times New Roman" pitchFamily="18" charset="0"/>
              </a:rPr>
              <a:t>1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119474"/>
            <a:ext cx="3169920" cy="481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78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14B2CCA7-1CA1-4FE5-B129-F110CE45217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49C7F426-7522-402A-8667-D1012D052AA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A5B7CD25-AC3D-411C-85ED-E3904095F01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97253D36-AFBC-4C81-95D5-B5F1A6B6A92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29487120-7CD1-47B0-87AD-23EE23FBC68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FCF072EE-A4D6-4534-8D56-F630EECCB3F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7A109233-A281-486E-BE19-FE378F20074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4120213-DFBB-41F1-833F-3486D4D97A8B}" type="slidenum">
              <a:rPr lang="en-US" sz="1300"/>
              <a:pPr algn="r"/>
              <a:t>19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50228513-27B7-494C-A2B7-EF10AA84019E}" type="slidenum">
              <a:rPr lang="en-US" sz="1300"/>
              <a:pPr algn="r"/>
              <a:t>20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143588" y="0"/>
            <a:ext cx="3171613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143588" y="9119474"/>
            <a:ext cx="3171613" cy="481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1003531" eaLnBrk="0" hangingPunct="0"/>
            <a:r>
              <a:rPr lang="en-US" sz="1100" i="1" dirty="0">
                <a:latin typeface="Times New Roman" pitchFamily="18" charset="0"/>
              </a:rPr>
              <a:t>55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9119474"/>
            <a:ext cx="3169920" cy="481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3C7CD70F-5D78-4493-ADD2-AF670E22F8D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90C66FC1-2ABC-4840-83C0-878B9835845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53FC1EC9-1567-4488-9C2F-DC7A3F00183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073F4-688C-4CB8-B1C0-7F12D36C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05EC-490D-4DF0-AFCC-D9B7AABC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741E-937B-463E-B173-807FEE97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E690-4EEA-4197-9424-35BC9E931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A37858-B075-4909-B0B6-3A60A8B8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EBFD-1E40-4007-B8C8-53AD19B8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F6C96-1BFC-4A6D-9169-D972BF1A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99C0-85ED-4D2F-B941-FCE8F6513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420AE3-FC74-42B5-84E7-8B4320C6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912CC5-63A8-43A3-B20D-1D35F599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15E6C-4ACC-4F10-8A48-28FDAE98C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15CE01E-D93C-4555-80BB-614EF55B5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6" r:id="rId2"/>
    <p:sldLayoutId id="2147484042" r:id="rId3"/>
    <p:sldLayoutId id="2147484037" r:id="rId4"/>
    <p:sldLayoutId id="2147484043" r:id="rId5"/>
    <p:sldLayoutId id="2147484038" r:id="rId6"/>
    <p:sldLayoutId id="2147484044" r:id="rId7"/>
    <p:sldLayoutId id="2147484045" r:id="rId8"/>
    <p:sldLayoutId id="2147484046" r:id="rId9"/>
    <p:sldLayoutId id="2147484039" r:id="rId10"/>
    <p:sldLayoutId id="21474840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4/41/DeepQA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32613" y="6324600"/>
            <a:ext cx="18303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620000" cy="2286000"/>
          </a:xfrm>
          <a:effectLst>
            <a:outerShdw dist="17961" dir="2700000" algn="ctr" rotWithShape="0">
              <a:srgbClr val="5F5F5F"/>
            </a:outerShdw>
          </a:effectLst>
        </p:spPr>
        <p:txBody>
          <a:bodyPr lIns="90488" tIns="44450" rIns="90488" bIns="4445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Intro to </a:t>
            </a:r>
            <a:r>
              <a:rPr lang="en-US" sz="2800" dirty="0" smtClean="0"/>
              <a:t>Data Mining/Machine Learning Algorithms for Business Intelligence</a:t>
            </a:r>
            <a:endParaRPr lang="en-US" sz="28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620000" cy="1752600"/>
          </a:xfrm>
        </p:spPr>
        <p:txBody>
          <a:bodyPr lIns="90488" tIns="44450" rIns="90488" bIns="4445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Dr. Bambang Parmanto</a:t>
            </a:r>
            <a:endParaRPr lang="en-US" dirty="0" smtClean="0"/>
          </a:p>
        </p:txBody>
      </p:sp>
    </p:spTree>
  </p:cSld>
  <p:clrMapOvr>
    <a:masterClrMapping/>
  </p:clrMapOvr>
  <p:transition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Supervised Learning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pPr eaLnBrk="1" hangingPunct="1"/>
            <a:r>
              <a:rPr lang="en-US" smtClean="0">
                <a:latin typeface="Franklin Gothic Book" pitchFamily="34" charset="0"/>
              </a:rPr>
              <a:t>Supervised: there are clear examples from the past cases that can be used to train (supervise) the machine. 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Goal: predict a single “target” or “outcome” variable 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Training data where target value is known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Score to data where value is not known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Methods: Classification and Prediction</a:t>
            </a:r>
          </a:p>
          <a:p>
            <a:pPr eaLnBrk="1" hangingPunct="1"/>
            <a:endParaRPr lang="en-US" smtClean="0">
              <a:latin typeface="Franklin Gothic Book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Unsupervised Learning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3962400"/>
          </a:xfrm>
        </p:spPr>
        <p:txBody>
          <a:bodyPr/>
          <a:lstStyle/>
          <a:p>
            <a:pPr eaLnBrk="1" hangingPunct="1"/>
            <a:r>
              <a:rPr lang="en-US" smtClean="0">
                <a:latin typeface="Franklin Gothic Book" pitchFamily="34" charset="0"/>
              </a:rPr>
              <a:t>Unsupervised: there is no clear examples to supervise the machine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Goal: segment data into meaningful segments; detect patterns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There is no target (outcome) variable to predict or classify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Methods: Association rules, data reduction &amp; exploration, visualization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of Supervised Learning: Classification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Franklin Gothic Book" pitchFamily="34" charset="0"/>
              </a:rPr>
              <a:t>Goal: predict categorical target (outcome) variable 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Examples: Purchase/no purchase, fraud/no fraud, creditworthy/not creditworthy…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Each row is a case (customer, tax return, applicant)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Each column is a variable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Target variable is often binary (yes/no)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of Supervised Learning: Prediction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>
                <a:latin typeface="Franklin Gothic Book" pitchFamily="34" charset="0"/>
              </a:rPr>
              <a:t>Goal: predict numerical target (outcome) variable 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Examples: sales, revenue, performance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As in classification:</a:t>
            </a:r>
          </a:p>
          <a:p>
            <a:pPr lvl="1" eaLnBrk="1" hangingPunct="1"/>
            <a:r>
              <a:rPr lang="en-US" smtClean="0">
                <a:latin typeface="Franklin Gothic Book" pitchFamily="34" charset="0"/>
              </a:rPr>
              <a:t>Each row is a case (customer, tax return, applicant)</a:t>
            </a:r>
          </a:p>
          <a:p>
            <a:pPr lvl="1" eaLnBrk="1" hangingPunct="1"/>
            <a:r>
              <a:rPr lang="en-US" smtClean="0">
                <a:latin typeface="Franklin Gothic Book" pitchFamily="34" charset="0"/>
              </a:rPr>
              <a:t>Each column is a variable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Taken together, classification and prediction constitute “predictive analytics”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of Unsupervised Learning: Association Rules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Franklin Gothic Book" pitchFamily="34" charset="0"/>
              </a:rPr>
              <a:t>Goal: produce rules that define “what goes with what”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Example: “If X was purchased, Y was also purchased”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Rows are transactions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Used in recommender systems – “Our records show you bought X, you may also like Y”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Also called “affinity analysis”</a:t>
            </a:r>
          </a:p>
          <a:p>
            <a:pPr eaLnBrk="1" hangingPunct="1"/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Process of Data Mining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749935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Steps in Data Mining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990600"/>
            <a:ext cx="7943850" cy="5257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Define/understand purpose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Obtain data (may involve random sampling)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Explore, clean, pre-process data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Reduce the data; if supervised DM, partition it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Specify task (classification, clustering, etc.)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Choose the techniques (regression, CART, neural networks, etc.)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Iterative implementation and “tuning” 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Assess results – compare models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r>
              <a:rPr lang="en-US" sz="2800" smtClean="0">
                <a:latin typeface="Franklin Gothic Book" pitchFamily="34" charset="0"/>
              </a:rPr>
              <a:t>Deploy best model</a:t>
            </a:r>
          </a:p>
          <a:p>
            <a:pPr marL="514350" indent="-514350" eaLnBrk="1" hangingPunct="1">
              <a:lnSpc>
                <a:spcPct val="90000"/>
              </a:lnSpc>
              <a:buFont typeface="Franklin Gothic Book" pitchFamily="34" charset="0"/>
              <a:buAutoNum type="arabicPeriod"/>
            </a:pPr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Preprocessing Data: Eliminating Outliers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204F-2645-4D89-AFA3-ECE35A8CE7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61261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Handling Missing Data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990600"/>
            <a:ext cx="7943850" cy="5257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Franklin Gothic Book" pitchFamily="34" charset="0"/>
              </a:rPr>
              <a:t>Most algorithms will not process records with missing values. Default is to drop those records.</a:t>
            </a:r>
          </a:p>
          <a:p>
            <a:pPr eaLnBrk="1" hangingPunct="1"/>
            <a:r>
              <a:rPr lang="en-US" sz="2800" smtClean="0">
                <a:latin typeface="Franklin Gothic Book" pitchFamily="34" charset="0"/>
              </a:rPr>
              <a:t>Solution 1: Omission</a:t>
            </a:r>
          </a:p>
          <a:p>
            <a:pPr marL="742950" lvl="1" indent="-285750" eaLnBrk="1" hangingPunct="1"/>
            <a:r>
              <a:rPr lang="en-US" sz="2200" smtClean="0">
                <a:latin typeface="Franklin Gothic Book" pitchFamily="34" charset="0"/>
              </a:rPr>
              <a:t>If a small number of records have missing values, can omit them</a:t>
            </a:r>
          </a:p>
          <a:p>
            <a:pPr marL="742950" lvl="1" indent="-285750" eaLnBrk="1" hangingPunct="1"/>
            <a:r>
              <a:rPr lang="en-US" sz="2200" smtClean="0">
                <a:latin typeface="Franklin Gothic Book" pitchFamily="34" charset="0"/>
              </a:rPr>
              <a:t>If many records are missing values on a small set of variables, can drop those variables (or use proxies)</a:t>
            </a:r>
          </a:p>
          <a:p>
            <a:pPr marL="742950" lvl="1" indent="-285750" eaLnBrk="1" hangingPunct="1"/>
            <a:r>
              <a:rPr lang="en-US" sz="2200" smtClean="0">
                <a:latin typeface="Franklin Gothic Book" pitchFamily="34" charset="0"/>
              </a:rPr>
              <a:t>If many records have missing values, omission is not practical</a:t>
            </a:r>
          </a:p>
          <a:p>
            <a:pPr eaLnBrk="1" hangingPunct="1"/>
            <a:r>
              <a:rPr lang="en-US" sz="2800" smtClean="0">
                <a:latin typeface="Franklin Gothic Book" pitchFamily="34" charset="0"/>
              </a:rPr>
              <a:t>Solution 2: Imputation </a:t>
            </a:r>
          </a:p>
          <a:p>
            <a:pPr marL="742950" lvl="1" indent="-285750" eaLnBrk="1" hangingPunct="1"/>
            <a:r>
              <a:rPr lang="en-US" sz="2200" smtClean="0">
                <a:latin typeface="Franklin Gothic Book" pitchFamily="34" charset="0"/>
              </a:rPr>
              <a:t>Replace missing values with reasonable substitutes</a:t>
            </a:r>
          </a:p>
          <a:p>
            <a:pPr marL="742950" lvl="1" indent="-285750" eaLnBrk="1" hangingPunct="1"/>
            <a:r>
              <a:rPr lang="en-US" sz="2200" smtClean="0">
                <a:latin typeface="Franklin Gothic Book" pitchFamily="34" charset="0"/>
              </a:rPr>
              <a:t>Lets you keep the record and use the rest of its (non-missing) information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9438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Common Problem:  </a:t>
            </a:r>
            <a:r>
              <a:rPr lang="en-US" sz="3600" dirty="0" err="1" smtClean="0"/>
              <a:t>Overfitting</a:t>
            </a:r>
            <a:endParaRPr lang="en-US" sz="3600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smtClean="0">
                <a:latin typeface="Franklin Gothic Book" pitchFamily="34" charset="0"/>
              </a:rPr>
              <a:t>Statistical models can produce highly complex explanations of relationships between variables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The “fit” may be excellent</a:t>
            </a:r>
          </a:p>
          <a:p>
            <a:pPr eaLnBrk="1" hangingPunct="1"/>
            <a:r>
              <a:rPr lang="en-US" smtClean="0">
                <a:latin typeface="Franklin Gothic Book" pitchFamily="34" charset="0"/>
              </a:rPr>
              <a:t>When used with </a:t>
            </a:r>
            <a:r>
              <a:rPr lang="en-US" u="sng" smtClean="0">
                <a:latin typeface="Franklin Gothic Book" pitchFamily="34" charset="0"/>
              </a:rPr>
              <a:t>new</a:t>
            </a:r>
            <a:r>
              <a:rPr lang="en-US" smtClean="0">
                <a:latin typeface="Franklin Gothic Book" pitchFamily="34" charset="0"/>
              </a:rPr>
              <a:t> data, models of great complexity do not do so well.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16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Extraction Of Knowledge From Data</a:t>
            </a:r>
          </a:p>
        </p:txBody>
      </p:sp>
      <p:pic>
        <p:nvPicPr>
          <p:cNvPr id="10243" name="Picture 5" descr="Fig13-22"/>
          <p:cNvPicPr>
            <a:picLocks noChangeAspect="1" noChangeArrowheads="1"/>
          </p:cNvPicPr>
          <p:nvPr/>
        </p:nvPicPr>
        <p:blipFill>
          <a:blip r:embed="rId3" cstate="print"/>
          <a:srcRect t="11974"/>
          <a:stretch>
            <a:fillRect/>
          </a:stretch>
        </p:blipFill>
        <p:spPr bwMode="auto">
          <a:xfrm>
            <a:off x="1143000" y="1219200"/>
            <a:ext cx="77724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100% fit – not useful for </a:t>
            </a:r>
            <a:r>
              <a:rPr lang="en-US" u="sng" dirty="0" smtClean="0"/>
              <a:t>new</a:t>
            </a:r>
            <a:r>
              <a:rPr lang="en-US" dirty="0" smtClean="0"/>
              <a:t>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9906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5867400"/>
            <a:ext cx="7499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Consequence:  Deployed model will not work as well as expected with completely new data.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935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Learning and Testing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56388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Franklin Gothic Book" pitchFamily="34" charset="0"/>
              </a:rPr>
              <a:t>Problem: How well will our model perform with new data?</a:t>
            </a:r>
          </a:p>
          <a:p>
            <a:pPr eaLnBrk="1" hangingPunct="1"/>
            <a:r>
              <a:rPr lang="en-US" sz="2800" dirty="0" smtClean="0">
                <a:latin typeface="Franklin Gothic Book" pitchFamily="34" charset="0"/>
              </a:rPr>
              <a:t>Solution:  Separate data into two parts </a:t>
            </a:r>
          </a:p>
          <a:p>
            <a:pPr lvl="1" eaLnBrk="1" hangingPunct="1"/>
            <a:r>
              <a:rPr lang="en-US" u="sng" dirty="0" smtClean="0">
                <a:latin typeface="Franklin Gothic Book" pitchFamily="34" charset="0"/>
              </a:rPr>
              <a:t>Training</a:t>
            </a:r>
            <a:r>
              <a:rPr lang="en-US" dirty="0" smtClean="0">
                <a:latin typeface="Franklin Gothic Book" pitchFamily="34" charset="0"/>
              </a:rPr>
              <a:t> partition to develop the model</a:t>
            </a:r>
          </a:p>
          <a:p>
            <a:pPr lvl="1" eaLnBrk="1" hangingPunct="1"/>
            <a:r>
              <a:rPr lang="en-US" u="sng" dirty="0" smtClean="0">
                <a:latin typeface="Franklin Gothic Book" pitchFamily="34" charset="0"/>
              </a:rPr>
              <a:t>Validation</a:t>
            </a:r>
            <a:r>
              <a:rPr lang="en-US" dirty="0" smtClean="0">
                <a:latin typeface="Franklin Gothic Book" pitchFamily="34" charset="0"/>
              </a:rPr>
              <a:t> partition to implement the model and evaluate its performance on “new” data</a:t>
            </a:r>
          </a:p>
          <a:p>
            <a:pPr eaLnBrk="1" hangingPunct="1"/>
            <a:r>
              <a:rPr lang="en-US" sz="2800" dirty="0" smtClean="0">
                <a:latin typeface="Franklin Gothic Book" pitchFamily="34" charset="0"/>
              </a:rPr>
              <a:t>Addresses the issue of </a:t>
            </a:r>
            <a:r>
              <a:rPr lang="en-US" sz="2800" dirty="0" err="1" smtClean="0">
                <a:latin typeface="Franklin Gothic Book" pitchFamily="34" charset="0"/>
              </a:rPr>
              <a:t>overfitting</a:t>
            </a:r>
            <a:endParaRPr lang="en-US" sz="2800" dirty="0" smtClean="0">
              <a:latin typeface="Franklin Gothic Book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Franklin Gothic Book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 r="10527"/>
          <a:stretch>
            <a:fillRect/>
          </a:stretch>
        </p:blipFill>
        <p:spPr bwMode="auto">
          <a:xfrm>
            <a:off x="6400800" y="1752600"/>
            <a:ext cx="2478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953000"/>
          </a:xfrm>
        </p:spPr>
        <p:txBody>
          <a:bodyPr/>
          <a:lstStyle/>
          <a:p>
            <a:r>
              <a:rPr lang="en-US" dirty="0" smtClean="0"/>
              <a:t>for Classification/Prediction tasks </a:t>
            </a:r>
          </a:p>
          <a:p>
            <a:pPr lvl="1"/>
            <a:r>
              <a:rPr lang="en-US" dirty="0" smtClean="0"/>
              <a:t>k-Nearest Neighbor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pPr lvl="1"/>
            <a:r>
              <a:rPr lang="en-US" dirty="0" smtClean="0"/>
              <a:t>CART</a:t>
            </a:r>
          </a:p>
          <a:p>
            <a:pPr lvl="1"/>
            <a:r>
              <a:rPr lang="en-US" dirty="0" err="1" smtClean="0"/>
              <a:t>Discriminant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Neural Networks</a:t>
            </a:r>
          </a:p>
          <a:p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Association Rules</a:t>
            </a:r>
          </a:p>
          <a:p>
            <a:pPr lvl="1"/>
            <a:r>
              <a:rPr lang="en-US" dirty="0" smtClean="0"/>
              <a:t>Cluster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Neighbor: The idea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4800600"/>
          </a:xfrm>
        </p:spPr>
        <p:txBody>
          <a:bodyPr/>
          <a:lstStyle/>
          <a:p>
            <a:r>
              <a:rPr lang="en-US" dirty="0" smtClean="0">
                <a:latin typeface="Franklin Gothic Book" pitchFamily="34" charset="0"/>
              </a:rPr>
              <a:t>How to classify: Find the </a:t>
            </a:r>
            <a:r>
              <a:rPr lang="en-US" i="1" dirty="0" smtClean="0">
                <a:latin typeface="Franklin Gothic Book" pitchFamily="34" charset="0"/>
              </a:rPr>
              <a:t>k</a:t>
            </a:r>
            <a:r>
              <a:rPr lang="en-US" dirty="0" smtClean="0">
                <a:latin typeface="Franklin Gothic Book" pitchFamily="34" charset="0"/>
              </a:rPr>
              <a:t> closest records to the one to be classified, and let them “vote”.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3314700"/>
            <a:ext cx="4781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5181600" y="4495800"/>
            <a:ext cx="762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267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5029200" y="4572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1054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76295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latin typeface="Franklin Gothic Book" pitchFamily="34" charset="0"/>
              </a:rPr>
              <a:t>Basic idea similar to k-nearest neighbor: To classify an observation, find all similar observations (in terms of predictors) in the training set</a:t>
            </a:r>
          </a:p>
          <a:p>
            <a:r>
              <a:rPr lang="en-US" dirty="0" smtClean="0">
                <a:latin typeface="Franklin Gothic Book" pitchFamily="34" charset="0"/>
              </a:rPr>
              <a:t>Uses only categorical predictors (numerical predictors can be binned)</a:t>
            </a:r>
          </a:p>
          <a:p>
            <a:r>
              <a:rPr lang="en-US" dirty="0" smtClean="0">
                <a:latin typeface="Franklin Gothic Book" pitchFamily="34" charset="0"/>
              </a:rPr>
              <a:t>Basic idea equivalent to looking at pivot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“Primitive” Idea: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800600"/>
          </a:xfrm>
        </p:spPr>
        <p:txBody>
          <a:bodyPr/>
          <a:lstStyle/>
          <a:p>
            <a:r>
              <a:rPr lang="en-US" sz="2800" dirty="0" smtClean="0">
                <a:latin typeface="Franklin Gothic Book" pitchFamily="34" charset="0"/>
              </a:rPr>
              <a:t>Y = personal loan acceptance (0/1)</a:t>
            </a:r>
          </a:p>
          <a:p>
            <a:r>
              <a:rPr lang="en-US" sz="2800" dirty="0" smtClean="0">
                <a:latin typeface="Franklin Gothic Book" pitchFamily="34" charset="0"/>
              </a:rPr>
              <a:t>Two predictors: </a:t>
            </a:r>
            <a:r>
              <a:rPr lang="en-US" sz="2800" dirty="0" err="1" smtClean="0">
                <a:latin typeface="Franklin Gothic Book" pitchFamily="34" charset="0"/>
              </a:rPr>
              <a:t>CreditCard</a:t>
            </a:r>
            <a:r>
              <a:rPr lang="en-US" sz="2800" dirty="0" smtClean="0">
                <a:latin typeface="Franklin Gothic Book" pitchFamily="34" charset="0"/>
              </a:rPr>
              <a:t> (0/1), Online (0,1)</a:t>
            </a:r>
          </a:p>
          <a:p>
            <a:r>
              <a:rPr lang="en-US" sz="2800" dirty="0" smtClean="0">
                <a:latin typeface="Franklin Gothic Book" pitchFamily="34" charset="0"/>
              </a:rPr>
              <a:t>What is the probability of acceptance for customers with </a:t>
            </a:r>
            <a:r>
              <a:rPr lang="en-US" sz="2800" dirty="0" err="1" smtClean="0">
                <a:latin typeface="Franklin Gothic Book" pitchFamily="34" charset="0"/>
              </a:rPr>
              <a:t>CreditCard</a:t>
            </a:r>
            <a:r>
              <a:rPr lang="en-US" sz="2800" dirty="0" smtClean="0">
                <a:latin typeface="Franklin Gothic Book" pitchFamily="34" charset="0"/>
              </a:rPr>
              <a:t>=1, Online=1?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6096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39000" y="44958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cs typeface="Arial" charset="0"/>
              </a:rPr>
              <a:t>50/(461+50) = .0978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Conditional Probability - Refresher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 = the event “customer accepts loan” (Loan=1)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B = the event “customer has credit card” (CC=1)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           = probability of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given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B (the conditional probability that A occurs given that B occurred)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   						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43084" y="3581400"/>
          <a:ext cx="1347716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84" y="3581400"/>
                        <a:ext cx="1347716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33600" y="5334000"/>
          <a:ext cx="3886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295280" imgH="419040" progId="Equation.3">
                  <p:embed/>
                </p:oleObj>
              </mc:Choice>
              <mc:Fallback>
                <p:oleObj name="Equation" r:id="rId6" imgW="12952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34000"/>
                        <a:ext cx="38862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0" y="57150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>
                <a:cs typeface="Arial" charset="0"/>
              </a:rPr>
              <a:t>If P(B)&gt;0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classic: Microsoft’s Paperclip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61237" r="36719" b="15169"/>
          <a:stretch>
            <a:fillRect/>
          </a:stretch>
        </p:blipFill>
        <p:spPr bwMode="auto">
          <a:xfrm>
            <a:off x="1219200" y="4800600"/>
            <a:ext cx="617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t="22917" r="37500" b="39583"/>
          <a:stretch>
            <a:fillRect/>
          </a:stretch>
        </p:blipFill>
        <p:spPr bwMode="auto">
          <a:xfrm>
            <a:off x="1219200" y="16764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7575" y="1809750"/>
            <a:ext cx="1343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and Regression Trees (CART)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n-US" sz="2400" dirty="0" smtClean="0"/>
              <a:t>Trees and Rules</a:t>
            </a:r>
          </a:p>
          <a:p>
            <a:pPr eaLnBrk="1" hangingPunct="1">
              <a:buNone/>
            </a:pPr>
            <a:r>
              <a:rPr lang="en-US" sz="2400" dirty="0" smtClean="0"/>
              <a:t>Goal: Classify or predict an outcome based on a set of predictors</a:t>
            </a:r>
          </a:p>
          <a:p>
            <a:pPr eaLnBrk="1" hangingPunct="1"/>
            <a:r>
              <a:rPr lang="en-US" sz="2400" dirty="0" smtClean="0"/>
              <a:t>The output is a set of </a:t>
            </a:r>
            <a:r>
              <a:rPr lang="en-US" sz="2400" b="1" dirty="0" smtClean="0"/>
              <a:t>rules</a:t>
            </a:r>
          </a:p>
          <a:p>
            <a:pPr eaLnBrk="1" hangingPunct="1">
              <a:buNone/>
            </a:pPr>
            <a:r>
              <a:rPr lang="en-US" sz="2400" dirty="0" smtClean="0"/>
              <a:t>Example: </a:t>
            </a:r>
          </a:p>
          <a:p>
            <a:pPr eaLnBrk="1" hangingPunct="1"/>
            <a:r>
              <a:rPr lang="en-US" sz="2400" dirty="0" smtClean="0"/>
              <a:t>Goal:  classify a record as “will accept credit card offer” or “will not accept”</a:t>
            </a:r>
          </a:p>
          <a:p>
            <a:pPr eaLnBrk="1" hangingPunct="1"/>
            <a:r>
              <a:rPr lang="en-US" sz="2400" dirty="0" smtClean="0"/>
              <a:t>Rule might be “IF (Income &gt; 92.5) AND (Education &lt; 1.5) AND (Family &lt;= 2.5) THEN Class = 0 (</a:t>
            </a:r>
            <a:r>
              <a:rPr lang="en-US" sz="2400" dirty="0" err="1" smtClean="0"/>
              <a:t>nonacceptor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Also called CART, Decision Trees, or just Trees</a:t>
            </a:r>
          </a:p>
          <a:p>
            <a:pPr eaLnBrk="1" hangingPunct="1"/>
            <a:r>
              <a:rPr lang="en-US" sz="2400" dirty="0" smtClean="0"/>
              <a:t>Rules are represented by tree diagrams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DSS Architecture: Learning and Predicting</a:t>
            </a:r>
          </a:p>
        </p:txBody>
      </p:sp>
      <p:pic>
        <p:nvPicPr>
          <p:cNvPr id="11267" name="Picture 3" descr="i010ht0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7791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72200" y="58674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sz="1400"/>
              <a:t>Courtesy: Tim Graettinger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9906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 descr="CT-loanPrunedTre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1628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Recursive partitioning: </a:t>
            </a:r>
            <a:r>
              <a:rPr lang="en-US" dirty="0" smtClean="0"/>
              <a:t>Repeatedly split the records into two parts so as to achieve maximum homogeneity within the new parts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smtClean="0"/>
              <a:t>Pruning the tree: </a:t>
            </a:r>
            <a:r>
              <a:rPr lang="en-US" dirty="0" smtClean="0"/>
              <a:t>Simplify the tree by pruning peripheral branches to avoid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499350" cy="1524000"/>
          </a:xfrm>
        </p:spPr>
        <p:txBody>
          <a:bodyPr/>
          <a:lstStyle/>
          <a:p>
            <a:r>
              <a:rPr lang="en-US" dirty="0" smtClean="0"/>
              <a:t>The first split: Lot Size = 19,000</a:t>
            </a:r>
          </a:p>
          <a:p>
            <a:r>
              <a:rPr lang="en-US" dirty="0" smtClean="0"/>
              <a:t>Second Split: Income = $84,000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Content Placeholder 3" descr="CT-mow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46836"/>
            <a:ext cx="5562600" cy="4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All Splits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Content Placeholder 3" descr="CT-mowerSPLI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266825"/>
            <a:ext cx="6705600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Combine input information in a complex &amp; flexible neural net “model”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Model “coefficients” are continually tweaked in an iterative process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network’s interim performance in classification and prediction informs successive tweaks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Content Placeholder 3" descr="NN-thet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85026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Content Placeholder 3" descr="NN-tiny-with-weigh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828800"/>
            <a:ext cx="7826375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Discriminant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r>
              <a:rPr lang="en-US" sz="2800" dirty="0" smtClean="0"/>
              <a:t>A classical statistical technique</a:t>
            </a:r>
          </a:p>
          <a:p>
            <a:r>
              <a:rPr lang="en-US" sz="2800" dirty="0" smtClean="0"/>
              <a:t>Used for classification long before data mining</a:t>
            </a:r>
          </a:p>
          <a:p>
            <a:pPr marL="571500" lvl="1" eaLnBrk="1" hangingPunct="1"/>
            <a:r>
              <a:rPr lang="en-US" dirty="0" smtClean="0"/>
              <a:t>Classifying organisms into species</a:t>
            </a:r>
          </a:p>
          <a:p>
            <a:pPr marL="571500" lvl="1" eaLnBrk="1" hangingPunct="1"/>
            <a:r>
              <a:rPr lang="en-US" dirty="0" smtClean="0"/>
              <a:t>Classifying skulls</a:t>
            </a:r>
          </a:p>
          <a:p>
            <a:pPr marL="571500" lvl="1" eaLnBrk="1" hangingPunct="1"/>
            <a:r>
              <a:rPr lang="en-US" dirty="0" smtClean="0"/>
              <a:t>Fingerprint analysis</a:t>
            </a:r>
          </a:p>
          <a:p>
            <a:pPr marL="296862" eaLnBrk="1" hangingPunct="1"/>
            <a:r>
              <a:rPr lang="en-US" sz="2800" dirty="0" smtClean="0"/>
              <a:t>And also used for business data mining (loans, customer types, etc.)</a:t>
            </a:r>
          </a:p>
          <a:p>
            <a:pPr marL="296862" eaLnBrk="1" hangingPunct="1"/>
            <a:r>
              <a:rPr lang="en-US" sz="2800" dirty="0" smtClean="0"/>
              <a:t>Can also be used to highlight aspects that distinguish classes (</a:t>
            </a:r>
            <a:r>
              <a:rPr lang="en-US" sz="2800" b="1" dirty="0" smtClean="0"/>
              <a:t>profiling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Franklin Gothic Book" pitchFamily="34" charset="0"/>
              </a:rPr>
              <a:t>Can we manually draw a line that separates owners from non-owners?</a:t>
            </a:r>
            <a:r>
              <a:rPr lang="en-US" sz="4400" dirty="0" smtClean="0">
                <a:latin typeface="Franklin Gothic Book" pitchFamily="34" charset="0"/>
              </a:rPr>
              <a:t/>
            </a:r>
            <a:br>
              <a:rPr lang="en-US" sz="4400" dirty="0" smtClean="0">
                <a:latin typeface="Franklin Gothic Book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3" descr="DA_mow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6432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5257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LDA: To classify a new record, measure its distance from the center of each class</a:t>
            </a:r>
          </a:p>
          <a:p>
            <a:pPr eaLnBrk="1" hangingPunct="1"/>
            <a:r>
              <a:rPr lang="en-US" dirty="0" smtClean="0"/>
              <a:t>Then, classify the record to the closest class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143000"/>
          </a:xfrm>
        </p:spPr>
        <p:txBody>
          <a:bodyPr/>
          <a:lstStyle/>
          <a:p>
            <a:r>
              <a:rPr lang="en-US" dirty="0" smtClean="0"/>
              <a:t>Loan Acceptance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Content Placeholder 3" descr="DA_Loan_scatter_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2133600"/>
            <a:ext cx="6778626" cy="4267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066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world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there will be more records, more predictors, and less clear separation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Mining: Definitions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Data mining = the process of discovering and modeling hidden pattern in a large volume of data</a:t>
            </a:r>
          </a:p>
          <a:p>
            <a:pPr eaLnBrk="1" hangingPunct="1"/>
            <a:r>
              <a:rPr lang="en-US" sz="2800" smtClean="0"/>
              <a:t>Related terms = knowledge discovery in database (KDD), intelligent data analysis (IDA), decision support system (DSS).</a:t>
            </a:r>
          </a:p>
          <a:p>
            <a:pPr eaLnBrk="1" hangingPunct="1"/>
            <a:r>
              <a:rPr lang="en-US" sz="2800" smtClean="0"/>
              <a:t>The pattern should be novel and useful. Example of trivial (not useful) pattern: “unemployed people don’t earn income from work”</a:t>
            </a:r>
          </a:p>
          <a:p>
            <a:pPr eaLnBrk="1" hangingPunct="1"/>
            <a:r>
              <a:rPr lang="en-US" sz="2800" smtClean="0"/>
              <a:t>The data mining process is data-driven and must be automatic and semi-automatic.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219200" y="1143000"/>
            <a:ext cx="7696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85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Association Rules (</a:t>
            </a:r>
            <a:r>
              <a:rPr lang="en-US" sz="3600" i="1" dirty="0" smtClean="0"/>
              <a:t>market basket analysis)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Study of “what goes with what”</a:t>
            </a:r>
          </a:p>
          <a:p>
            <a:pPr marL="742950" lvl="1" indent="-285750" eaLnBrk="1" hangingPunct="1"/>
            <a:r>
              <a:rPr lang="en-US" sz="2200" dirty="0" smtClean="0"/>
              <a:t>“Customers who bought X also bought Y”</a:t>
            </a:r>
          </a:p>
          <a:p>
            <a:pPr marL="742950" lvl="1" indent="-285750" eaLnBrk="1" hangingPunct="1"/>
            <a:r>
              <a:rPr lang="en-US" sz="2200" dirty="0" smtClean="0"/>
              <a:t>What symptoms go with what diagnosis</a:t>
            </a:r>
          </a:p>
          <a:p>
            <a:pPr eaLnBrk="1" hangingPunct="1"/>
            <a:r>
              <a:rPr lang="en-US" dirty="0" smtClean="0"/>
              <a:t>Transaction-based or event-based</a:t>
            </a:r>
          </a:p>
          <a:p>
            <a:pPr eaLnBrk="1" hangingPunct="1"/>
            <a:r>
              <a:rPr lang="en-US" dirty="0" smtClean="0"/>
              <a:t>Also called “market basket analysis” and “affinity analysis”</a:t>
            </a:r>
          </a:p>
          <a:p>
            <a:pPr eaLnBrk="1" hangingPunct="1"/>
            <a:r>
              <a:rPr lang="en-US" dirty="0" smtClean="0"/>
              <a:t>Originated with study of customer transactions databases to determine associations among items purchased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famous story about association rule mining is the "beer and diaper" story. </a:t>
            </a:r>
          </a:p>
          <a:p>
            <a:r>
              <a:rPr lang="en-US" dirty="0" smtClean="0"/>
              <a:t>{diaper} &gt; {beer}</a:t>
            </a:r>
          </a:p>
          <a:p>
            <a:r>
              <a:rPr lang="en-US" dirty="0" smtClean="0"/>
              <a:t>An example of how unexpected association rules might be found from everyday data. </a:t>
            </a:r>
          </a:p>
          <a:p>
            <a:r>
              <a:rPr lang="en-US" sz="1800" dirty="0" smtClean="0"/>
              <a:t>In 1992, Thomas </a:t>
            </a:r>
            <a:r>
              <a:rPr lang="en-US" sz="1800" dirty="0" err="1" smtClean="0"/>
              <a:t>Blischok</a:t>
            </a:r>
            <a:r>
              <a:rPr lang="en-US" sz="1800" dirty="0" smtClean="0"/>
              <a:t> of </a:t>
            </a:r>
            <a:r>
              <a:rPr lang="en-US" sz="1800" dirty="0" err="1" smtClean="0"/>
              <a:t>Teradata</a:t>
            </a:r>
            <a:r>
              <a:rPr lang="en-US" sz="1800" dirty="0" smtClean="0"/>
              <a:t> analyzed 1.2 million market baskets of 25 Osco Drug stores. The analysis "did discover that between 5:00 and 7:00 p.m. that consumers bought beer and diapers". Osco managers did NOT exploit the beer and diapers relationship by moving the products closer together on the shelves.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Used in many recommender systems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70135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9787" y="5029200"/>
            <a:ext cx="8077200" cy="1600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“IF” part = </a:t>
            </a:r>
            <a:r>
              <a:rPr lang="en-US" b="1" dirty="0" smtClean="0"/>
              <a:t>antecedent (item 1)</a:t>
            </a:r>
          </a:p>
          <a:p>
            <a:pPr eaLnBrk="1" hangingPunct="1"/>
            <a:r>
              <a:rPr lang="en-US" dirty="0" smtClean="0"/>
              <a:t>“THEN” part = </a:t>
            </a:r>
            <a:r>
              <a:rPr lang="en-US" b="1" dirty="0" smtClean="0"/>
              <a:t>consequent (item 2)</a:t>
            </a:r>
          </a:p>
          <a:p>
            <a:pPr eaLnBrk="1" hangingPunct="1"/>
            <a:r>
              <a:rPr lang="en-US" dirty="0" smtClean="0"/>
              <a:t>“Item set” = the items (e.g., products) comprising the antecedent or consequent</a:t>
            </a:r>
          </a:p>
          <a:p>
            <a:pPr eaLnBrk="1" hangingPunct="1"/>
            <a:r>
              <a:rPr lang="en-US" dirty="0" smtClean="0"/>
              <a:t>Antecedent and consequent are </a:t>
            </a:r>
            <a:r>
              <a:rPr lang="en-US" i="1" dirty="0" smtClean="0"/>
              <a:t>disjoint</a:t>
            </a:r>
            <a:r>
              <a:rPr lang="en-US" dirty="0" smtClean="0"/>
              <a:t> (i.e., have no items in common)</a:t>
            </a:r>
          </a:p>
          <a:p>
            <a:r>
              <a:rPr lang="en-US" dirty="0" smtClean="0"/>
              <a:t>Confidence: Item 2 comes together with Item 1 in 10% of all transactions</a:t>
            </a:r>
          </a:p>
          <a:p>
            <a:r>
              <a:rPr lang="en-US" dirty="0" smtClean="0"/>
              <a:t>Support: Item 1 comes together with Item 2 in X% of all transactions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color purchase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Content Placeholder 3" descr="Assoc_facepla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72702" y="1744494"/>
            <a:ext cx="7010400" cy="380206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66800" y="3200400"/>
            <a:ext cx="7867650" cy="30480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Lift ratio </a:t>
            </a:r>
            <a:r>
              <a:rPr lang="en-US" sz="2400" dirty="0" smtClean="0"/>
              <a:t>shows how important is the rule</a:t>
            </a:r>
          </a:p>
          <a:p>
            <a:pPr lvl="1" eaLnBrk="1" hangingPunct="1"/>
            <a:r>
              <a:rPr lang="en-US" sz="2000" dirty="0" smtClean="0"/>
              <a:t>Lift = Support (a U c) </a:t>
            </a:r>
            <a:r>
              <a:rPr lang="en-US" sz="2000" smtClean="0"/>
              <a:t>/ (Support </a:t>
            </a:r>
            <a:r>
              <a:rPr lang="en-US" sz="2000" dirty="0" smtClean="0"/>
              <a:t>(a) x Support </a:t>
            </a:r>
            <a:r>
              <a:rPr lang="en-US" sz="2000" smtClean="0"/>
              <a:t>(c) ) </a:t>
            </a:r>
            <a:endParaRPr lang="en-US" sz="2000" dirty="0" smtClean="0"/>
          </a:p>
          <a:p>
            <a:pPr eaLnBrk="1" hangingPunct="1"/>
            <a:r>
              <a:rPr lang="en-US" sz="2400" i="1" dirty="0" smtClean="0"/>
              <a:t>Confidence</a:t>
            </a:r>
            <a:r>
              <a:rPr lang="en-US" sz="2400" dirty="0" smtClean="0"/>
              <a:t> shows the rate at which consequents will be found (useful in learning costs of promotion)  </a:t>
            </a:r>
          </a:p>
          <a:p>
            <a:pPr eaLnBrk="1" hangingPunct="1"/>
            <a:r>
              <a:rPr lang="en-US" sz="2400" i="1" dirty="0" smtClean="0"/>
              <a:t>Support</a:t>
            </a:r>
            <a:r>
              <a:rPr lang="en-US" sz="2400" dirty="0" smtClean="0"/>
              <a:t> measures overall impact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52450" y="1447800"/>
          <a:ext cx="85915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5967834" imgH="1111150" progId="Excel.Sheet.8">
                  <p:embed/>
                </p:oleObj>
              </mc:Choice>
              <mc:Fallback>
                <p:oleObj name="Worksheet" r:id="rId4" imgW="5967834" imgH="111115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447800"/>
                        <a:ext cx="85915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is not always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Wal-Mart knows that customers who buy Barbie dolls have a 60% likelihood of buying one of three types of candy bars. </a:t>
            </a:r>
          </a:p>
          <a:p>
            <a:r>
              <a:rPr lang="en-US" dirty="0" smtClean="0"/>
              <a:t>What does Wal-Mart do with information like that? 'I don't have a clue,' says Wal-Mart's chief of merchandising, Lee Scott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Goal: Form groups (clusters) of similar records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Used for </a:t>
            </a:r>
            <a:r>
              <a:rPr lang="en-US" b="1" dirty="0" smtClean="0"/>
              <a:t>segmenting markets </a:t>
            </a:r>
            <a:r>
              <a:rPr lang="en-US" dirty="0" smtClean="0"/>
              <a:t>into groups of similar customers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Example:  </a:t>
            </a:r>
            <a:r>
              <a:rPr lang="en-US" dirty="0" err="1" smtClean="0"/>
              <a:t>Claritas</a:t>
            </a:r>
            <a:r>
              <a:rPr lang="en-US" dirty="0" smtClean="0"/>
              <a:t> segmented US neighborhoods based on demographics &amp; income: “Furs &amp; station wagons,” “Money &amp; Brains”,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792480"/>
          </a:xfrm>
        </p:spPr>
        <p:txBody>
          <a:bodyPr/>
          <a:lstStyle/>
          <a:p>
            <a:r>
              <a:rPr lang="en-US" dirty="0" smtClean="0"/>
              <a:t>Example: Public Utilities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762000"/>
            <a:ext cx="7772400" cy="609600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find clusters of similar utilities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+mn-lt"/>
              </a:rPr>
              <a:t>Example of 3 rough clusters using 2 variables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 descr="Utilities_scat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779588"/>
            <a:ext cx="76962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2800" y="5513388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Franklin Gothic Book" pitchFamily="34" charset="0"/>
              </a:rPr>
              <a:t>Low fuel cost, low sales</a:t>
            </a:r>
          </a:p>
        </p:txBody>
      </p:sp>
      <p:sp>
        <p:nvSpPr>
          <p:cNvPr id="16" name="Oval 15"/>
          <p:cNvSpPr/>
          <p:nvPr/>
        </p:nvSpPr>
        <p:spPr>
          <a:xfrm>
            <a:off x="5588000" y="4549776"/>
            <a:ext cx="1905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25800" y="4141788"/>
            <a:ext cx="2362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87600" y="2998788"/>
            <a:ext cx="1905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930400" y="2312988"/>
            <a:ext cx="327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Franklin Gothic Book" pitchFamily="34" charset="0"/>
              </a:rPr>
              <a:t>High fuel cost, low sales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822950" y="4141788"/>
            <a:ext cx="332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Franklin Gothic Book" pitchFamily="34" charset="0"/>
              </a:rPr>
              <a:t>Low fuel cost, high sales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/>
          <a:lstStyle/>
          <a:p>
            <a:r>
              <a:rPr lang="en-US" dirty="0" smtClean="0"/>
              <a:t>Hierarchical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60318"/>
            <a:ext cx="7315200" cy="50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489370" y="3217204"/>
            <a:ext cx="1045029" cy="33359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124890" y="1941512"/>
            <a:ext cx="6409509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124890" y="2855912"/>
            <a:ext cx="6409509" cy="0"/>
          </a:xfrm>
          <a:prstGeom prst="line">
            <a:avLst/>
          </a:prstGeom>
          <a:noFill/>
          <a:ln w="2540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ea typeface="新細明體" charset="-120"/>
              </a:rPr>
              <a:t>Example: Nonlinear Model </a:t>
            </a:r>
          </a:p>
        </p:txBody>
      </p:sp>
      <p:pic>
        <p:nvPicPr>
          <p:cNvPr id="13315" name="Picture 3" descr="non_l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2390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219200" y="11430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 analysis is an exploratory tool. Useful only when it produces </a:t>
            </a:r>
            <a:r>
              <a:rPr lang="en-US" sz="2800" b="1" dirty="0" smtClean="0"/>
              <a:t>meaningful</a:t>
            </a:r>
            <a:r>
              <a:rPr lang="en-US" sz="2800" dirty="0" smtClean="0"/>
              <a:t> clusters</a:t>
            </a:r>
          </a:p>
          <a:p>
            <a:pPr eaLnBrk="1" hangingPunct="1"/>
            <a:r>
              <a:rPr lang="en-US" sz="2800" b="1" dirty="0" smtClean="0"/>
              <a:t>Hierarchical</a:t>
            </a:r>
            <a:r>
              <a:rPr lang="en-US" sz="2800" dirty="0" smtClean="0"/>
              <a:t> clustering gives visual representation of different levels of clustering</a:t>
            </a:r>
          </a:p>
          <a:p>
            <a:pPr lvl="1" eaLnBrk="1" hangingPunct="1"/>
            <a:r>
              <a:rPr lang="en-US" dirty="0" smtClean="0"/>
              <a:t>On other hand, due to non-iterative nature, it can be unstable, can vary highly depending on settings, and is computationally expensive</a:t>
            </a:r>
          </a:p>
          <a:p>
            <a:pPr eaLnBrk="1" hangingPunct="1"/>
            <a:r>
              <a:rPr lang="en-US" sz="2800" b="1" dirty="0" smtClean="0"/>
              <a:t>Non-hierarchical</a:t>
            </a:r>
            <a:r>
              <a:rPr lang="en-US" sz="2800" dirty="0" smtClean="0"/>
              <a:t> is computationally cheap and more stable; requires user to set </a:t>
            </a:r>
            <a:r>
              <a:rPr lang="en-US" sz="2800" i="1" dirty="0" smtClean="0"/>
              <a:t>k</a:t>
            </a:r>
          </a:p>
          <a:p>
            <a:pPr eaLnBrk="1" hangingPunct="1"/>
            <a:r>
              <a:rPr lang="en-US" sz="2800" dirty="0" smtClean="0"/>
              <a:t>Can use both methods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99C0-85ED-4D2F-B941-FCE8F6513F8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9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Fields of Data Mining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524000" y="2514600"/>
            <a:ext cx="2362200" cy="2286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1371600" y="2209800"/>
            <a:ext cx="2971800" cy="3124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41" name="Oval 10"/>
          <p:cNvSpPr>
            <a:spLocks noChangeArrowheads="1"/>
          </p:cNvSpPr>
          <p:nvPr/>
        </p:nvSpPr>
        <p:spPr bwMode="auto">
          <a:xfrm>
            <a:off x="3048000" y="3048000"/>
            <a:ext cx="2514600" cy="2286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buFont typeface="Monotype Sorts" pitchFamily="2" charset="2"/>
              <a:buNone/>
            </a:pPr>
            <a:endParaRPr lang="en-US"/>
          </a:p>
          <a:p>
            <a:pPr>
              <a:buFont typeface="Monotype Sorts" pitchFamily="2" charset="2"/>
              <a:buNone/>
            </a:pPr>
            <a:endParaRPr lang="en-US"/>
          </a:p>
          <a:p>
            <a:pPr>
              <a:buFont typeface="Monotype Sorts" pitchFamily="2" charset="2"/>
              <a:buNone/>
            </a:pPr>
            <a:endParaRPr lang="en-US"/>
          </a:p>
          <a:p>
            <a:pPr>
              <a:buFont typeface="Monotype Sorts" pitchFamily="2" charset="2"/>
              <a:buNone/>
            </a:pPr>
            <a:r>
              <a:rPr lang="en-US"/>
              <a:t>Machine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Learning</a:t>
            </a:r>
          </a:p>
        </p:txBody>
      </p:sp>
      <p:sp>
        <p:nvSpPr>
          <p:cNvPr id="14342" name="Oval 11"/>
          <p:cNvSpPr>
            <a:spLocks noChangeArrowheads="1"/>
          </p:cNvSpPr>
          <p:nvPr/>
        </p:nvSpPr>
        <p:spPr bwMode="auto">
          <a:xfrm>
            <a:off x="3810000" y="2133600"/>
            <a:ext cx="2514600" cy="22860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/>
          <a:lstStyle/>
          <a:p>
            <a:pPr>
              <a:buFont typeface="Monotype Sorts" pitchFamily="2" charset="2"/>
              <a:buNone/>
            </a:pPr>
            <a:r>
              <a:rPr lang="en-US"/>
              <a:t>Databases</a:t>
            </a:r>
          </a:p>
        </p:txBody>
      </p:sp>
      <p:sp>
        <p:nvSpPr>
          <p:cNvPr id="14343" name="Oval 12"/>
          <p:cNvSpPr>
            <a:spLocks noChangeArrowheads="1"/>
          </p:cNvSpPr>
          <p:nvPr/>
        </p:nvSpPr>
        <p:spPr bwMode="auto">
          <a:xfrm>
            <a:off x="4876800" y="3048000"/>
            <a:ext cx="2514600" cy="22860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b" anchorCtr="1"/>
          <a:lstStyle/>
          <a:p>
            <a:pPr>
              <a:buFont typeface="Monotype Sorts" pitchFamily="2" charset="2"/>
              <a:buNone/>
            </a:pPr>
            <a:r>
              <a:rPr lang="en-US"/>
              <a:t>Statistics</a:t>
            </a:r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12192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smtClean="0">
                <a:ea typeface="新細明體" charset="-120"/>
              </a:rPr>
              <a:t>Human-Centered Process</a:t>
            </a:r>
          </a:p>
        </p:txBody>
      </p:sp>
      <p:pic>
        <p:nvPicPr>
          <p:cNvPr id="15363" name="Picture 3" descr="human_cente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762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2192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215612" cy="1143000"/>
          </a:xfrm>
        </p:spPr>
        <p:txBody>
          <a:bodyPr/>
          <a:lstStyle/>
          <a:p>
            <a:r>
              <a:rPr lang="en-US" dirty="0" smtClean="0"/>
              <a:t>Watson Jeopardy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E690-4EEA-4197-9424-35BC9E9310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6" name="Picture 4" descr="File:DeepQ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705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1" y="901541"/>
            <a:ext cx="3962400" cy="222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9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Core Algorithms in Data Mining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01000" cy="441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Book" pitchFamily="34" charset="0"/>
              </a:rPr>
              <a:t>Supervised Learning: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  <a:latin typeface="Franklin Gothic Book" pitchFamily="34" charset="0"/>
              </a:rPr>
              <a:t>Classification</a:t>
            </a:r>
          </a:p>
          <a:p>
            <a:pPr lvl="1" eaLnBrk="1" hangingPunct="1"/>
            <a:r>
              <a:rPr lang="en-US" sz="3200" dirty="0" smtClean="0">
                <a:latin typeface="Franklin Gothic Book" pitchFamily="34" charset="0"/>
              </a:rPr>
              <a:t>Prediction</a:t>
            </a:r>
          </a:p>
          <a:p>
            <a:pPr eaLnBrk="1" hangingPunct="1"/>
            <a:r>
              <a:rPr lang="en-US" sz="3600" dirty="0" smtClean="0">
                <a:latin typeface="Franklin Gothic Book" pitchFamily="34" charset="0"/>
              </a:rPr>
              <a:t>Unsupervised Learning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  <a:latin typeface="Franklin Gothic Book" pitchFamily="34" charset="0"/>
              </a:rPr>
              <a:t>Association Rules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  <a:latin typeface="Franklin Gothic Book" pitchFamily="34" charset="0"/>
              </a:rPr>
              <a:t>Clustering</a:t>
            </a:r>
          </a:p>
          <a:p>
            <a:pPr lvl="1" eaLnBrk="1" hangingPunct="1"/>
            <a:r>
              <a:rPr lang="en-US" sz="3200" dirty="0" smtClean="0">
                <a:latin typeface="Franklin Gothic Book" pitchFamily="34" charset="0"/>
              </a:rPr>
              <a:t>Data Reduction (Principal Component Analysis)</a:t>
            </a:r>
          </a:p>
          <a:p>
            <a:pPr lvl="1" eaLnBrk="1" hangingPunct="1"/>
            <a:r>
              <a:rPr lang="en-US" sz="3200" dirty="0" smtClean="0">
                <a:latin typeface="Franklin Gothic Book" pitchFamily="34" charset="0"/>
              </a:rPr>
              <a:t>Data Exploration and Visualization</a:t>
            </a:r>
          </a:p>
          <a:p>
            <a:pPr eaLnBrk="1" hangingPunct="1"/>
            <a:endParaRPr 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46321683</TotalTime>
  <Pages>50</Pages>
  <Words>1746</Words>
  <Application>Microsoft Office PowerPoint</Application>
  <PresentationFormat>On-screen Show (4:3)</PresentationFormat>
  <Paragraphs>253</Paragraphs>
  <Slides>50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Solstice</vt:lpstr>
      <vt:lpstr>Equation</vt:lpstr>
      <vt:lpstr>Worksheet</vt:lpstr>
      <vt:lpstr>Intro to Data Mining/Machine Learning Algorithms for Business Intelligence</vt:lpstr>
      <vt:lpstr>PowerPoint Presentation</vt:lpstr>
      <vt:lpstr>DSS Architecture: Learning and Predicting</vt:lpstr>
      <vt:lpstr>Data Mining: Definitions</vt:lpstr>
      <vt:lpstr>Example: Nonlinear Model </vt:lpstr>
      <vt:lpstr>Basic Fields of Data Mining</vt:lpstr>
      <vt:lpstr>Human-Centered Process</vt:lpstr>
      <vt:lpstr>Watson Jeopardy</vt:lpstr>
      <vt:lpstr>Core Algorithms in Data Mining</vt:lpstr>
      <vt:lpstr>Supervised Learning</vt:lpstr>
      <vt:lpstr>Unsupervised Learning</vt:lpstr>
      <vt:lpstr>Example of Supervised Learning: Classification</vt:lpstr>
      <vt:lpstr>Example of Supervised Learning: Prediction</vt:lpstr>
      <vt:lpstr>Example of Unsupervised Learning: Association Rules</vt:lpstr>
      <vt:lpstr>The Process of Data Mining</vt:lpstr>
      <vt:lpstr>Steps in Data Mining</vt:lpstr>
      <vt:lpstr>Preprocessing Data: Eliminating Outliers</vt:lpstr>
      <vt:lpstr>Handling Missing Data</vt:lpstr>
      <vt:lpstr>Common Problem:  Overfitting</vt:lpstr>
      <vt:lpstr>100% fit – not useful for new data</vt:lpstr>
      <vt:lpstr>Learning and Testing</vt:lpstr>
      <vt:lpstr>Algorithms: </vt:lpstr>
      <vt:lpstr>K-Nearest Neighbor: The idea</vt:lpstr>
      <vt:lpstr>Example </vt:lpstr>
      <vt:lpstr>Naïve Bayes: Basic Idea</vt:lpstr>
      <vt:lpstr>The “Primitive” Idea: Example</vt:lpstr>
      <vt:lpstr>Conditional Probability - Refresher</vt:lpstr>
      <vt:lpstr>A classic: Microsoft’s Paperclip</vt:lpstr>
      <vt:lpstr>Classification and Regression Trees (CART)</vt:lpstr>
      <vt:lpstr>PowerPoint Presentation</vt:lpstr>
      <vt:lpstr>Key Ideas </vt:lpstr>
      <vt:lpstr>PowerPoint Presentation</vt:lpstr>
      <vt:lpstr>After All Splits</vt:lpstr>
      <vt:lpstr>Neural Networks: Basic Idea</vt:lpstr>
      <vt:lpstr>Architecture</vt:lpstr>
      <vt:lpstr>PowerPoint Presentation</vt:lpstr>
      <vt:lpstr>Discriminant Analysis</vt:lpstr>
      <vt:lpstr>Can we manually draw a line that separates owners from non-owners? </vt:lpstr>
      <vt:lpstr>Loan Acceptance</vt:lpstr>
      <vt:lpstr>Association Rules (market basket analysis)</vt:lpstr>
      <vt:lpstr>Lore</vt:lpstr>
      <vt:lpstr>Used in many recommender systems</vt:lpstr>
      <vt:lpstr>Terms</vt:lpstr>
      <vt:lpstr>Plate color purchase</vt:lpstr>
      <vt:lpstr>PowerPoint Presentation</vt:lpstr>
      <vt:lpstr>Application is not always easy</vt:lpstr>
      <vt:lpstr>Cluster Analysis</vt:lpstr>
      <vt:lpstr>Example: Public Utilities</vt:lpstr>
      <vt:lpstr>Hierarchical Cluster</vt:lpstr>
      <vt:lpstr>Clustering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Systems: Design, Implementation, and Management</dc:title>
  <dc:creator>Chang E. Koh</dc:creator>
  <cp:lastModifiedBy>Bambang Parmanto</cp:lastModifiedBy>
  <cp:revision>343</cp:revision>
  <cp:lastPrinted>1998-01-12T20:44:46Z</cp:lastPrinted>
  <dcterms:created xsi:type="dcterms:W3CDTF">1996-12-23T20:07:32Z</dcterms:created>
  <dcterms:modified xsi:type="dcterms:W3CDTF">2011-05-19T16:54:14Z</dcterms:modified>
</cp:coreProperties>
</file>