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600" r:id="rId3"/>
    <p:sldId id="358" r:id="rId4"/>
    <p:sldId id="359" r:id="rId5"/>
    <p:sldId id="360" r:id="rId6"/>
    <p:sldId id="615" r:id="rId7"/>
    <p:sldId id="277" r:id="rId8"/>
    <p:sldId id="591" r:id="rId9"/>
    <p:sldId id="362" r:id="rId10"/>
    <p:sldId id="291" r:id="rId11"/>
    <p:sldId id="601" r:id="rId12"/>
    <p:sldId id="602" r:id="rId13"/>
    <p:sldId id="608" r:id="rId14"/>
    <p:sldId id="357" r:id="rId15"/>
    <p:sldId id="289" r:id="rId16"/>
    <p:sldId id="380" r:id="rId17"/>
    <p:sldId id="387" r:id="rId18"/>
    <p:sldId id="617" r:id="rId19"/>
    <p:sldId id="609" r:id="rId20"/>
    <p:sldId id="430" r:id="rId21"/>
    <p:sldId id="436" r:id="rId22"/>
    <p:sldId id="441" r:id="rId23"/>
    <p:sldId id="618" r:id="rId24"/>
    <p:sldId id="433" r:id="rId25"/>
    <p:sldId id="416" r:id="rId26"/>
    <p:sldId id="417" r:id="rId27"/>
    <p:sldId id="418" r:id="rId28"/>
    <p:sldId id="363" r:id="rId29"/>
    <p:sldId id="569" r:id="rId30"/>
    <p:sldId id="572" r:id="rId31"/>
    <p:sldId id="576" r:id="rId32"/>
    <p:sldId id="579" r:id="rId33"/>
    <p:sldId id="580" r:id="rId34"/>
    <p:sldId id="574" r:id="rId35"/>
    <p:sldId id="581" r:id="rId36"/>
    <p:sldId id="588" r:id="rId37"/>
    <p:sldId id="619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78204" autoAdjust="0"/>
  </p:normalViewPr>
  <p:slideViewPr>
    <p:cSldViewPr snapToObjects="1">
      <p:cViewPr varScale="1">
        <p:scale>
          <a:sx n="118" d="100"/>
          <a:sy n="118" d="100"/>
        </p:scale>
        <p:origin x="-22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4B363-F77F-4AA0-B708-A2E09B7D52C7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E4250-4935-4F5B-8B20-8DD32C9C00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0709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91D7E-B17C-4BA0-AB7E-F11E349078DA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0E2A3-9478-4EB8-81A0-45646D9840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717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942832-586B-4EDE-AE69-7DD6A2A8E14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C8DF09-B238-4DE9-AA1F-188DBCD1DBA5}" type="slidenum">
              <a:rPr lang="en-US"/>
              <a:pPr/>
              <a:t>29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dirty="0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BFDDCF-3AA6-4629-802C-0EE6B6B4F428}" type="slidenum">
              <a:rPr lang="en-US"/>
              <a:pPr/>
              <a:t>30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F759B8-11B8-4186-A9A0-0312A77C5286}" type="slidenum">
              <a:rPr lang="en-US"/>
              <a:pPr/>
              <a:t>31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z="500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26E68C-231A-4546-8590-8234C3B3E2BC}" type="slidenum">
              <a:rPr lang="en-US"/>
              <a:pPr/>
              <a:t>32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z="2400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4086C1-A7D7-4D40-9402-10C24E8AEBC9}" type="slidenum">
              <a:rPr lang="en-US"/>
              <a:pPr/>
              <a:t>33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3FE052-23B1-4B0E-A17F-1E78B502F6DE}" type="slidenum">
              <a:rPr lang="en-US"/>
              <a:pPr/>
              <a:t>34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7916E9-FCB6-4396-9C51-95B7A74E90BB}" type="slidenum">
              <a:rPr lang="en-US"/>
              <a:pPr/>
              <a:t>35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A19389-FB90-40A7-AFB5-127EB00A0EC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0E2A3-9478-4EB8-81A0-45646D9840C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B73F4F-575D-4A1B-80C8-A9B17E25BD7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78BBF1-E840-4C06-A8A9-BC28A10707DB}" type="slidenum">
              <a:rPr lang="en-US"/>
              <a:pPr/>
              <a:t>19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BD2036-F076-4CAB-AB57-4CFAB598E15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689B02-0B02-4B6A-8576-809DC414B4A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88CE4E-2218-4C28-B2B5-BDB865F149C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owerpoint-C su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3835400" y="254000"/>
            <a:ext cx="49276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 b="1">
                <a:solidFill>
                  <a:schemeClr val="bg1"/>
                </a:solidFill>
                <a:latin typeface="Georgia" pitchFamily="18" charset="0"/>
              </a:rPr>
              <a:t>Department of Health Information Management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914400"/>
            <a:ext cx="8524875" cy="56197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581151"/>
            <a:ext cx="8515349" cy="50196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nalc.org/view/15537-Shotgun-sequencing-and-dealing-with-repeat-sections-3D-animation-with-basic-narration.html" TargetMode="External"/><Relationship Id="rId2" Type="http://schemas.openxmlformats.org/officeDocument/2006/relationships/hyperlink" Target="http://www.dnalc.org/resources/3d/29-sanger-sequencing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HbjAMJehSl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UpwV1tdxcs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Genomics and Personalized Care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Leming</a:t>
            </a:r>
            <a:r>
              <a:rPr lang="en-US" sz="2000" dirty="0" smtClean="0">
                <a:solidFill>
                  <a:schemeClr val="tx1"/>
                </a:solidFill>
              </a:rPr>
              <a:t> Zhou, PhD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Assistant Professor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Department of Health Information Management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School of Health and Rehabilitation Sciences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University of Pittsburgh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Genomics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Genomics is the study of the genomes of organisms. </a:t>
            </a:r>
          </a:p>
          <a:p>
            <a:endParaRPr lang="en-US" dirty="0" smtClean="0"/>
          </a:p>
          <a:p>
            <a:r>
              <a:rPr lang="en-US" dirty="0" smtClean="0"/>
              <a:t>Genomics involves large data sets (whole genome sequences) and high-throughput methods (DNA sequencing technologies)</a:t>
            </a:r>
          </a:p>
          <a:p>
            <a:pPr lvl="1"/>
            <a:r>
              <a:rPr lang="en-US" dirty="0" smtClean="0"/>
              <a:t>Genetics research focuses on one or a set of genes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DNA Sequencing Technologies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DNA sequencing: The process of determining the order of the nucleotide bases along a DNA strand</a:t>
            </a:r>
          </a:p>
          <a:p>
            <a:r>
              <a:rPr lang="en-US" dirty="0" smtClean="0"/>
              <a:t>Technologies: </a:t>
            </a:r>
          </a:p>
          <a:p>
            <a:pPr lvl="1"/>
            <a:r>
              <a:rPr lang="en-US" dirty="0" smtClean="0">
                <a:hlinkClick r:id="rId2"/>
              </a:rPr>
              <a:t>Sanger  method, 1977</a:t>
            </a:r>
            <a:endParaRPr lang="en-US" dirty="0" smtClean="0"/>
          </a:p>
          <a:p>
            <a:pPr lvl="2"/>
            <a:r>
              <a:rPr lang="en-US" dirty="0" smtClean="0"/>
              <a:t>Used in Human Genome Project</a:t>
            </a:r>
          </a:p>
          <a:p>
            <a:pPr lvl="2"/>
            <a:r>
              <a:rPr lang="en-US" dirty="0" smtClean="0"/>
              <a:t>Slow, and expensive ($300m/genome)</a:t>
            </a:r>
          </a:p>
          <a:p>
            <a:pPr lvl="1"/>
            <a:r>
              <a:rPr lang="en-US" dirty="0" smtClean="0">
                <a:hlinkClick r:id="rId3"/>
              </a:rPr>
              <a:t>Whole Genome Shotgun sequencing (1990s)</a:t>
            </a:r>
            <a:endParaRPr lang="en-US" dirty="0" smtClean="0"/>
          </a:p>
          <a:p>
            <a:pPr lvl="2"/>
            <a:r>
              <a:rPr lang="en-US" dirty="0" smtClean="0"/>
              <a:t>Break the genome into short pieces </a:t>
            </a:r>
          </a:p>
          <a:p>
            <a:pPr lvl="2"/>
            <a:r>
              <a:rPr lang="en-US" dirty="0" smtClean="0"/>
              <a:t>Sequence all the pieces in parallel</a:t>
            </a:r>
          </a:p>
          <a:p>
            <a:pPr lvl="2"/>
            <a:r>
              <a:rPr lang="en-US" dirty="0" smtClean="0"/>
              <a:t>Put all the pieces back together (sequence assembly)</a:t>
            </a:r>
          </a:p>
          <a:p>
            <a:pPr lvl="2"/>
            <a:r>
              <a:rPr lang="en-US" dirty="0" smtClean="0"/>
              <a:t>Faster and cheaper (~$10m/genome)</a:t>
            </a:r>
          </a:p>
          <a:p>
            <a:pPr lvl="1"/>
            <a:r>
              <a:rPr lang="en-US" dirty="0" smtClean="0"/>
              <a:t>Next generation sequencing technologies (2000s)</a:t>
            </a:r>
          </a:p>
          <a:p>
            <a:pPr lvl="2"/>
            <a:r>
              <a:rPr lang="en-US" dirty="0" smtClean="0"/>
              <a:t>Much faster speed &amp; lower cost (&lt;$5k/genome,2009)</a:t>
            </a:r>
          </a:p>
          <a:p>
            <a:pPr lvl="1"/>
            <a:r>
              <a:rPr lang="en-US" dirty="0" smtClean="0"/>
              <a:t>Third generation sequencing technologies (after 2009)</a:t>
            </a:r>
          </a:p>
          <a:p>
            <a:pPr lvl="2"/>
            <a:r>
              <a:rPr lang="en-US" dirty="0" smtClean="0">
                <a:hlinkClick r:id="rId4"/>
              </a:rPr>
              <a:t>Nanopore</a:t>
            </a:r>
            <a:r>
              <a:rPr lang="en-US" dirty="0" smtClean="0"/>
              <a:t>, single molecule real time sequencing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1275" y="952500"/>
            <a:ext cx="408622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TextBox 4"/>
          <p:cNvSpPr txBox="1">
            <a:spLocks noChangeArrowheads="1"/>
          </p:cNvSpPr>
          <p:nvPr/>
        </p:nvSpPr>
        <p:spPr bwMode="auto">
          <a:xfrm>
            <a:off x="2133600" y="6428601"/>
            <a:ext cx="52661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/>
              <a:t>http://beespotter.mste.uiuc.edu/topics/genome/Honey%20bee%20genome.html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Whole Genome Shotgun Sequencing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06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71600" y="6248400"/>
            <a:ext cx="6150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http://www.nature.com/news/2010/100331/full/464670a.html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2222490"/>
              </p:ext>
            </p:extLst>
          </p:nvPr>
        </p:nvGraphicFramePr>
        <p:xfrm>
          <a:off x="1600200" y="5105400"/>
          <a:ext cx="6400800" cy="1298448"/>
        </p:xfrm>
        <a:graphic>
          <a:graphicData uri="http://schemas.openxmlformats.org/drawingml/2006/table">
            <a:tbl>
              <a:tblPr/>
              <a:tblGrid>
                <a:gridCol w="1295400"/>
                <a:gridCol w="1143000"/>
                <a:gridCol w="2057400"/>
                <a:gridCol w="1219200"/>
                <a:gridCol w="685800"/>
              </a:tblGrid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Draft Assembly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(Almost complete)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 process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Eukaryotes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55"/>
          <p:cNvSpPr txBox="1">
            <a:spLocks noChangeArrowheads="1"/>
          </p:cNvSpPr>
          <p:nvPr/>
        </p:nvSpPr>
        <p:spPr bwMode="auto">
          <a:xfrm>
            <a:off x="1828800" y="6477000"/>
            <a:ext cx="38877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http://www.ncbi.nlm.nih.gov/genomes/static/gpstat.html</a:t>
            </a:r>
          </a:p>
        </p:txBody>
      </p:sp>
      <p:sp>
        <p:nvSpPr>
          <p:cNvPr id="10269" name="Rectangle 56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0010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smtClean="0"/>
              <a:t>Genome Sequences</a:t>
            </a:r>
          </a:p>
        </p:txBody>
      </p:sp>
      <p:pic>
        <p:nvPicPr>
          <p:cNvPr id="7" name="Picture 63" descr="fro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657600"/>
            <a:ext cx="1362075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3962400"/>
            <a:ext cx="13811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2133600"/>
            <a:ext cx="8191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2286000"/>
            <a:ext cx="962025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7400" y="2246313"/>
            <a:ext cx="1409700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91000" y="3657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" y="3624263"/>
            <a:ext cx="106045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72400" y="2133600"/>
            <a:ext cx="1036638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38400" y="3733800"/>
            <a:ext cx="16764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9" name="Picture 10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05200" y="609600"/>
            <a:ext cx="1600200" cy="1589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" name="Picture 12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00800" y="2209800"/>
            <a:ext cx="8572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7200" y="1981200"/>
            <a:ext cx="12144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2" name="TextBox 18"/>
          <p:cNvSpPr txBox="1">
            <a:spLocks noChangeArrowheads="1"/>
          </p:cNvSpPr>
          <p:nvPr/>
        </p:nvSpPr>
        <p:spPr bwMode="auto">
          <a:xfrm>
            <a:off x="5943600" y="6473825"/>
            <a:ext cx="20245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Retrieved on </a:t>
            </a:r>
            <a:r>
              <a:rPr lang="en-US" sz="1400" dirty="0" smtClean="0">
                <a:latin typeface="Calibri" pitchFamily="34" charset="0"/>
              </a:rPr>
              <a:t>10/17/2010</a:t>
            </a:r>
            <a:endParaRPr lang="en-US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Genome Sequence Sizes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 Sequence size is measured as base pairs </a:t>
            </a:r>
          </a:p>
          <a:p>
            <a:r>
              <a:rPr lang="en-US" dirty="0" smtClean="0"/>
              <a:t>HIV virus					9,193</a:t>
            </a:r>
          </a:p>
          <a:p>
            <a:r>
              <a:rPr lang="en-US" dirty="0" err="1" smtClean="0"/>
              <a:t>Haemophilus</a:t>
            </a:r>
            <a:r>
              <a:rPr lang="en-US" dirty="0" smtClean="0"/>
              <a:t> </a:t>
            </a:r>
            <a:r>
              <a:rPr lang="en-US" dirty="0" err="1" smtClean="0"/>
              <a:t>influenzae</a:t>
            </a:r>
            <a:r>
              <a:rPr lang="en-US" dirty="0" smtClean="0"/>
              <a:t>		1,830,000	</a:t>
            </a:r>
          </a:p>
          <a:p>
            <a:r>
              <a:rPr lang="en-US" dirty="0" smtClean="0"/>
              <a:t>E. coli					4,600,000</a:t>
            </a:r>
          </a:p>
          <a:p>
            <a:r>
              <a:rPr lang="en-US" dirty="0" smtClean="0"/>
              <a:t>Yeast					12,500,000</a:t>
            </a:r>
          </a:p>
          <a:p>
            <a:r>
              <a:rPr lang="en-US" dirty="0" smtClean="0"/>
              <a:t>Fruit fly					180,000,000</a:t>
            </a:r>
          </a:p>
          <a:p>
            <a:r>
              <a:rPr lang="en-US" dirty="0" smtClean="0"/>
              <a:t>Human					3,000,000,000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err="1" smtClean="0"/>
              <a:t>GenBank</a:t>
            </a:r>
            <a:r>
              <a:rPr lang="en-US" sz="3600" b="1" dirty="0" smtClean="0"/>
              <a:t> Release 179.0</a:t>
            </a:r>
            <a:br>
              <a:rPr lang="en-US" sz="3600" b="1" dirty="0" smtClean="0"/>
            </a:br>
            <a:r>
              <a:rPr lang="en-US" sz="3600" b="1" dirty="0" smtClean="0"/>
              <a:t>August 15 2010</a:t>
            </a:r>
            <a:endParaRPr lang="en-US" sz="3600" b="1" dirty="0" smtClean="0">
              <a:latin typeface="Arial Unicode MS" pitchFamily="34" charset="-128"/>
            </a:endParaRP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685800" y="2057400"/>
            <a:ext cx="78486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altLang="en-US" sz="2800" b="1" dirty="0" smtClean="0">
                <a:latin typeface="Arial Unicode MS" pitchFamily="34" charset="-128"/>
              </a:rPr>
              <a:t>  Nucleotide sequence database</a:t>
            </a:r>
          </a:p>
          <a:p>
            <a:pPr eaLnBrk="0" hangingPunct="0">
              <a:buFontTx/>
              <a:buChar char="•"/>
            </a:pPr>
            <a:r>
              <a:rPr lang="en-US" altLang="en-US" sz="2800" dirty="0" smtClean="0">
                <a:latin typeface="Arial Unicode MS" pitchFamily="34" charset="-128"/>
              </a:rPr>
              <a:t>  Full </a:t>
            </a:r>
            <a:r>
              <a:rPr lang="en-US" altLang="en-US" sz="2800" dirty="0">
                <a:latin typeface="Arial Unicode MS" pitchFamily="34" charset="-128"/>
              </a:rPr>
              <a:t>release every two months</a:t>
            </a:r>
          </a:p>
          <a:p>
            <a:pPr eaLnBrk="0" hangingPunct="0">
              <a:buFontTx/>
              <a:buChar char="•"/>
            </a:pPr>
            <a:r>
              <a:rPr lang="en-US" altLang="en-US" sz="2800" dirty="0">
                <a:latin typeface="Arial Unicode MS" pitchFamily="34" charset="-128"/>
              </a:rPr>
              <a:t>  Incremental and cumulative updates daily</a:t>
            </a:r>
          </a:p>
          <a:p>
            <a:pPr eaLnBrk="0" hangingPunct="0"/>
            <a:endParaRPr lang="en-US" sz="2800" dirty="0">
              <a:latin typeface="Arial Unicode MS" pitchFamily="34" charset="-128"/>
            </a:endParaRPr>
          </a:p>
          <a:p>
            <a:r>
              <a:rPr lang="en-US" sz="2800" dirty="0">
                <a:latin typeface="Arial Unicode MS" pitchFamily="34" charset="-128"/>
              </a:rPr>
              <a:t>Release </a:t>
            </a:r>
            <a:r>
              <a:rPr lang="en-US" sz="2800" dirty="0" smtClean="0">
                <a:latin typeface="Arial Unicode MS" pitchFamily="34" charset="-128"/>
              </a:rPr>
              <a:t>179.0 (8/15/2010)</a:t>
            </a:r>
            <a:endParaRPr lang="en-US" sz="2800" dirty="0">
              <a:latin typeface="Arial Unicode MS" pitchFamily="34" charset="-128"/>
            </a:endParaRPr>
          </a:p>
          <a:p>
            <a:endParaRPr lang="en-US" sz="2800" dirty="0">
              <a:latin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sz="2800" dirty="0">
                <a:latin typeface="Arial Unicode MS" pitchFamily="34" charset="-128"/>
              </a:rPr>
              <a:t>  </a:t>
            </a:r>
            <a:r>
              <a:rPr lang="en-US" sz="2800" dirty="0" smtClean="0">
                <a:latin typeface="Arial Unicode MS" pitchFamily="34" charset="-128"/>
              </a:rPr>
              <a:t>122,941,883              </a:t>
            </a:r>
            <a:r>
              <a:rPr lang="en-US" sz="2800" dirty="0">
                <a:latin typeface="Arial Unicode MS" pitchFamily="34" charset="-128"/>
              </a:rPr>
              <a:t>Sequences</a:t>
            </a:r>
            <a:r>
              <a:rPr lang="en-US" sz="2800" dirty="0">
                <a:latin typeface="Calibri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en-US" sz="2800" dirty="0">
                <a:latin typeface="Arial Unicode MS" pitchFamily="34" charset="-128"/>
              </a:rPr>
              <a:t>  </a:t>
            </a:r>
            <a:r>
              <a:rPr lang="en-US" sz="2800" dirty="0" smtClean="0">
                <a:latin typeface="Arial Unicode MS" pitchFamily="34" charset="-128"/>
              </a:rPr>
              <a:t>117,476,523,128       </a:t>
            </a:r>
            <a:r>
              <a:rPr lang="en-US" sz="2800" dirty="0">
                <a:latin typeface="Arial Unicode MS" pitchFamily="34" charset="-128"/>
              </a:rPr>
              <a:t>Bases</a:t>
            </a:r>
          </a:p>
          <a:p>
            <a:pPr eaLnBrk="0" hangingPunct="0">
              <a:buFontTx/>
              <a:buChar char="•"/>
            </a:pPr>
            <a:endParaRPr lang="en-US" altLang="en-US" sz="2800" b="1" dirty="0">
              <a:latin typeface="Arial Unicode MS" pitchFamily="34" charset="-128"/>
            </a:endParaRPr>
          </a:p>
          <a:p>
            <a:endParaRPr lang="en-US" b="1" dirty="0">
              <a:latin typeface="Arial Unicode MS" pitchFamily="34" charset="-128"/>
            </a:endParaRP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2286000" y="1371600"/>
            <a:ext cx="4835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b="1" dirty="0">
                <a:latin typeface="Arial Unicode MS" pitchFamily="34" charset="-128"/>
              </a:rPr>
              <a:t>ftp://ftp.ncbi.nih.gov/genbank/</a:t>
            </a:r>
            <a:endParaRPr lang="en-US" sz="2800" b="1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315200" cy="623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" y="3657600"/>
            <a:ext cx="74009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33450"/>
            <a:ext cx="8632658" cy="546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UCSC Genome Browser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Why Do People Look Different?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Genetic variation</a:t>
            </a:r>
          </a:p>
          <a:p>
            <a:pPr lvl="1"/>
            <a:r>
              <a:rPr lang="en-US" dirty="0" smtClean="0"/>
              <a:t>Eye color - common genetic variation </a:t>
            </a:r>
          </a:p>
          <a:p>
            <a:pPr lvl="1"/>
            <a:r>
              <a:rPr lang="en-US" dirty="0" smtClean="0"/>
              <a:t>Down’s syndrome - rare genetic variation</a:t>
            </a:r>
          </a:p>
          <a:p>
            <a:endParaRPr lang="en-US" dirty="0" smtClean="0"/>
          </a:p>
          <a:p>
            <a:r>
              <a:rPr lang="en-US" dirty="0" smtClean="0"/>
              <a:t>Environment:</a:t>
            </a:r>
          </a:p>
          <a:p>
            <a:pPr lvl="1"/>
            <a:r>
              <a:rPr lang="en-US" dirty="0" smtClean="0"/>
              <a:t>Diet</a:t>
            </a:r>
          </a:p>
          <a:p>
            <a:pPr lvl="1"/>
            <a:r>
              <a:rPr lang="en-US" dirty="0" smtClean="0"/>
              <a:t>Exercise</a:t>
            </a:r>
          </a:p>
          <a:p>
            <a:endParaRPr lang="en-US" dirty="0" smtClean="0"/>
          </a:p>
          <a:p>
            <a:r>
              <a:rPr lang="en-US" dirty="0" smtClean="0"/>
              <a:t>Genes and gene products interact with their molecular environments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Genome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1990 – 2003</a:t>
            </a:r>
          </a:p>
          <a:p>
            <a:r>
              <a:rPr lang="en-US" dirty="0" smtClean="0"/>
              <a:t>Goals:</a:t>
            </a:r>
          </a:p>
          <a:p>
            <a:pPr lvl="1"/>
            <a:r>
              <a:rPr lang="en-US" i="1" dirty="0" smtClean="0"/>
              <a:t>identify</a:t>
            </a:r>
            <a:r>
              <a:rPr lang="en-US" dirty="0" smtClean="0"/>
              <a:t> all the approximately </a:t>
            </a:r>
            <a:r>
              <a:rPr lang="en-US" b="1" dirty="0" smtClean="0"/>
              <a:t>20,000-25,000</a:t>
            </a:r>
            <a:r>
              <a:rPr lang="en-US" dirty="0" smtClean="0"/>
              <a:t> </a:t>
            </a:r>
            <a:r>
              <a:rPr lang="en-US" b="1" dirty="0" smtClean="0"/>
              <a:t>genes</a:t>
            </a:r>
            <a:r>
              <a:rPr lang="en-US" dirty="0" smtClean="0"/>
              <a:t> in human DNA </a:t>
            </a:r>
          </a:p>
          <a:p>
            <a:pPr lvl="1"/>
            <a:r>
              <a:rPr lang="en-US" i="1" dirty="0" smtClean="0"/>
              <a:t>determine</a:t>
            </a:r>
            <a:r>
              <a:rPr lang="en-US" dirty="0" smtClean="0"/>
              <a:t> the sequences of the </a:t>
            </a:r>
            <a:r>
              <a:rPr lang="en-US" b="1" dirty="0" smtClean="0"/>
              <a:t>3 billion chemical base pairs</a:t>
            </a:r>
            <a:r>
              <a:rPr lang="en-US" dirty="0" smtClean="0"/>
              <a:t> that make up human DNA </a:t>
            </a:r>
          </a:p>
          <a:p>
            <a:pPr lvl="1"/>
            <a:r>
              <a:rPr lang="en-US" i="1" dirty="0" smtClean="0"/>
              <a:t>store</a:t>
            </a:r>
            <a:r>
              <a:rPr lang="en-US" dirty="0" smtClean="0"/>
              <a:t> this information in </a:t>
            </a:r>
            <a:r>
              <a:rPr lang="en-US" b="1" dirty="0" smtClean="0"/>
              <a:t>databases</a:t>
            </a:r>
            <a:r>
              <a:rPr lang="en-US" dirty="0" smtClean="0"/>
              <a:t> </a:t>
            </a:r>
          </a:p>
          <a:p>
            <a:pPr lvl="1"/>
            <a:r>
              <a:rPr lang="en-US" i="1" dirty="0" smtClean="0"/>
              <a:t>improve</a:t>
            </a:r>
            <a:r>
              <a:rPr lang="en-US" dirty="0" smtClean="0"/>
              <a:t> tools for </a:t>
            </a:r>
            <a:r>
              <a:rPr lang="en-US" b="1" dirty="0" smtClean="0"/>
              <a:t>data analysis</a:t>
            </a:r>
          </a:p>
          <a:p>
            <a:pPr lvl="1"/>
            <a:r>
              <a:rPr lang="en-US" i="1" dirty="0" smtClean="0"/>
              <a:t>transfer</a:t>
            </a:r>
            <a:r>
              <a:rPr lang="en-US" dirty="0" smtClean="0"/>
              <a:t> related </a:t>
            </a:r>
            <a:r>
              <a:rPr lang="en-US" b="1" dirty="0" smtClean="0"/>
              <a:t>technologies</a:t>
            </a:r>
            <a:r>
              <a:rPr lang="en-US" dirty="0" smtClean="0"/>
              <a:t> to the private sector </a:t>
            </a:r>
          </a:p>
          <a:p>
            <a:pPr lvl="1"/>
            <a:r>
              <a:rPr lang="en-US" i="1" dirty="0" smtClean="0"/>
              <a:t>address</a:t>
            </a:r>
            <a:r>
              <a:rPr lang="en-US" dirty="0" smtClean="0"/>
              <a:t> the </a:t>
            </a:r>
            <a:r>
              <a:rPr lang="en-US" b="1" dirty="0" smtClean="0"/>
              <a:t>ethical, legal, and social issues </a:t>
            </a:r>
            <a:r>
              <a:rPr lang="en-US" dirty="0" smtClean="0"/>
              <a:t>(ELSI) that may arise from the project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6019800"/>
            <a:ext cx="6766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http://www.ornl.gov/sci/techresources/Human_Genome/home.shtml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Disease: Consequence of Variation</a:t>
            </a:r>
          </a:p>
        </p:txBody>
      </p:sp>
      <p:sp>
        <p:nvSpPr>
          <p:cNvPr id="614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Genetic variation is responsible for the adaptive changes that underlie evolution.</a:t>
            </a:r>
          </a:p>
          <a:p>
            <a:endParaRPr lang="en-US" smtClean="0"/>
          </a:p>
          <a:p>
            <a:r>
              <a:rPr lang="en-US" smtClean="0"/>
              <a:t>Some changes improve the fitness of a species. Other changes are maladaptive.</a:t>
            </a:r>
          </a:p>
          <a:p>
            <a:endParaRPr lang="en-US" smtClean="0"/>
          </a:p>
          <a:p>
            <a:r>
              <a:rPr lang="en-US" smtClean="0"/>
              <a:t>For the individual in a species, these maladaptive changes represent disease.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Sickle Cell Anemia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352800"/>
          </a:xfrm>
        </p:spPr>
        <p:txBody>
          <a:bodyPr>
            <a:normAutofit/>
          </a:bodyPr>
          <a:lstStyle/>
          <a:p>
            <a:r>
              <a:rPr lang="en-US" dirty="0" smtClean="0"/>
              <a:t>Sickle cell anemia is an example of a single gene disorder.</a:t>
            </a:r>
          </a:p>
          <a:p>
            <a:r>
              <a:rPr lang="en-US" dirty="0" smtClean="0"/>
              <a:t>It is caused by mutations in </a:t>
            </a:r>
            <a:r>
              <a:rPr lang="el-GR" dirty="0" smtClean="0"/>
              <a:t>β</a:t>
            </a:r>
            <a:r>
              <a:rPr lang="en-US" dirty="0" smtClean="0"/>
              <a:t> </a:t>
            </a:r>
            <a:r>
              <a:rPr lang="en-US" dirty="0" err="1" smtClean="0"/>
              <a:t>globin</a:t>
            </a:r>
            <a:r>
              <a:rPr lang="en-US" dirty="0" smtClean="0"/>
              <a:t> (HBB). </a:t>
            </a:r>
          </a:p>
          <a:p>
            <a:r>
              <a:rPr lang="en-US" dirty="0" smtClean="0"/>
              <a:t>There is a common point (E6V) mutation.</a:t>
            </a:r>
          </a:p>
          <a:p>
            <a:r>
              <a:rPr lang="en-US" dirty="0" smtClean="0"/>
              <a:t>This mutation causes hemoglobin molecules to aggregate, giving red blood cells a </a:t>
            </a:r>
            <a:r>
              <a:rPr lang="en-US" dirty="0" err="1" smtClean="0"/>
              <a:t>sickled</a:t>
            </a:r>
            <a:r>
              <a:rPr lang="en-US" dirty="0" smtClean="0"/>
              <a:t> appearance.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962400"/>
            <a:ext cx="2631688" cy="218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90800" y="6172200"/>
            <a:ext cx="4969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http://www.biologycorner.com/anatomy/blood/notes_blood_disorders.html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6400800"/>
            <a:ext cx="5827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Sickle cell </a:t>
            </a:r>
            <a:r>
              <a:rPr lang="en-US" sz="1600" dirty="0" err="1" smtClean="0"/>
              <a:t>animia</a:t>
            </a:r>
            <a:r>
              <a:rPr lang="en-US" sz="1600" dirty="0" smtClean="0"/>
              <a:t>, </a:t>
            </a:r>
            <a:r>
              <a:rPr lang="en-US" sz="1600" dirty="0" smtClean="0">
                <a:hlinkClick r:id="rId3"/>
              </a:rPr>
              <a:t>http://www.youtube.com/watch?v=9UpwV1tdxcs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Disease Diversity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regions of the genome may be affected</a:t>
            </a:r>
          </a:p>
          <a:p>
            <a:r>
              <a:rPr lang="en-US" dirty="0" smtClean="0"/>
              <a:t>There are many mechanisms of mutation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 individual interacts with the environment in ways that may promote disease</a:t>
            </a:r>
          </a:p>
          <a:p>
            <a:r>
              <a:rPr lang="en-US" dirty="0" smtClean="0"/>
              <a:t>Complex diseases: common disorders that have many causes</a:t>
            </a:r>
          </a:p>
          <a:p>
            <a:pPr lvl="1"/>
            <a:r>
              <a:rPr lang="en-US" dirty="0" smtClean="0"/>
              <a:t>Alzheimer, diabetes, obesity, cancer, etc.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" y="2221468"/>
            <a:ext cx="8458200" cy="1969532"/>
            <a:chOff x="76200" y="4495800"/>
            <a:chExt cx="8991600" cy="1969532"/>
          </a:xfrm>
        </p:grpSpPr>
        <p:pic>
          <p:nvPicPr>
            <p:cNvPr id="16385" name="Picture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4495800"/>
              <a:ext cx="8991600" cy="1490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562232" y="6096000"/>
              <a:ext cx="7394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http://home.bbioo.com/attachment/200903/17/23896_1237271095upkP.gif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Pathway</a:t>
            </a:r>
            <a:endParaRPr lang="en-US" dirty="0"/>
          </a:p>
        </p:txBody>
      </p:sp>
      <p:pic>
        <p:nvPicPr>
          <p:cNvPr id="4" name="Picture 4" descr="BRCA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838200"/>
            <a:ext cx="5181600" cy="587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708650" y="1295400"/>
            <a:ext cx="2978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/>
              <a:t>http://www.sabiosciences.com/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92162"/>
          </a:xfrm>
        </p:spPr>
        <p:txBody>
          <a:bodyPr>
            <a:noAutofit/>
          </a:bodyPr>
          <a:lstStyle/>
          <a:p>
            <a:r>
              <a:rPr lang="en-US" sz="3200" dirty="0" smtClean="0"/>
              <a:t>Genetic Variation, Environment, and Disease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Lead poisoning is an environmental disease</a:t>
            </a:r>
          </a:p>
          <a:p>
            <a:endParaRPr lang="en-US" dirty="0" smtClean="0"/>
          </a:p>
          <a:p>
            <a:r>
              <a:rPr lang="en-US" dirty="0" smtClean="0"/>
              <a:t>Two children exposed to the same dose of lead may have entirely different responses.</a:t>
            </a:r>
          </a:p>
          <a:p>
            <a:endParaRPr lang="en-US" dirty="0" smtClean="0"/>
          </a:p>
          <a:p>
            <a:r>
              <a:rPr lang="en-US" dirty="0" smtClean="0"/>
              <a:t>This susceptibility has a genetic basis.</a:t>
            </a:r>
          </a:p>
          <a:p>
            <a:endParaRPr lang="en-US" dirty="0" smtClean="0"/>
          </a:p>
          <a:p>
            <a:r>
              <a:rPr lang="en-US" dirty="0" smtClean="0"/>
              <a:t>Genes affect susceptibility to environmental insults, and infectious disease.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Genopedia</a:t>
            </a:r>
            <a:r>
              <a:rPr lang="en-US" dirty="0" smtClean="0"/>
              <a:t> and </a:t>
            </a:r>
            <a:r>
              <a:rPr lang="en-US" dirty="0" err="1" smtClean="0"/>
              <a:t>Phenopedia</a:t>
            </a:r>
            <a:endParaRPr lang="en-US" dirty="0" smtClean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552575"/>
            <a:ext cx="7305675" cy="4423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Finding Disease Causing Genes</a:t>
            </a:r>
            <a:endParaRPr lang="en-US" dirty="0" smtClean="0"/>
          </a:p>
        </p:txBody>
      </p:sp>
      <p:pic>
        <p:nvPicPr>
          <p:cNvPr id="1177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912812"/>
            <a:ext cx="4979988" cy="5716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Finding Gene’s Associated Diseases</a:t>
            </a:r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914400"/>
            <a:ext cx="4953000" cy="5726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53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575" y="990600"/>
            <a:ext cx="84804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Genome Sequences and Diseases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3352800" y="6400800"/>
            <a:ext cx="286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Franklin Gothic Book" pitchFamily="34" charset="0"/>
              </a:rPr>
              <a:t>http://genomics.energy.gov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Drugs have Different Effects on Patients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Aspirin</a:t>
            </a:r>
          </a:p>
          <a:p>
            <a:r>
              <a:rPr lang="en-US" dirty="0" smtClean="0"/>
              <a:t>Effective to avoid thrombosis for some patients</a:t>
            </a:r>
          </a:p>
          <a:p>
            <a:r>
              <a:rPr lang="en-US" dirty="0" smtClean="0"/>
              <a:t>Not effective for a number of patients</a:t>
            </a:r>
          </a:p>
          <a:p>
            <a:r>
              <a:rPr lang="en-US" dirty="0" smtClean="0"/>
              <a:t>Benefits: pain relief, prevents heart attacks</a:t>
            </a:r>
          </a:p>
          <a:p>
            <a:r>
              <a:rPr lang="en-US" dirty="0" smtClean="0"/>
              <a:t>Side effects: bleeding </a:t>
            </a:r>
          </a:p>
        </p:txBody>
      </p:sp>
      <p:pic>
        <p:nvPicPr>
          <p:cNvPr id="56324" name="Picture 5" descr="aspir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804138"/>
            <a:ext cx="3657600" cy="274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723_smal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Drug Receptor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key must fit into the lock to open a door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Drugs (key) bind drug receptors (lock) on cells to cause effects</a:t>
            </a:r>
          </a:p>
          <a:p>
            <a:endParaRPr lang="en-US" dirty="0" smtClean="0"/>
          </a:p>
          <a:p>
            <a:r>
              <a:rPr lang="en-US" dirty="0" smtClean="0"/>
              <a:t>Genetic variation can cause variation in drug receptors and therefore different people have different drug responses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524000"/>
            <a:ext cx="181794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Medical Practice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Three persons of the same height, weight, and age have the same symptom and go to a doctor. The doctor prescribes the same drug at the same dose.</a:t>
            </a:r>
          </a:p>
          <a:p>
            <a:pPr lvl="1"/>
            <a:r>
              <a:rPr lang="en-US" dirty="0" smtClean="0"/>
              <a:t>Person A has an adverse drug reaction (ADR, unwanted negative reaction)</a:t>
            </a:r>
          </a:p>
          <a:p>
            <a:pPr lvl="1"/>
            <a:r>
              <a:rPr lang="en-US" dirty="0" smtClean="0"/>
              <a:t>Person B nothing happens</a:t>
            </a:r>
          </a:p>
          <a:p>
            <a:pPr lvl="1"/>
            <a:r>
              <a:rPr lang="en-US" dirty="0" smtClean="0"/>
              <a:t>Person C gets better</a:t>
            </a:r>
          </a:p>
          <a:p>
            <a:r>
              <a:rPr lang="en-US" dirty="0" smtClean="0"/>
              <a:t>There are multiple causes for ADRs</a:t>
            </a:r>
          </a:p>
          <a:p>
            <a:pPr lvl="1"/>
            <a:r>
              <a:rPr lang="en-US" dirty="0" smtClean="0"/>
              <a:t>Some ADRs have a genetic basis</a:t>
            </a:r>
          </a:p>
          <a:p>
            <a:pPr lvl="1"/>
            <a:r>
              <a:rPr lang="en-US" dirty="0" smtClean="0"/>
              <a:t>Some ADRs may have an environmental basis</a:t>
            </a:r>
          </a:p>
          <a:p>
            <a:r>
              <a:rPr lang="en-US" dirty="0" smtClean="0"/>
              <a:t>Poor </a:t>
            </a:r>
            <a:r>
              <a:rPr lang="en-US" dirty="0" err="1" smtClean="0"/>
              <a:t>metabolizers</a:t>
            </a:r>
            <a:r>
              <a:rPr lang="en-US" dirty="0" smtClean="0"/>
              <a:t> (because of genetic variation) can experience ADRs at normally therapeutic drug doses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What Do We Do?</a:t>
            </a:r>
          </a:p>
        </p:txBody>
      </p:sp>
      <p:sp>
        <p:nvSpPr>
          <p:cNvPr id="66563" name="Rectangle 2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 A has an adverse reaction </a:t>
            </a:r>
          </a:p>
          <a:p>
            <a:pPr lvl="1"/>
            <a:r>
              <a:rPr lang="en-US" dirty="0" smtClean="0"/>
              <a:t>Reduce dose or change drug</a:t>
            </a:r>
          </a:p>
          <a:p>
            <a:endParaRPr lang="en-US" dirty="0" smtClean="0"/>
          </a:p>
          <a:p>
            <a:r>
              <a:rPr lang="en-US" dirty="0" smtClean="0"/>
              <a:t>Person B nothing happens</a:t>
            </a:r>
          </a:p>
          <a:p>
            <a:pPr lvl="1"/>
            <a:r>
              <a:rPr lang="en-US" dirty="0" smtClean="0"/>
              <a:t>Increase dose or change drug</a:t>
            </a:r>
          </a:p>
          <a:p>
            <a:endParaRPr lang="en-US" dirty="0" smtClean="0"/>
          </a:p>
          <a:p>
            <a:r>
              <a:rPr lang="en-US" dirty="0" smtClean="0"/>
              <a:t>Person C gets better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Today: One-size-fits-all drugs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drug development system develops drugs for the “average” patient</a:t>
            </a:r>
          </a:p>
          <a:p>
            <a:pPr lvl="1"/>
            <a:r>
              <a:rPr lang="en-US" dirty="0" smtClean="0"/>
              <a:t>Results from large scale clinical trials</a:t>
            </a:r>
          </a:p>
          <a:p>
            <a:endParaRPr lang="en-US" dirty="0" smtClean="0"/>
          </a:p>
          <a:p>
            <a:r>
              <a:rPr lang="en-US" dirty="0" smtClean="0"/>
              <a:t>No simple way to determine who will respond well and who will respond poorly</a:t>
            </a:r>
          </a:p>
          <a:p>
            <a:endParaRPr lang="en-US" dirty="0" smtClean="0"/>
          </a:p>
          <a:p>
            <a:r>
              <a:rPr lang="en-US" dirty="0" smtClean="0"/>
              <a:t>One size does NOT fit all!</a:t>
            </a:r>
          </a:p>
          <a:p>
            <a:endParaRPr lang="en-US" dirty="0" smtClean="0"/>
          </a:p>
          <a:p>
            <a:r>
              <a:rPr lang="en-US" dirty="0" smtClean="0"/>
              <a:t>What’s the solution?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4146" y="3914775"/>
            <a:ext cx="2664041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Pharmacogenomics</a:t>
            </a:r>
            <a:endParaRPr lang="en-US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3124200"/>
          </a:xfrm>
        </p:spPr>
        <p:txBody>
          <a:bodyPr/>
          <a:lstStyle/>
          <a:p>
            <a:r>
              <a:rPr lang="en-US" dirty="0" err="1" smtClean="0"/>
              <a:t>Pharmacogenomics</a:t>
            </a:r>
            <a:r>
              <a:rPr lang="en-US" dirty="0" smtClean="0"/>
              <a:t> is the study of how an individual's genetic inheritance affects the body's response to drugs.</a:t>
            </a:r>
          </a:p>
          <a:p>
            <a:r>
              <a:rPr lang="en-US" dirty="0" err="1" smtClean="0"/>
              <a:t>Pharma</a:t>
            </a:r>
            <a:r>
              <a:rPr lang="en-US" dirty="0" smtClean="0"/>
              <a:t> = drug or medicine </a:t>
            </a:r>
          </a:p>
          <a:p>
            <a:r>
              <a:rPr lang="en-US" dirty="0" smtClean="0"/>
              <a:t>Genomics = the study of gene</a:t>
            </a:r>
          </a:p>
          <a:p>
            <a:r>
              <a:rPr lang="en-US" dirty="0" smtClean="0"/>
              <a:t>Personalized medicine tailored to your genes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267200"/>
            <a:ext cx="16954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993900" y="3122613"/>
            <a:ext cx="1684338" cy="2355850"/>
            <a:chOff x="-144" y="2184"/>
            <a:chExt cx="1584" cy="1752"/>
          </a:xfrm>
        </p:grpSpPr>
        <p:sp>
          <p:nvSpPr>
            <p:cNvPr id="68615" name="Rectangle 7"/>
            <p:cNvSpPr>
              <a:spLocks noChangeArrowheads="1"/>
            </p:cNvSpPr>
            <p:nvPr/>
          </p:nvSpPr>
          <p:spPr bwMode="auto">
            <a:xfrm>
              <a:off x="1152" y="2304"/>
              <a:ext cx="288" cy="15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8616" name="Rectangle 8"/>
            <p:cNvSpPr>
              <a:spLocks noChangeArrowheads="1"/>
            </p:cNvSpPr>
            <p:nvPr/>
          </p:nvSpPr>
          <p:spPr bwMode="auto">
            <a:xfrm>
              <a:off x="-144" y="2184"/>
              <a:ext cx="1584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8617" name="Rectangle 9"/>
            <p:cNvSpPr>
              <a:spLocks noChangeArrowheads="1"/>
            </p:cNvSpPr>
            <p:nvPr/>
          </p:nvSpPr>
          <p:spPr bwMode="auto">
            <a:xfrm>
              <a:off x="-144" y="3648"/>
              <a:ext cx="1584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8618" name="Rectangle 10"/>
            <p:cNvSpPr>
              <a:spLocks noChangeArrowheads="1"/>
            </p:cNvSpPr>
            <p:nvPr/>
          </p:nvSpPr>
          <p:spPr bwMode="auto">
            <a:xfrm>
              <a:off x="-144" y="2256"/>
              <a:ext cx="288" cy="15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Future: Personalized Care</a:t>
            </a:r>
          </a:p>
        </p:txBody>
      </p:sp>
      <p:sp>
        <p:nvSpPr>
          <p:cNvPr id="6861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feel terrible, and you go and see a doctor. </a:t>
            </a:r>
          </a:p>
          <a:p>
            <a:r>
              <a:rPr lang="en-US" dirty="0" smtClean="0"/>
              <a:t>The physician looks you over, check you medical history, listens to your symptoms, </a:t>
            </a:r>
            <a:r>
              <a:rPr lang="en-US" b="1" dirty="0" smtClean="0"/>
              <a:t>take a look at your genome</a:t>
            </a:r>
            <a:r>
              <a:rPr lang="en-US" dirty="0" smtClean="0"/>
              <a:t>, and decides to prescribe you a drug specific for you (right drug and dose).</a:t>
            </a:r>
          </a:p>
          <a:p>
            <a:pPr lvl="1"/>
            <a:r>
              <a:rPr lang="en-US" dirty="0" smtClean="0"/>
              <a:t>Personalized drug is more effective &amp; minimizes side effects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6276201"/>
            <a:ext cx="40586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http://www.prweb.com/releases/2005/12/prweb318956.htm</a:t>
            </a:r>
            <a:endParaRPr lang="en-US" sz="12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191000"/>
            <a:ext cx="3581400" cy="201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94276" y="6248400"/>
            <a:ext cx="3525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http://www.economist.com/node/16349422/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Treating Cancer with Personalized Drug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two photographs below show the same individual before and after treatment with a molecule code-named PLX4032. </a:t>
            </a:r>
          </a:p>
          <a:p>
            <a:r>
              <a:rPr lang="en-US" sz="2000" dirty="0" smtClean="0"/>
              <a:t>The shadows are tumors from secondary melanoma, one of the most aggressive cancers known. </a:t>
            </a:r>
          </a:p>
          <a:p>
            <a:r>
              <a:rPr lang="en-US" sz="2000" dirty="0" smtClean="0"/>
              <a:t>PLX4032 cleared them almost completely. It was designed specifically to interact with the protein produced by a particular mutated version of a gene called </a:t>
            </a:r>
            <a:r>
              <a:rPr lang="en-US" sz="2000" i="1" dirty="0" smtClean="0"/>
              <a:t>B-RAF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482507"/>
            <a:ext cx="4510088" cy="291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28800" y="6428601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http://www.economist.com/node/16349422/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Genomics course module in the “Quality Management” class </a:t>
            </a:r>
          </a:p>
          <a:p>
            <a:pPr lvl="1"/>
            <a:r>
              <a:rPr lang="en-US" dirty="0" smtClean="0"/>
              <a:t>2 lectures and 2 labs</a:t>
            </a:r>
          </a:p>
          <a:p>
            <a:pPr lvl="1"/>
            <a:r>
              <a:rPr lang="en-US" dirty="0" smtClean="0"/>
              <a:t>Spring 2011</a:t>
            </a:r>
          </a:p>
          <a:p>
            <a:r>
              <a:rPr lang="en-US" dirty="0" smtClean="0"/>
              <a:t>Standalone course: </a:t>
            </a:r>
          </a:p>
          <a:p>
            <a:pPr lvl="1"/>
            <a:r>
              <a:rPr lang="en-US" dirty="0" smtClean="0"/>
              <a:t>HRS 1425 – Genomics and Personalized Care in Health Systems</a:t>
            </a:r>
          </a:p>
          <a:p>
            <a:pPr lvl="1"/>
            <a:r>
              <a:rPr lang="en-US" dirty="0" smtClean="0"/>
              <a:t>Spring 2011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9976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Eukaryotic Gene Organization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Gene: A stretch of DNA containing the information necessary for coding a protein / polypeptide / RNA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3587750" y="3344863"/>
            <a:ext cx="95250" cy="1476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0"/>
          <p:cNvGrpSpPr/>
          <p:nvPr/>
        </p:nvGrpSpPr>
        <p:grpSpPr>
          <a:xfrm>
            <a:off x="1185863" y="2557562"/>
            <a:ext cx="7183437" cy="1176238"/>
            <a:chOff x="1185863" y="2557562"/>
            <a:chExt cx="7183437" cy="1176238"/>
          </a:xfrm>
        </p:grpSpPr>
        <p:grpSp>
          <p:nvGrpSpPr>
            <p:cNvPr id="3" name="Group 69"/>
            <p:cNvGrpSpPr/>
            <p:nvPr/>
          </p:nvGrpSpPr>
          <p:grpSpPr>
            <a:xfrm>
              <a:off x="1714500" y="3402013"/>
              <a:ext cx="1212850" cy="0"/>
              <a:chOff x="1714500" y="3402013"/>
              <a:chExt cx="1212850" cy="0"/>
            </a:xfrm>
          </p:grpSpPr>
          <p:grpSp>
            <p:nvGrpSpPr>
              <p:cNvPr id="4" name="Group 68"/>
              <p:cNvGrpSpPr/>
              <p:nvPr/>
            </p:nvGrpSpPr>
            <p:grpSpPr>
              <a:xfrm>
                <a:off x="1714500" y="3402013"/>
                <a:ext cx="755650" cy="0"/>
                <a:chOff x="1714500" y="3402013"/>
                <a:chExt cx="755650" cy="0"/>
              </a:xfrm>
            </p:grpSpPr>
            <p:sp>
              <p:nvSpPr>
                <p:cNvPr id="10250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1714500" y="3402013"/>
                  <a:ext cx="244475" cy="0"/>
                </a:xfrm>
                <a:prstGeom prst="line">
                  <a:avLst/>
                </a:prstGeom>
                <a:noFill/>
                <a:ln w="38100">
                  <a:solidFill>
                    <a:srgbClr val="CC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51" name="Line 11"/>
                <p:cNvSpPr>
                  <a:spLocks noChangeShapeType="1"/>
                </p:cNvSpPr>
                <p:nvPr/>
              </p:nvSpPr>
              <p:spPr bwMode="auto">
                <a:xfrm>
                  <a:off x="2225675" y="3402013"/>
                  <a:ext cx="244475" cy="0"/>
                </a:xfrm>
                <a:prstGeom prst="line">
                  <a:avLst/>
                </a:prstGeom>
                <a:noFill/>
                <a:ln w="38100">
                  <a:solidFill>
                    <a:srgbClr val="CC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252" name="Line 12"/>
              <p:cNvSpPr>
                <a:spLocks noChangeShapeType="1"/>
              </p:cNvSpPr>
              <p:nvPr/>
            </p:nvSpPr>
            <p:spPr bwMode="auto">
              <a:xfrm>
                <a:off x="2736850" y="3402013"/>
                <a:ext cx="190500" cy="0"/>
              </a:xfrm>
              <a:prstGeom prst="line">
                <a:avLst/>
              </a:prstGeom>
              <a:noFill/>
              <a:ln w="38100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65"/>
            <p:cNvGrpSpPr/>
            <p:nvPr/>
          </p:nvGrpSpPr>
          <p:grpSpPr>
            <a:xfrm>
              <a:off x="1185863" y="2557562"/>
              <a:ext cx="7183437" cy="1176238"/>
              <a:chOff x="1185863" y="2557562"/>
              <a:chExt cx="7183437" cy="1176238"/>
            </a:xfrm>
          </p:grpSpPr>
          <p:sp>
            <p:nvSpPr>
              <p:cNvPr id="263177" name="Rectangle 9"/>
              <p:cNvSpPr>
                <a:spLocks noChangeArrowheads="1"/>
              </p:cNvSpPr>
              <p:nvPr/>
            </p:nvSpPr>
            <p:spPr bwMode="auto">
              <a:xfrm>
                <a:off x="3079750" y="3335338"/>
                <a:ext cx="222250" cy="168275"/>
              </a:xfrm>
              <a:prstGeom prst="rect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19050">
                <a:solidFill>
                  <a:srgbClr val="CC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solidFill>
                    <a:srgbClr val="800000"/>
                  </a:solidFill>
                </a:endParaRPr>
              </a:p>
            </p:txBody>
          </p:sp>
          <p:grpSp>
            <p:nvGrpSpPr>
              <p:cNvPr id="6" name="Group 64"/>
              <p:cNvGrpSpPr/>
              <p:nvPr/>
            </p:nvGrpSpPr>
            <p:grpSpPr>
              <a:xfrm>
                <a:off x="1185863" y="2557562"/>
                <a:ext cx="7183437" cy="1176238"/>
                <a:chOff x="1185863" y="2557562"/>
                <a:chExt cx="7183437" cy="1176238"/>
              </a:xfrm>
            </p:grpSpPr>
            <p:sp>
              <p:nvSpPr>
                <p:cNvPr id="263173" name="AutoShape 5"/>
                <p:cNvSpPr>
                  <a:spLocks noChangeArrowheads="1"/>
                </p:cNvSpPr>
                <p:nvPr/>
              </p:nvSpPr>
              <p:spPr bwMode="auto">
                <a:xfrm rot="-8128177">
                  <a:off x="6327775" y="3281363"/>
                  <a:ext cx="274638" cy="274637"/>
                </a:xfrm>
                <a:prstGeom prst="rtTriangle">
                  <a:avLst/>
                </a:prstGeom>
                <a:gradFill rotWithShape="0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7" name="Group 60"/>
                <p:cNvGrpSpPr/>
                <p:nvPr/>
              </p:nvGrpSpPr>
              <p:grpSpPr>
                <a:xfrm>
                  <a:off x="1185863" y="2557562"/>
                  <a:ext cx="7183437" cy="1176238"/>
                  <a:chOff x="1185863" y="2557562"/>
                  <a:chExt cx="7183437" cy="1176238"/>
                </a:xfrm>
              </p:grpSpPr>
              <p:sp>
                <p:nvSpPr>
                  <p:cNvPr id="263172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3535363" y="3333750"/>
                    <a:ext cx="2932112" cy="16986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hlink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hlink"/>
                      </a:gs>
                    </a:gsLst>
                    <a:lin ang="5400000" scaled="1"/>
                  </a:gradFill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46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1185863" y="3429000"/>
                    <a:ext cx="234950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47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6657975" y="3419475"/>
                    <a:ext cx="57150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55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15090" y="2797727"/>
                    <a:ext cx="1495730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pPr algn="ctr" eaLnBrk="0" hangingPunct="0"/>
                    <a:r>
                      <a:rPr lang="en-US" sz="1200" b="1" i="1" dirty="0" smtClean="0">
                        <a:solidFill>
                          <a:srgbClr val="CC6600"/>
                        </a:solidFill>
                      </a:rPr>
                      <a:t>transcription </a:t>
                    </a:r>
                    <a:r>
                      <a:rPr lang="en-US" sz="1200" b="1" i="1" dirty="0">
                        <a:solidFill>
                          <a:srgbClr val="CC6600"/>
                        </a:solidFill>
                      </a:rPr>
                      <a:t>factor </a:t>
                    </a:r>
                  </a:p>
                  <a:p>
                    <a:pPr algn="ctr" eaLnBrk="0" hangingPunct="0"/>
                    <a:r>
                      <a:rPr lang="en-US" sz="1200" b="1" i="1" dirty="0">
                        <a:solidFill>
                          <a:srgbClr val="CC6600"/>
                        </a:solidFill>
                      </a:rPr>
                      <a:t>binding sites</a:t>
                    </a:r>
                    <a:endParaRPr lang="en-US" sz="2000" b="1" dirty="0">
                      <a:solidFill>
                        <a:srgbClr val="800000"/>
                      </a:solidFill>
                    </a:endParaRPr>
                  </a:p>
                </p:txBody>
              </p:sp>
              <p:sp>
                <p:nvSpPr>
                  <p:cNvPr id="10256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9212" y="2557562"/>
                    <a:ext cx="1579278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pPr algn="ctr" eaLnBrk="0" hangingPunct="0"/>
                    <a:r>
                      <a:rPr lang="en-US" sz="1400" b="1" dirty="0" smtClean="0">
                        <a:solidFill>
                          <a:schemeClr val="tx2"/>
                        </a:solidFill>
                      </a:rPr>
                      <a:t>Promoter region</a:t>
                    </a:r>
                    <a:endParaRPr lang="en-US" sz="2000" b="1" dirty="0">
                      <a:solidFill>
                        <a:srgbClr val="800000"/>
                      </a:solidFill>
                    </a:endParaRPr>
                  </a:p>
                </p:txBody>
              </p:sp>
              <p:sp>
                <p:nvSpPr>
                  <p:cNvPr id="10257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43050" y="3452813"/>
                    <a:ext cx="463550" cy="2746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pPr algn="ctr" eaLnBrk="0" hangingPunct="0"/>
                    <a:r>
                      <a:rPr lang="en-US" sz="1200" b="1" i="1">
                        <a:solidFill>
                          <a:srgbClr val="CC6600"/>
                        </a:solidFill>
                      </a:rPr>
                      <a:t>Sp1</a:t>
                    </a:r>
                    <a:endParaRPr lang="en-US" sz="2000" b="1">
                      <a:solidFill>
                        <a:srgbClr val="800000"/>
                      </a:solidFill>
                    </a:endParaRPr>
                  </a:p>
                </p:txBody>
              </p:sp>
              <p:sp>
                <p:nvSpPr>
                  <p:cNvPr id="10258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63738" y="3454400"/>
                    <a:ext cx="649287" cy="2746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pPr algn="ctr" eaLnBrk="0" hangingPunct="0"/>
                    <a:r>
                      <a:rPr lang="en-US" sz="1200" b="1" i="1">
                        <a:solidFill>
                          <a:srgbClr val="CC6600"/>
                        </a:solidFill>
                      </a:rPr>
                      <a:t>C/EBP</a:t>
                    </a:r>
                    <a:endParaRPr lang="en-US" sz="2000" b="1">
                      <a:solidFill>
                        <a:srgbClr val="800000"/>
                      </a:solidFill>
                    </a:endParaRPr>
                  </a:p>
                </p:txBody>
              </p:sp>
              <p:sp>
                <p:nvSpPr>
                  <p:cNvPr id="10259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40000" y="3452813"/>
                    <a:ext cx="522288" cy="2746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pPr algn="ctr" eaLnBrk="0" hangingPunct="0"/>
                    <a:r>
                      <a:rPr lang="en-US" sz="1200" b="1" i="1">
                        <a:solidFill>
                          <a:srgbClr val="CC6600"/>
                        </a:solidFill>
                      </a:rPr>
                      <a:t>Oct1</a:t>
                    </a:r>
                    <a:endParaRPr lang="en-US" sz="2000" b="1">
                      <a:solidFill>
                        <a:srgbClr val="800000"/>
                      </a:solidFill>
                    </a:endParaRPr>
                  </a:p>
                </p:txBody>
              </p:sp>
              <p:sp>
                <p:nvSpPr>
                  <p:cNvPr id="10260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94013" y="3041650"/>
                    <a:ext cx="1116012" cy="2746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pPr algn="ctr" eaLnBrk="0" hangingPunct="0"/>
                    <a:r>
                      <a:rPr lang="en-US" sz="1200" b="1" i="1">
                        <a:solidFill>
                          <a:srgbClr val="CC6600"/>
                        </a:solidFill>
                      </a:rPr>
                      <a:t>TATA box</a:t>
                    </a:r>
                    <a:endParaRPr lang="en-US" sz="2000" b="1">
                      <a:solidFill>
                        <a:srgbClr val="800000"/>
                      </a:solidFill>
                    </a:endParaRPr>
                  </a:p>
                </p:txBody>
              </p:sp>
              <p:sp>
                <p:nvSpPr>
                  <p:cNvPr id="10261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2775" y="3459163"/>
                    <a:ext cx="1116013" cy="2746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pPr algn="ctr" eaLnBrk="0" hangingPunct="0"/>
                    <a:r>
                      <a:rPr lang="en-US" sz="1200" b="1" i="1">
                        <a:solidFill>
                          <a:schemeClr val="accent2"/>
                        </a:solidFill>
                      </a:rPr>
                      <a:t>Initiator</a:t>
                    </a:r>
                    <a:endParaRPr lang="en-US" sz="2000" b="1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10262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59313" y="2997200"/>
                    <a:ext cx="850900" cy="2746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pPr algn="ctr" eaLnBrk="0" hangingPunct="0"/>
                    <a:r>
                      <a:rPr lang="en-US" sz="1200" b="1" i="1">
                        <a:solidFill>
                          <a:schemeClr val="accent2"/>
                        </a:solidFill>
                      </a:rPr>
                      <a:t>Gene</a:t>
                    </a:r>
                    <a:endParaRPr lang="en-US" sz="2000" b="1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10263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10425" y="3206750"/>
                    <a:ext cx="1158875" cy="4572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pPr algn="ctr" eaLnBrk="0" hangingPunct="0"/>
                    <a:r>
                      <a:rPr lang="en-US" sz="1200" b="1" i="1">
                        <a:solidFill>
                          <a:schemeClr val="tx2"/>
                        </a:solidFill>
                      </a:rPr>
                      <a:t>DNA coding strand</a:t>
                    </a:r>
                    <a:endParaRPr lang="en-US" sz="2000" b="1">
                      <a:solidFill>
                        <a:schemeClr val="tx2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9" name="Group 66"/>
          <p:cNvGrpSpPr/>
          <p:nvPr/>
        </p:nvGrpSpPr>
        <p:grpSpPr>
          <a:xfrm>
            <a:off x="3668713" y="2635250"/>
            <a:ext cx="1598612" cy="696913"/>
            <a:chOff x="3668713" y="2635250"/>
            <a:chExt cx="1598612" cy="696913"/>
          </a:xfrm>
        </p:grpSpPr>
        <p:grpSp>
          <p:nvGrpSpPr>
            <p:cNvPr id="10" name="Group 45"/>
            <p:cNvGrpSpPr>
              <a:grpSpLocks/>
            </p:cNvGrpSpPr>
            <p:nvPr/>
          </p:nvGrpSpPr>
          <p:grpSpPr bwMode="auto">
            <a:xfrm>
              <a:off x="3889375" y="2954338"/>
              <a:ext cx="252413" cy="377825"/>
              <a:chOff x="2426" y="1303"/>
              <a:chExt cx="159" cy="238"/>
            </a:xfrm>
          </p:grpSpPr>
          <p:sp>
            <p:nvSpPr>
              <p:cNvPr id="10299" name="Line 46"/>
              <p:cNvSpPr>
                <a:spLocks noChangeShapeType="1"/>
              </p:cNvSpPr>
              <p:nvPr/>
            </p:nvSpPr>
            <p:spPr bwMode="auto">
              <a:xfrm flipV="1">
                <a:off x="2426" y="1303"/>
                <a:ext cx="7" cy="23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0300" name="Line 47"/>
              <p:cNvSpPr>
                <a:spLocks noChangeShapeType="1"/>
              </p:cNvSpPr>
              <p:nvPr/>
            </p:nvSpPr>
            <p:spPr bwMode="auto">
              <a:xfrm>
                <a:off x="2434" y="1312"/>
                <a:ext cx="151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10286" name="Text Box 48"/>
            <p:cNvSpPr txBox="1">
              <a:spLocks noChangeArrowheads="1"/>
            </p:cNvSpPr>
            <p:nvPr/>
          </p:nvSpPr>
          <p:spPr bwMode="auto">
            <a:xfrm>
              <a:off x="3668713" y="2635250"/>
              <a:ext cx="1598612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US" sz="1200" b="1" i="1">
                  <a:solidFill>
                    <a:srgbClr val="CC6600"/>
                  </a:solidFill>
                </a:rPr>
                <a:t>Translation start</a:t>
              </a:r>
              <a:endParaRPr lang="en-US" sz="2000" b="1">
                <a:solidFill>
                  <a:srgbClr val="800000"/>
                </a:solidFill>
              </a:endParaRPr>
            </a:p>
          </p:txBody>
        </p:sp>
      </p:grpSp>
      <p:grpSp>
        <p:nvGrpSpPr>
          <p:cNvPr id="11" name="Group 75"/>
          <p:cNvGrpSpPr/>
          <p:nvPr/>
        </p:nvGrpSpPr>
        <p:grpSpPr>
          <a:xfrm>
            <a:off x="2105025" y="4230688"/>
            <a:ext cx="6253163" cy="673100"/>
            <a:chOff x="2105025" y="4230688"/>
            <a:chExt cx="6253163" cy="673100"/>
          </a:xfrm>
        </p:grpSpPr>
        <p:sp>
          <p:nvSpPr>
            <p:cNvPr id="10293" name="Rectangle 55"/>
            <p:cNvSpPr>
              <a:spLocks noChangeArrowheads="1"/>
            </p:cNvSpPr>
            <p:nvPr/>
          </p:nvSpPr>
          <p:spPr bwMode="auto">
            <a:xfrm>
              <a:off x="6324600" y="4604409"/>
              <a:ext cx="228600" cy="79376"/>
            </a:xfrm>
            <a:prstGeom prst="rect">
              <a:avLst/>
            </a:prstGeom>
            <a:solidFill>
              <a:srgbClr val="949EEC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73"/>
            <p:cNvGrpSpPr/>
            <p:nvPr/>
          </p:nvGrpSpPr>
          <p:grpSpPr>
            <a:xfrm>
              <a:off x="2105025" y="4230688"/>
              <a:ext cx="6253163" cy="673100"/>
              <a:chOff x="2105025" y="4230688"/>
              <a:chExt cx="6253163" cy="673100"/>
            </a:xfrm>
          </p:grpSpPr>
          <p:grpSp>
            <p:nvGrpSpPr>
              <p:cNvPr id="13" name="Group 62"/>
              <p:cNvGrpSpPr/>
              <p:nvPr/>
            </p:nvGrpSpPr>
            <p:grpSpPr>
              <a:xfrm>
                <a:off x="2105025" y="4230688"/>
                <a:ext cx="6253163" cy="673100"/>
                <a:chOff x="2105025" y="4230688"/>
                <a:chExt cx="6253163" cy="673100"/>
              </a:xfrm>
            </p:grpSpPr>
            <p:sp>
              <p:nvSpPr>
                <p:cNvPr id="10266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105025" y="4302125"/>
                  <a:ext cx="957263" cy="304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algn="ctr" eaLnBrk="0" hangingPunct="0"/>
                  <a:r>
                    <a:rPr lang="en-US" sz="1400" b="1" dirty="0">
                      <a:solidFill>
                        <a:schemeClr val="tx2"/>
                      </a:solidFill>
                    </a:rPr>
                    <a:t>Splicing</a:t>
                  </a:r>
                  <a:endParaRPr lang="en-US" sz="200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0267" name="Line 27"/>
                <p:cNvSpPr>
                  <a:spLocks noChangeShapeType="1"/>
                </p:cNvSpPr>
                <p:nvPr/>
              </p:nvSpPr>
              <p:spPr bwMode="auto">
                <a:xfrm>
                  <a:off x="4286250" y="4243388"/>
                  <a:ext cx="412750" cy="3175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68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5384801" y="4210050"/>
                  <a:ext cx="360362" cy="4016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7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7199313" y="4541838"/>
                  <a:ext cx="1158875" cy="2746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algn="ctr" eaLnBrk="0" hangingPunct="0"/>
                  <a:r>
                    <a:rPr lang="en-US" sz="1200" b="1" i="1" dirty="0">
                      <a:solidFill>
                        <a:schemeClr val="tx2"/>
                      </a:solidFill>
                    </a:rPr>
                    <a:t>mRNA</a:t>
                  </a:r>
                  <a:endParaRPr lang="en-US" sz="200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63211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3538538" y="4629150"/>
                  <a:ext cx="657225" cy="2746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200" dirty="0">
                      <a:solidFill>
                        <a:schemeClr val="tx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5’ UTR</a:t>
                  </a:r>
                  <a:endParaRPr lang="en-US" sz="2000" b="1" dirty="0">
                    <a:solidFill>
                      <a:srgbClr val="800000"/>
                    </a:solidFill>
                  </a:endParaRPr>
                </a:p>
              </p:txBody>
            </p:sp>
            <p:sp>
              <p:nvSpPr>
                <p:cNvPr id="263212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5976938" y="4624388"/>
                  <a:ext cx="657225" cy="2746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200">
                      <a:solidFill>
                        <a:schemeClr val="tx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3’ UTR</a:t>
                  </a:r>
                  <a:endParaRPr lang="en-US" sz="2000" b="1">
                    <a:solidFill>
                      <a:srgbClr val="800000"/>
                    </a:solidFill>
                  </a:endParaRPr>
                </a:p>
              </p:txBody>
            </p:sp>
            <p:sp>
              <p:nvSpPr>
                <p:cNvPr id="263221" name="Rectangle 53"/>
                <p:cNvSpPr>
                  <a:spLocks noChangeArrowheads="1"/>
                </p:cNvSpPr>
                <p:nvPr/>
              </p:nvSpPr>
              <p:spPr bwMode="auto">
                <a:xfrm>
                  <a:off x="3856038" y="4602073"/>
                  <a:ext cx="1173162" cy="8096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3222" name="Rectangle 54"/>
                <p:cNvSpPr>
                  <a:spLocks noChangeArrowheads="1"/>
                </p:cNvSpPr>
                <p:nvPr/>
              </p:nvSpPr>
              <p:spPr bwMode="auto">
                <a:xfrm>
                  <a:off x="5029200" y="4602821"/>
                  <a:ext cx="1295400" cy="8096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94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3717925" y="4297363"/>
                  <a:ext cx="498475" cy="2746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/>
                    <a:t>ATG</a:t>
                  </a:r>
                </a:p>
              </p:txBody>
            </p:sp>
            <p:sp>
              <p:nvSpPr>
                <p:cNvPr id="10295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5826125" y="4297363"/>
                  <a:ext cx="498475" cy="2746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/>
                    <a:t>TGA</a:t>
                  </a:r>
                </a:p>
              </p:txBody>
            </p:sp>
          </p:grpSp>
          <p:sp>
            <p:nvSpPr>
              <p:cNvPr id="10296" name="Line 58"/>
              <p:cNvSpPr>
                <a:spLocks noChangeShapeType="1"/>
              </p:cNvSpPr>
              <p:nvPr/>
            </p:nvSpPr>
            <p:spPr bwMode="auto">
              <a:xfrm>
                <a:off x="5867400" y="44196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7" name="Line 59"/>
              <p:cNvSpPr>
                <a:spLocks noChangeShapeType="1"/>
              </p:cNvSpPr>
              <p:nvPr/>
            </p:nvSpPr>
            <p:spPr bwMode="auto">
              <a:xfrm>
                <a:off x="4191000" y="44196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" name="Group 77"/>
          <p:cNvGrpSpPr/>
          <p:nvPr/>
        </p:nvGrpSpPr>
        <p:grpSpPr>
          <a:xfrm>
            <a:off x="1690688" y="3703156"/>
            <a:ext cx="6667500" cy="676757"/>
            <a:chOff x="1690688" y="3703156"/>
            <a:chExt cx="6667500" cy="676757"/>
          </a:xfrm>
        </p:grpSpPr>
        <p:sp>
          <p:nvSpPr>
            <p:cNvPr id="10289" name="Line 51"/>
            <p:cNvSpPr>
              <a:spLocks noChangeShapeType="1"/>
            </p:cNvSpPr>
            <p:nvPr/>
          </p:nvSpPr>
          <p:spPr bwMode="auto">
            <a:xfrm>
              <a:off x="6557963" y="3990969"/>
              <a:ext cx="9525" cy="11907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76"/>
            <p:cNvGrpSpPr/>
            <p:nvPr/>
          </p:nvGrpSpPr>
          <p:grpSpPr>
            <a:xfrm>
              <a:off x="1690688" y="3703156"/>
              <a:ext cx="6667500" cy="676757"/>
              <a:chOff x="1690688" y="3703156"/>
              <a:chExt cx="6667500" cy="676757"/>
            </a:xfrm>
          </p:grpSpPr>
          <p:sp>
            <p:nvSpPr>
              <p:cNvPr id="10279" name="Line 39"/>
              <p:cNvSpPr>
                <a:spLocks noChangeShapeType="1"/>
              </p:cNvSpPr>
              <p:nvPr/>
            </p:nvSpPr>
            <p:spPr bwMode="auto">
              <a:xfrm>
                <a:off x="3486148" y="4000501"/>
                <a:ext cx="1588" cy="1143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" name="Group 71"/>
              <p:cNvGrpSpPr/>
              <p:nvPr/>
            </p:nvGrpSpPr>
            <p:grpSpPr>
              <a:xfrm>
                <a:off x="1690688" y="3703156"/>
                <a:ext cx="6667500" cy="676757"/>
                <a:chOff x="1690688" y="3703156"/>
                <a:chExt cx="6667500" cy="676757"/>
              </a:xfrm>
            </p:grpSpPr>
            <p:sp>
              <p:nvSpPr>
                <p:cNvPr id="10253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3513138" y="4076700"/>
                  <a:ext cx="3322637" cy="11113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7" name="Group 67"/>
                <p:cNvGrpSpPr/>
                <p:nvPr/>
              </p:nvGrpSpPr>
              <p:grpSpPr>
                <a:xfrm>
                  <a:off x="1690688" y="3703156"/>
                  <a:ext cx="6667500" cy="676757"/>
                  <a:chOff x="1690688" y="3703156"/>
                  <a:chExt cx="6667500" cy="676757"/>
                </a:xfrm>
              </p:grpSpPr>
              <p:sp>
                <p:nvSpPr>
                  <p:cNvPr id="263218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5297488" y="4038600"/>
                    <a:ext cx="1484312" cy="7620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hlink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hlink"/>
                      </a:gs>
                    </a:gsLst>
                    <a:lin ang="5400000" scaled="1"/>
                  </a:gradFill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8" name="Group 61"/>
                  <p:cNvGrpSpPr/>
                  <p:nvPr/>
                </p:nvGrpSpPr>
                <p:grpSpPr>
                  <a:xfrm>
                    <a:off x="1690688" y="3703156"/>
                    <a:ext cx="6667500" cy="676757"/>
                    <a:chOff x="1690688" y="3703156"/>
                    <a:chExt cx="6667500" cy="676757"/>
                  </a:xfrm>
                </p:grpSpPr>
                <p:sp>
                  <p:nvSpPr>
                    <p:cNvPr id="10264" name="Text Box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17925" y="3803650"/>
                      <a:ext cx="1116013" cy="2746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>
                      <a:spAutoFit/>
                    </a:bodyPr>
                    <a:lstStyle/>
                    <a:p>
                      <a:pPr algn="ctr" eaLnBrk="0" hangingPunct="0"/>
                      <a:r>
                        <a:rPr lang="en-US" sz="1200" b="1" i="1">
                          <a:solidFill>
                            <a:schemeClr val="accent2"/>
                          </a:solidFill>
                        </a:rPr>
                        <a:t>Exon 1</a:t>
                      </a:r>
                      <a:endParaRPr lang="en-US" sz="2000" b="1">
                        <a:solidFill>
                          <a:schemeClr val="accent2"/>
                        </a:solidFill>
                      </a:endParaRPr>
                    </a:p>
                  </p:txBody>
                </p:sp>
                <p:sp>
                  <p:nvSpPr>
                    <p:cNvPr id="10265" name="Text 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32300" y="3868738"/>
                      <a:ext cx="1116013" cy="27463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>
                      <a:spAutoFit/>
                    </a:bodyPr>
                    <a:lstStyle/>
                    <a:p>
                      <a:pPr algn="ctr" eaLnBrk="0" hangingPunct="0"/>
                      <a:r>
                        <a:rPr lang="en-US" sz="1200" b="1" i="1" dirty="0" err="1">
                          <a:solidFill>
                            <a:schemeClr val="accent2"/>
                          </a:solidFill>
                        </a:rPr>
                        <a:t>Intron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p:txBody>
                </p:sp>
                <p:sp>
                  <p:nvSpPr>
                    <p:cNvPr id="10269" name="Text Box 2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99313" y="3868738"/>
                      <a:ext cx="1158875" cy="4572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>
                      <a:spAutoFit/>
                    </a:bodyPr>
                    <a:lstStyle/>
                    <a:p>
                      <a:pPr algn="ctr" eaLnBrk="0" hangingPunct="0"/>
                      <a:r>
                        <a:rPr lang="en-US" sz="1200" b="1" i="1" dirty="0">
                          <a:solidFill>
                            <a:schemeClr val="tx2"/>
                          </a:solidFill>
                        </a:rPr>
                        <a:t>primary transcript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263200" name="Text 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52775" y="4105275"/>
                      <a:ext cx="657225" cy="2746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pPr algn="ctr" eaLnBrk="0" hangingPunct="0"/>
                      <a:r>
                        <a:rPr lang="en-US" sz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5’ UTR</a:t>
                      </a:r>
                      <a:endParaRPr lang="en-US" sz="2000" b="1" dirty="0">
                        <a:solidFill>
                          <a:srgbClr val="800000"/>
                        </a:solidFill>
                      </a:endParaRPr>
                    </a:p>
                  </p:txBody>
                </p:sp>
                <p:sp>
                  <p:nvSpPr>
                    <p:cNvPr id="263201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130925" y="4090988"/>
                      <a:ext cx="657225" cy="27463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pPr algn="ctr" eaLnBrk="0" hangingPunct="0"/>
                      <a:r>
                        <a:rPr lang="en-US" sz="12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3’ UTR</a:t>
                      </a:r>
                      <a:endParaRPr lang="en-US" sz="2000" b="1">
                        <a:solidFill>
                          <a:srgbClr val="800000"/>
                        </a:solidFill>
                      </a:endParaRPr>
                    </a:p>
                  </p:txBody>
                </p:sp>
                <p:sp>
                  <p:nvSpPr>
                    <p:cNvPr id="263203" name="Text Box 3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235700" y="3703156"/>
                      <a:ext cx="696913" cy="2444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pPr algn="ctr" eaLnBrk="0" hangingPunct="0"/>
                      <a:r>
                        <a:rPr lang="en-US" sz="1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AAUAAA</a:t>
                      </a:r>
                      <a:endParaRPr lang="en-US" sz="2000" b="1">
                        <a:solidFill>
                          <a:srgbClr val="800000"/>
                        </a:solidFill>
                      </a:endParaRPr>
                    </a:p>
                  </p:txBody>
                </p:sp>
                <p:sp>
                  <p:nvSpPr>
                    <p:cNvPr id="10277" name="Text Box 3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90688" y="3749675"/>
                      <a:ext cx="1392237" cy="3048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>
                      <a:spAutoFit/>
                    </a:bodyPr>
                    <a:lstStyle/>
                    <a:p>
                      <a:pPr algn="ctr" eaLnBrk="0" hangingPunct="0"/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Transcription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263206" name="Text Box 3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853238" y="3969465"/>
                      <a:ext cx="436562" cy="24622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square" anchor="ctr">
                      <a:spAutoFit/>
                    </a:bodyPr>
                    <a:lstStyle/>
                    <a:p>
                      <a:pPr algn="ctr" eaLnBrk="0" hangingPunct="0"/>
                      <a:r>
                        <a:rPr lang="en-US" sz="10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(A)n</a:t>
                      </a:r>
                      <a:endParaRPr lang="en-US" sz="2000" b="1" dirty="0">
                        <a:solidFill>
                          <a:srgbClr val="800000"/>
                        </a:solidFill>
                      </a:endParaRPr>
                    </a:p>
                  </p:txBody>
                </p:sp>
                <p:sp>
                  <p:nvSpPr>
                    <p:cNvPr id="263208" name="Text 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13113" y="3779838"/>
                      <a:ext cx="387350" cy="2444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pPr algn="ctr" eaLnBrk="0" hangingPunct="0"/>
                      <a:r>
                        <a:rPr lang="en-US" sz="1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cap</a:t>
                      </a:r>
                      <a:endParaRPr lang="en-US" sz="2000" b="1">
                        <a:solidFill>
                          <a:srgbClr val="800000"/>
                        </a:solidFill>
                      </a:endParaRPr>
                    </a:p>
                  </p:txBody>
                </p:sp>
                <p:sp>
                  <p:nvSpPr>
                    <p:cNvPr id="263209" name="Text Box 4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531743" y="4090988"/>
                      <a:ext cx="342900" cy="2286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>
                      <a:spAutoFit/>
                    </a:bodyPr>
                    <a:lstStyle/>
                    <a:p>
                      <a:pPr algn="ctr" eaLnBrk="0" hangingPunct="0"/>
                      <a:r>
                        <a:rPr lang="en-US" sz="9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GT</a:t>
                      </a:r>
                      <a:endParaRPr lang="en-US" sz="2000" b="1" dirty="0">
                        <a:solidFill>
                          <a:srgbClr val="800000"/>
                        </a:solidFill>
                      </a:endParaRPr>
                    </a:p>
                  </p:txBody>
                </p:sp>
                <p:sp>
                  <p:nvSpPr>
                    <p:cNvPr id="263210" name="Text Box 4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02046" y="4089400"/>
                      <a:ext cx="349250" cy="2286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>
                      <a:spAutoFit/>
                    </a:bodyPr>
                    <a:lstStyle/>
                    <a:p>
                      <a:pPr algn="ctr" eaLnBrk="0" hangingPunct="0"/>
                      <a:r>
                        <a:rPr lang="en-US" sz="9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AG</a:t>
                      </a:r>
                      <a:endParaRPr lang="en-US" sz="2000" b="1" dirty="0">
                        <a:solidFill>
                          <a:srgbClr val="800000"/>
                        </a:solidFill>
                      </a:endParaRPr>
                    </a:p>
                  </p:txBody>
                </p:sp>
                <p:sp>
                  <p:nvSpPr>
                    <p:cNvPr id="263217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05200" y="4033838"/>
                      <a:ext cx="1173163" cy="8096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hlink"/>
                        </a:gs>
                      </a:gsLst>
                      <a:lin ang="5400000" scaled="1"/>
                    </a:gradFill>
                    <a:ln w="9525">
                      <a:solidFill>
                        <a:schemeClr val="accent2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98" name="Text Box 6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208588" y="3810000"/>
                      <a:ext cx="1116012" cy="2746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>
                      <a:spAutoFit/>
                    </a:bodyPr>
                    <a:lstStyle/>
                    <a:p>
                      <a:pPr algn="ctr" eaLnBrk="0" hangingPunct="0"/>
                      <a:r>
                        <a:rPr lang="en-US" sz="1200" b="1" i="1">
                          <a:solidFill>
                            <a:schemeClr val="accent2"/>
                          </a:solidFill>
                        </a:rPr>
                        <a:t>Exon 2</a:t>
                      </a:r>
                      <a:endParaRPr lang="en-US" sz="2000" b="1">
                        <a:solidFill>
                          <a:schemeClr val="accent2"/>
                        </a:solidFill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79" name="Group 78"/>
          <p:cNvGrpSpPr/>
          <p:nvPr/>
        </p:nvGrpSpPr>
        <p:grpSpPr>
          <a:xfrm>
            <a:off x="1885950" y="4867275"/>
            <a:ext cx="6461125" cy="1228725"/>
            <a:chOff x="1885950" y="4867275"/>
            <a:chExt cx="6461125" cy="1228725"/>
          </a:xfrm>
        </p:grpSpPr>
        <p:sp>
          <p:nvSpPr>
            <p:cNvPr id="10271" name="Text Box 31"/>
            <p:cNvSpPr txBox="1">
              <a:spLocks noChangeArrowheads="1"/>
            </p:cNvSpPr>
            <p:nvPr/>
          </p:nvSpPr>
          <p:spPr bwMode="auto">
            <a:xfrm>
              <a:off x="7188200" y="4937125"/>
              <a:ext cx="11588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US" sz="1200" b="1" i="1" dirty="0">
                  <a:solidFill>
                    <a:schemeClr val="tx2"/>
                  </a:solidFill>
                </a:rPr>
                <a:t>protein</a:t>
              </a:r>
            </a:p>
            <a:p>
              <a:pPr algn="ctr" eaLnBrk="0" hangingPunct="0"/>
              <a:r>
                <a:rPr lang="en-US" sz="1200" b="1" i="1" dirty="0">
                  <a:solidFill>
                    <a:schemeClr val="tx2"/>
                  </a:solidFill>
                </a:rPr>
                <a:t>(peptide)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10276" name="Text Box 36"/>
            <p:cNvSpPr txBox="1">
              <a:spLocks noChangeArrowheads="1"/>
            </p:cNvSpPr>
            <p:nvPr/>
          </p:nvSpPr>
          <p:spPr bwMode="auto">
            <a:xfrm>
              <a:off x="1885950" y="4867275"/>
              <a:ext cx="11588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chemeClr val="tx2"/>
                  </a:solidFill>
                </a:rPr>
                <a:t>Translation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  <p:pic>
          <p:nvPicPr>
            <p:cNvPr id="19968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19600" y="4867275"/>
              <a:ext cx="1260231" cy="1228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Protein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A molecule comprising a long chain of amino acids connected by peptide bonds</a:t>
            </a:r>
          </a:p>
          <a:p>
            <a:r>
              <a:rPr lang="en-US" sz="2400" smtClean="0"/>
              <a:t>There are 20 standard amino acids encoded by the universal genetic code</a:t>
            </a:r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2700" y="2667000"/>
            <a:ext cx="40767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Protein 3D Structure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 structure is closely related to its biological function/activity</a:t>
            </a:r>
          </a:p>
          <a:p>
            <a:r>
              <a:rPr lang="en-US" dirty="0" smtClean="0"/>
              <a:t>One protein may have multiple domains (structural or functional blocks) which may have functional interactions with different molecules</a:t>
            </a:r>
          </a:p>
        </p:txBody>
      </p:sp>
      <p:pic>
        <p:nvPicPr>
          <p:cNvPr id="788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352800"/>
            <a:ext cx="2895600" cy="292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3" name="TextBox 4"/>
          <p:cNvSpPr txBox="1">
            <a:spLocks noChangeArrowheads="1"/>
          </p:cNvSpPr>
          <p:nvPr/>
        </p:nvSpPr>
        <p:spPr bwMode="auto">
          <a:xfrm>
            <a:off x="2057400" y="6367046"/>
            <a:ext cx="5105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/>
              <a:t>Human P53 core </a:t>
            </a:r>
            <a:r>
              <a:rPr lang="en-US" sz="1600" dirty="0" smtClean="0"/>
              <a:t>domain, MMDB </a:t>
            </a:r>
            <a:r>
              <a:rPr lang="en-US" sz="1600" dirty="0"/>
              <a:t>ID: </a:t>
            </a:r>
            <a:r>
              <a:rPr lang="en-US" sz="1600" dirty="0" smtClean="0"/>
              <a:t>69151, PDB </a:t>
            </a:r>
            <a:r>
              <a:rPr lang="en-US" sz="1600" dirty="0"/>
              <a:t>ID: 3D0A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DNA Variations</a:t>
            </a:r>
          </a:p>
        </p:txBody>
      </p:sp>
      <p:sp>
        <p:nvSpPr>
          <p:cNvPr id="1536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 mutations</a:t>
            </a:r>
          </a:p>
          <a:p>
            <a:pPr lvl="1"/>
            <a:r>
              <a:rPr lang="en-US" dirty="0" smtClean="0"/>
              <a:t>Synonymous mutations: </a:t>
            </a:r>
          </a:p>
          <a:p>
            <a:pPr lvl="2"/>
            <a:r>
              <a:rPr lang="en-US" dirty="0" smtClean="0"/>
              <a:t>mutations do not lead to protein modification</a:t>
            </a:r>
          </a:p>
          <a:p>
            <a:pPr lvl="1"/>
            <a:r>
              <a:rPr lang="en-US" dirty="0" smtClean="0"/>
              <a:t>Non-synonymous mutation</a:t>
            </a:r>
          </a:p>
          <a:p>
            <a:pPr lvl="2"/>
            <a:r>
              <a:rPr lang="en-US" dirty="0" smtClean="0"/>
              <a:t>Mutations lead to protein modification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216165"/>
            <a:ext cx="6324600" cy="348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7452</TotalTime>
  <Words>1225</Words>
  <Application>Microsoft Office PowerPoint</Application>
  <PresentationFormat>On-screen Show (4:3)</PresentationFormat>
  <Paragraphs>252</Paragraphs>
  <Slides>37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Genomics and Personalized Care</vt:lpstr>
      <vt:lpstr>Human Genome Project</vt:lpstr>
      <vt:lpstr>Slide 3</vt:lpstr>
      <vt:lpstr>Slide 4</vt:lpstr>
      <vt:lpstr>Slide 5</vt:lpstr>
      <vt:lpstr>Eukaryotic Gene Organization</vt:lpstr>
      <vt:lpstr>Protein</vt:lpstr>
      <vt:lpstr>Protein 3D Structure</vt:lpstr>
      <vt:lpstr>DNA Variations</vt:lpstr>
      <vt:lpstr>Genomics</vt:lpstr>
      <vt:lpstr>DNA Sequencing Technologies</vt:lpstr>
      <vt:lpstr>Whole Genome Shotgun Sequencing</vt:lpstr>
      <vt:lpstr>Slide 13</vt:lpstr>
      <vt:lpstr>Genome Sequences</vt:lpstr>
      <vt:lpstr>Genome Sequence Sizes</vt:lpstr>
      <vt:lpstr>GenBank Release 179.0 August 15 2010</vt:lpstr>
      <vt:lpstr>Slide 17</vt:lpstr>
      <vt:lpstr>UCSC Genome Browser</vt:lpstr>
      <vt:lpstr>Why Do People Look Different?</vt:lpstr>
      <vt:lpstr>Disease: Consequence of Variation</vt:lpstr>
      <vt:lpstr>Sickle Cell Anemia</vt:lpstr>
      <vt:lpstr>Disease Diversity</vt:lpstr>
      <vt:lpstr>Biological Pathway</vt:lpstr>
      <vt:lpstr>Genetic Variation, Environment, and Disease</vt:lpstr>
      <vt:lpstr>Genopedia and Phenopedia</vt:lpstr>
      <vt:lpstr>Finding Disease Causing Genes</vt:lpstr>
      <vt:lpstr>Finding Gene’s Associated Diseases</vt:lpstr>
      <vt:lpstr>Genome Sequences and Diseases</vt:lpstr>
      <vt:lpstr>Drugs have Different Effects on Patients</vt:lpstr>
      <vt:lpstr>Drug Receptor</vt:lpstr>
      <vt:lpstr>Today’s Medical Practice</vt:lpstr>
      <vt:lpstr>What Do We Do?</vt:lpstr>
      <vt:lpstr>Today: One-size-fits-all drugs</vt:lpstr>
      <vt:lpstr>Pharmacogenomics</vt:lpstr>
      <vt:lpstr>Future: Personalized Care</vt:lpstr>
      <vt:lpstr>Treating Cancer with Personalized Drug</vt:lpstr>
      <vt:lpstr>For More Details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Genomics and Personalized Care</dc:title>
  <dc:creator>Leming Zhou</dc:creator>
  <cp:lastModifiedBy>lzhou1</cp:lastModifiedBy>
  <cp:revision>91</cp:revision>
  <dcterms:created xsi:type="dcterms:W3CDTF">2010-07-11T21:53:58Z</dcterms:created>
  <dcterms:modified xsi:type="dcterms:W3CDTF">2010-10-19T15:18:43Z</dcterms:modified>
</cp:coreProperties>
</file>