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71" r:id="rId3"/>
    <p:sldId id="264" r:id="rId4"/>
    <p:sldId id="266" r:id="rId5"/>
    <p:sldId id="263" r:id="rId6"/>
    <p:sldId id="267" r:id="rId7"/>
    <p:sldId id="268" r:id="rId8"/>
    <p:sldId id="269" r:id="rId9"/>
    <p:sldId id="270" r:id="rId10"/>
    <p:sldId id="256" r:id="rId11"/>
    <p:sldId id="257" r:id="rId12"/>
    <p:sldId id="258" r:id="rId13"/>
    <p:sldId id="259" r:id="rId14"/>
    <p:sldId id="265" r:id="rId15"/>
    <p:sldId id="260" r:id="rId16"/>
    <p:sldId id="289" r:id="rId17"/>
    <p:sldId id="292" r:id="rId18"/>
    <p:sldId id="262" r:id="rId19"/>
    <p:sldId id="261" r:id="rId20"/>
    <p:sldId id="276" r:id="rId21"/>
    <p:sldId id="272" r:id="rId22"/>
    <p:sldId id="275" r:id="rId23"/>
    <p:sldId id="280" r:id="rId24"/>
    <p:sldId id="278" r:id="rId25"/>
    <p:sldId id="273" r:id="rId26"/>
    <p:sldId id="274" r:id="rId27"/>
    <p:sldId id="281" r:id="rId28"/>
    <p:sldId id="279" r:id="rId29"/>
    <p:sldId id="283" r:id="rId30"/>
    <p:sldId id="285" r:id="rId31"/>
    <p:sldId id="286" r:id="rId32"/>
    <p:sldId id="288" r:id="rId33"/>
    <p:sldId id="282" r:id="rId34"/>
    <p:sldId id="287" r:id="rId35"/>
    <p:sldId id="277"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83" d="100"/>
          <a:sy n="83" d="100"/>
        </p:scale>
        <p:origin x="-11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B861E-9810-42C9-A3B3-A33AD5E6295C}" type="datetimeFigureOut">
              <a:rPr lang="en-US" smtClean="0"/>
              <a:pPr/>
              <a:t>6/1/2011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03658-6BB5-4D44-A842-4D29BAF1B7C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63A7CA-FF95-4253-B18C-B8A10B670480}" type="slidenum">
              <a:rPr lang="en-US">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003658-6BB5-4D44-A842-4D29BAF1B7C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003658-6BB5-4D44-A842-4D29BAF1B7C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9527C-3D8E-4AAA-B012-860A0E4B4885}"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4147" name="Picture 3" descr="pittlogo"/>
          <p:cNvPicPr>
            <a:picLocks noChangeAspect="1" noChangeArrowheads="1"/>
          </p:cNvPicPr>
          <p:nvPr/>
        </p:nvPicPr>
        <p:blipFill>
          <a:blip r:embed="rId2" cstate="print"/>
          <a:srcRect/>
          <a:stretch>
            <a:fillRect/>
          </a:stretch>
        </p:blipFill>
        <p:spPr bwMode="auto">
          <a:xfrm>
            <a:off x="2990850" y="635000"/>
            <a:ext cx="1257300" cy="1212850"/>
          </a:xfrm>
          <a:prstGeom prst="rect">
            <a:avLst/>
          </a:prstGeom>
          <a:noFill/>
        </p:spPr>
      </p:pic>
      <p:sp>
        <p:nvSpPr>
          <p:cNvPr id="134149" name="Oval 5"/>
          <p:cNvSpPr>
            <a:spLocks noChangeArrowheads="1"/>
          </p:cNvSpPr>
          <p:nvPr/>
        </p:nvSpPr>
        <p:spPr bwMode="hidden">
          <a:xfrm flipH="1">
            <a:off x="2911475" y="533400"/>
            <a:ext cx="1422400" cy="1422400"/>
          </a:xfrm>
          <a:prstGeom prst="ellipse">
            <a:avLst/>
          </a:prstGeom>
          <a:noFill/>
          <a:ln w="28575">
            <a:solidFill>
              <a:srgbClr val="D9D8EC"/>
            </a:solid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grpSp>
        <p:nvGrpSpPr>
          <p:cNvPr id="2" name="Group 26"/>
          <p:cNvGrpSpPr>
            <a:grpSpLocks/>
          </p:cNvGrpSpPr>
          <p:nvPr/>
        </p:nvGrpSpPr>
        <p:grpSpPr bwMode="auto">
          <a:xfrm>
            <a:off x="4292600" y="609600"/>
            <a:ext cx="1422400" cy="1422400"/>
            <a:chOff x="816" y="2074"/>
            <a:chExt cx="960" cy="960"/>
          </a:xfrm>
        </p:grpSpPr>
        <p:sp>
          <p:nvSpPr>
            <p:cNvPr id="134171" name="Oval 27"/>
            <p:cNvSpPr>
              <a:spLocks noChangeArrowheads="1"/>
            </p:cNvSpPr>
            <p:nvPr userDrawn="1"/>
          </p:nvSpPr>
          <p:spPr bwMode="hidden">
            <a:xfrm flipH="1">
              <a:off x="816" y="2074"/>
              <a:ext cx="960" cy="960"/>
            </a:xfrm>
            <a:prstGeom prst="ellipse">
              <a:avLst/>
            </a:prstGeom>
            <a:solidFill>
              <a:srgbClr val="CCCCFF">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72" name="Oval 28"/>
            <p:cNvSpPr>
              <a:spLocks noChangeAspect="1" noChangeArrowheads="1"/>
            </p:cNvSpPr>
            <p:nvPr userDrawn="1"/>
          </p:nvSpPr>
          <p:spPr bwMode="auto">
            <a:xfrm>
              <a:off x="907" y="2160"/>
              <a:ext cx="795" cy="795"/>
            </a:xfrm>
            <a:prstGeom prst="ellipse">
              <a:avLst/>
            </a:prstGeom>
            <a:solidFill>
              <a:srgbClr val="D9D8EC">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73" name="Oval 29"/>
            <p:cNvSpPr>
              <a:spLocks noChangeAspect="1" noChangeArrowheads="1"/>
            </p:cNvSpPr>
            <p:nvPr userDrawn="1"/>
          </p:nvSpPr>
          <p:spPr bwMode="auto">
            <a:xfrm>
              <a:off x="955" y="2203"/>
              <a:ext cx="691" cy="691"/>
            </a:xfrm>
            <a:prstGeom prst="ellipse">
              <a:avLst/>
            </a:prstGeom>
            <a:solidFill>
              <a:srgbClr val="CCCCFF">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74" name="Oval 30"/>
            <p:cNvSpPr>
              <a:spLocks noChangeAspect="1" noChangeArrowheads="1"/>
            </p:cNvSpPr>
            <p:nvPr userDrawn="1"/>
          </p:nvSpPr>
          <p:spPr bwMode="auto">
            <a:xfrm>
              <a:off x="1008" y="2262"/>
              <a:ext cx="576" cy="576"/>
            </a:xfrm>
            <a:prstGeom prst="ellipse">
              <a:avLst/>
            </a:prstGeom>
            <a:solidFill>
              <a:srgbClr val="D9D8EC">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75" name="Oval 31"/>
            <p:cNvSpPr>
              <a:spLocks noChangeArrowheads="1"/>
            </p:cNvSpPr>
            <p:nvPr userDrawn="1"/>
          </p:nvSpPr>
          <p:spPr bwMode="auto">
            <a:xfrm>
              <a:off x="1056" y="2310"/>
              <a:ext cx="480" cy="480"/>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76" name="Oval 32"/>
            <p:cNvSpPr>
              <a:spLocks noChangeAspect="1" noChangeArrowheads="1"/>
            </p:cNvSpPr>
            <p:nvPr userDrawn="1"/>
          </p:nvSpPr>
          <p:spPr bwMode="auto">
            <a:xfrm>
              <a:off x="1104" y="2357"/>
              <a:ext cx="386" cy="386"/>
            </a:xfrm>
            <a:prstGeom prst="ellipse">
              <a:avLst/>
            </a:prstGeom>
            <a:solidFill>
              <a:srgbClr val="D9D8EC">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77" name="Oval 33"/>
            <p:cNvSpPr>
              <a:spLocks noChangeAspect="1" noChangeArrowheads="1"/>
            </p:cNvSpPr>
            <p:nvPr userDrawn="1"/>
          </p:nvSpPr>
          <p:spPr bwMode="auto">
            <a:xfrm>
              <a:off x="1162" y="2420"/>
              <a:ext cx="265" cy="265"/>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78" name="Oval 34"/>
            <p:cNvSpPr>
              <a:spLocks noChangeAspect="1" noChangeArrowheads="1"/>
            </p:cNvSpPr>
            <p:nvPr userDrawn="1"/>
          </p:nvSpPr>
          <p:spPr bwMode="auto">
            <a:xfrm>
              <a:off x="1200" y="2463"/>
              <a:ext cx="184" cy="184"/>
            </a:xfrm>
            <a:prstGeom prst="ellipse">
              <a:avLst/>
            </a:prstGeom>
            <a:solidFill>
              <a:srgbClr val="D9D8EC">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79" name="Oval 35"/>
            <p:cNvSpPr>
              <a:spLocks noChangeAspect="1" noChangeArrowheads="1"/>
            </p:cNvSpPr>
            <p:nvPr userDrawn="1"/>
          </p:nvSpPr>
          <p:spPr bwMode="auto">
            <a:xfrm>
              <a:off x="1233" y="2496"/>
              <a:ext cx="115" cy="115"/>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grpSp>
      <p:grpSp>
        <p:nvGrpSpPr>
          <p:cNvPr id="3" name="Group 36"/>
          <p:cNvGrpSpPr>
            <a:grpSpLocks/>
          </p:cNvGrpSpPr>
          <p:nvPr/>
        </p:nvGrpSpPr>
        <p:grpSpPr bwMode="auto">
          <a:xfrm>
            <a:off x="5791200" y="838200"/>
            <a:ext cx="1143000" cy="1117600"/>
            <a:chOff x="816" y="2074"/>
            <a:chExt cx="960" cy="960"/>
          </a:xfrm>
        </p:grpSpPr>
        <p:sp>
          <p:nvSpPr>
            <p:cNvPr id="134181" name="Oval 37"/>
            <p:cNvSpPr>
              <a:spLocks noChangeArrowheads="1"/>
            </p:cNvSpPr>
            <p:nvPr userDrawn="1"/>
          </p:nvSpPr>
          <p:spPr bwMode="hidden">
            <a:xfrm flipH="1">
              <a:off x="816" y="2074"/>
              <a:ext cx="960" cy="960"/>
            </a:xfrm>
            <a:prstGeom prst="ellipse">
              <a:avLst/>
            </a:prstGeom>
            <a:solidFill>
              <a:srgbClr val="CCCCFF">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82" name="Oval 38"/>
            <p:cNvSpPr>
              <a:spLocks noChangeAspect="1" noChangeArrowheads="1"/>
            </p:cNvSpPr>
            <p:nvPr userDrawn="1"/>
          </p:nvSpPr>
          <p:spPr bwMode="auto">
            <a:xfrm>
              <a:off x="907" y="2160"/>
              <a:ext cx="795" cy="795"/>
            </a:xfrm>
            <a:prstGeom prst="ellipse">
              <a:avLst/>
            </a:prstGeom>
            <a:solidFill>
              <a:srgbClr val="D9D8EC">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83" name="Oval 39"/>
            <p:cNvSpPr>
              <a:spLocks noChangeAspect="1" noChangeArrowheads="1"/>
            </p:cNvSpPr>
            <p:nvPr userDrawn="1"/>
          </p:nvSpPr>
          <p:spPr bwMode="auto">
            <a:xfrm>
              <a:off x="955" y="2203"/>
              <a:ext cx="691" cy="691"/>
            </a:xfrm>
            <a:prstGeom prst="ellipse">
              <a:avLst/>
            </a:prstGeom>
            <a:solidFill>
              <a:srgbClr val="CCCCFF">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84" name="Oval 40"/>
            <p:cNvSpPr>
              <a:spLocks noChangeAspect="1" noChangeArrowheads="1"/>
            </p:cNvSpPr>
            <p:nvPr userDrawn="1"/>
          </p:nvSpPr>
          <p:spPr bwMode="auto">
            <a:xfrm>
              <a:off x="1008" y="2262"/>
              <a:ext cx="576" cy="576"/>
            </a:xfrm>
            <a:prstGeom prst="ellipse">
              <a:avLst/>
            </a:prstGeom>
            <a:solidFill>
              <a:srgbClr val="D9D8EC">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4185" name="Oval 41"/>
            <p:cNvSpPr>
              <a:spLocks noChangeArrowheads="1"/>
            </p:cNvSpPr>
            <p:nvPr userDrawn="1"/>
          </p:nvSpPr>
          <p:spPr bwMode="auto">
            <a:xfrm>
              <a:off x="1056" y="2310"/>
              <a:ext cx="480" cy="480"/>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86" name="Oval 42"/>
            <p:cNvSpPr>
              <a:spLocks noChangeAspect="1" noChangeArrowheads="1"/>
            </p:cNvSpPr>
            <p:nvPr userDrawn="1"/>
          </p:nvSpPr>
          <p:spPr bwMode="auto">
            <a:xfrm>
              <a:off x="1104" y="2357"/>
              <a:ext cx="386" cy="386"/>
            </a:xfrm>
            <a:prstGeom prst="ellipse">
              <a:avLst/>
            </a:prstGeom>
            <a:solidFill>
              <a:srgbClr val="D9D8EC">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87" name="Oval 43"/>
            <p:cNvSpPr>
              <a:spLocks noChangeAspect="1" noChangeArrowheads="1"/>
            </p:cNvSpPr>
            <p:nvPr userDrawn="1"/>
          </p:nvSpPr>
          <p:spPr bwMode="auto">
            <a:xfrm>
              <a:off x="1162" y="2420"/>
              <a:ext cx="265" cy="265"/>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88" name="Oval 44"/>
            <p:cNvSpPr>
              <a:spLocks noChangeAspect="1" noChangeArrowheads="1"/>
            </p:cNvSpPr>
            <p:nvPr userDrawn="1"/>
          </p:nvSpPr>
          <p:spPr bwMode="auto">
            <a:xfrm>
              <a:off x="1200" y="2463"/>
              <a:ext cx="184" cy="184"/>
            </a:xfrm>
            <a:prstGeom prst="ellipse">
              <a:avLst/>
            </a:prstGeom>
            <a:solidFill>
              <a:srgbClr val="D9D8EC">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4189" name="Oval 45"/>
            <p:cNvSpPr>
              <a:spLocks noChangeAspect="1" noChangeArrowheads="1"/>
            </p:cNvSpPr>
            <p:nvPr userDrawn="1"/>
          </p:nvSpPr>
          <p:spPr bwMode="auto">
            <a:xfrm>
              <a:off x="1233" y="2496"/>
              <a:ext cx="115" cy="115"/>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grpSp>
      <p:sp>
        <p:nvSpPr>
          <p:cNvPr id="134190" name="Rectangle 46"/>
          <p:cNvSpPr>
            <a:spLocks noGrp="1" noChangeArrowheads="1"/>
          </p:cNvSpPr>
          <p:nvPr>
            <p:ph type="dt" sz="half" idx="2"/>
          </p:nvPr>
        </p:nvSpPr>
        <p:spPr bwMode="auto">
          <a:xfrm>
            <a:off x="2286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000">
                <a:sym typeface="Symbol" pitchFamily="18" charset="2"/>
              </a:defRPr>
            </a:lvl1pPr>
          </a:lstStyle>
          <a:p>
            <a:pPr fontAlgn="base">
              <a:spcBef>
                <a:spcPct val="0"/>
              </a:spcBef>
              <a:spcAft>
                <a:spcPct val="0"/>
              </a:spcAft>
            </a:pPr>
            <a:r>
              <a:rPr lang="en-US" smtClean="0">
                <a:solidFill>
                  <a:srgbClr val="000000"/>
                </a:solidFill>
              </a:rPr>
              <a:t>Courtesy of Professors</a:t>
            </a:r>
          </a:p>
          <a:p>
            <a:pPr fontAlgn="base">
              <a:spcBef>
                <a:spcPct val="0"/>
              </a:spcBef>
              <a:spcAft>
                <a:spcPct val="0"/>
              </a:spcAft>
            </a:pPr>
            <a:r>
              <a:rPr lang="en-US" smtClean="0">
                <a:solidFill>
                  <a:srgbClr val="000000"/>
                </a:solidFill>
              </a:rPr>
              <a:t> Chris Clifton &amp; Matt Bishop</a:t>
            </a:r>
          </a:p>
        </p:txBody>
      </p:sp>
      <p:sp>
        <p:nvSpPr>
          <p:cNvPr id="134191" name="Rectangle 47"/>
          <p:cNvSpPr>
            <a:spLocks noGrp="1" noChangeArrowheads="1"/>
          </p:cNvSpPr>
          <p:nvPr>
            <p:ph type="ftr" sz="quarter" idx="3"/>
          </p:nvPr>
        </p:nvSpPr>
        <p:spPr>
          <a:xfrm>
            <a:off x="3124200" y="6248400"/>
            <a:ext cx="2895600" cy="457200"/>
          </a:xfrm>
        </p:spPr>
        <p:txBody>
          <a:bodyPr/>
          <a:lstStyle>
            <a:lvl1pPr>
              <a:defRPr/>
            </a:lvl1pPr>
          </a:lstStyle>
          <a:p>
            <a:r>
              <a:rPr lang="en-US">
                <a:solidFill>
                  <a:srgbClr val="000000"/>
                </a:solidFill>
              </a:rPr>
              <a:t>INFSCI 2935: Introduction of Computer Security</a:t>
            </a:r>
          </a:p>
        </p:txBody>
      </p:sp>
      <p:sp>
        <p:nvSpPr>
          <p:cNvPr id="134192" name="Rectangle 48"/>
          <p:cNvSpPr>
            <a:spLocks noGrp="1" noChangeArrowheads="1"/>
          </p:cNvSpPr>
          <p:nvPr>
            <p:ph type="sldNum" sz="quarter" idx="4"/>
          </p:nvPr>
        </p:nvSpPr>
        <p:spPr/>
        <p:txBody>
          <a:bodyPr/>
          <a:lstStyle>
            <a:lvl1pPr>
              <a:defRPr/>
            </a:lvl1pPr>
          </a:lstStyle>
          <a:p>
            <a:fld id="{8E49E9A3-BF4D-485D-8D36-C994DA835E9B}" type="slidenum">
              <a:rPr lang="en-US">
                <a:solidFill>
                  <a:srgbClr val="000000"/>
                </a:solidFill>
              </a:rPr>
              <a:pPr/>
              <a:t>‹#›</a:t>
            </a:fld>
            <a:endParaRPr lang="en-US">
              <a:solidFill>
                <a:srgbClr val="000000"/>
              </a:solidFill>
            </a:endParaRPr>
          </a:p>
        </p:txBody>
      </p:sp>
      <p:sp>
        <p:nvSpPr>
          <p:cNvPr id="134193" name="Rectangle 49"/>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34194" name="Rectangle 50"/>
          <p:cNvSpPr>
            <a:spLocks noGrp="1" noChangeArrowheads="1"/>
          </p:cNvSpPr>
          <p:nvPr>
            <p:ph type="subTitle" idx="1"/>
          </p:nvPr>
        </p:nvSpPr>
        <p:spPr>
          <a:xfrm>
            <a:off x="2057400" y="3505200"/>
            <a:ext cx="6400800" cy="17526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5" name="Slide Number Placeholder 4"/>
          <p:cNvSpPr>
            <a:spLocks noGrp="1"/>
          </p:cNvSpPr>
          <p:nvPr>
            <p:ph type="sldNum" sz="quarter" idx="11"/>
          </p:nvPr>
        </p:nvSpPr>
        <p:spPr/>
        <p:txBody>
          <a:bodyPr/>
          <a:lstStyle>
            <a:lvl1pPr>
              <a:defRPr/>
            </a:lvl1pPr>
          </a:lstStyle>
          <a:p>
            <a:fld id="{9E3F4589-F2CA-48F5-A254-CCDB7AF0863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5" name="Slide Number Placeholder 4"/>
          <p:cNvSpPr>
            <a:spLocks noGrp="1"/>
          </p:cNvSpPr>
          <p:nvPr>
            <p:ph type="sldNum" sz="quarter" idx="11"/>
          </p:nvPr>
        </p:nvSpPr>
        <p:spPr/>
        <p:txBody>
          <a:bodyPr/>
          <a:lstStyle>
            <a:lvl1pPr>
              <a:defRPr/>
            </a:lvl1pPr>
          </a:lstStyle>
          <a:p>
            <a:fld id="{67D1B52E-3B12-473E-A825-D21D99E67E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6" name="Slide Number Placeholder 5"/>
          <p:cNvSpPr>
            <a:spLocks noGrp="1"/>
          </p:cNvSpPr>
          <p:nvPr>
            <p:ph type="sldNum" sz="quarter" idx="11"/>
          </p:nvPr>
        </p:nvSpPr>
        <p:spPr/>
        <p:txBody>
          <a:bodyPr/>
          <a:lstStyle>
            <a:lvl1pPr>
              <a:defRPr/>
            </a:lvl1pPr>
          </a:lstStyle>
          <a:p>
            <a:fld id="{167B0427-DC9A-4CAC-88EC-7D2CF108C4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8" name="Slide Number Placeholder 7"/>
          <p:cNvSpPr>
            <a:spLocks noGrp="1"/>
          </p:cNvSpPr>
          <p:nvPr>
            <p:ph type="sldNum" sz="quarter" idx="11"/>
          </p:nvPr>
        </p:nvSpPr>
        <p:spPr/>
        <p:txBody>
          <a:bodyPr/>
          <a:lstStyle>
            <a:lvl1pPr>
              <a:defRPr/>
            </a:lvl1pPr>
          </a:lstStyle>
          <a:p>
            <a:fld id="{8DABF6F1-E13B-4E1F-9691-B4AED6E3A25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4" name="Slide Number Placeholder 3"/>
          <p:cNvSpPr>
            <a:spLocks noGrp="1"/>
          </p:cNvSpPr>
          <p:nvPr>
            <p:ph type="sldNum" sz="quarter" idx="11"/>
          </p:nvPr>
        </p:nvSpPr>
        <p:spPr/>
        <p:txBody>
          <a:bodyPr/>
          <a:lstStyle>
            <a:lvl1pPr>
              <a:defRPr/>
            </a:lvl1pPr>
          </a:lstStyle>
          <a:p>
            <a:fld id="{C5F14E69-40EC-4592-89FF-7EEF968FF89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3" name="Slide Number Placeholder 2"/>
          <p:cNvSpPr>
            <a:spLocks noGrp="1"/>
          </p:cNvSpPr>
          <p:nvPr>
            <p:ph type="sldNum" sz="quarter" idx="11"/>
          </p:nvPr>
        </p:nvSpPr>
        <p:spPr/>
        <p:txBody>
          <a:bodyPr/>
          <a:lstStyle>
            <a:lvl1pPr>
              <a:defRPr/>
            </a:lvl1pPr>
          </a:lstStyle>
          <a:p>
            <a:fld id="{C1616395-F6AA-4E13-8C86-F663CE9378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6" name="Slide Number Placeholder 5"/>
          <p:cNvSpPr>
            <a:spLocks noGrp="1"/>
          </p:cNvSpPr>
          <p:nvPr>
            <p:ph type="sldNum" sz="quarter" idx="11"/>
          </p:nvPr>
        </p:nvSpPr>
        <p:spPr/>
        <p:txBody>
          <a:bodyPr/>
          <a:lstStyle>
            <a:lvl1pPr>
              <a:defRPr/>
            </a:lvl1pPr>
          </a:lstStyle>
          <a:p>
            <a:fld id="{2E2B76BB-4F1A-4015-8423-284F3C69DD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6" name="Slide Number Placeholder 5"/>
          <p:cNvSpPr>
            <a:spLocks noGrp="1"/>
          </p:cNvSpPr>
          <p:nvPr>
            <p:ph type="sldNum" sz="quarter" idx="11"/>
          </p:nvPr>
        </p:nvSpPr>
        <p:spPr/>
        <p:txBody>
          <a:bodyPr/>
          <a:lstStyle>
            <a:lvl1pPr>
              <a:defRPr/>
            </a:lvl1pPr>
          </a:lstStyle>
          <a:p>
            <a:fld id="{615E1DCC-8A45-48B8-B581-1F5D49F555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5" name="Slide Number Placeholder 4"/>
          <p:cNvSpPr>
            <a:spLocks noGrp="1"/>
          </p:cNvSpPr>
          <p:nvPr>
            <p:ph type="sldNum" sz="quarter" idx="11"/>
          </p:nvPr>
        </p:nvSpPr>
        <p:spPr/>
        <p:txBody>
          <a:bodyPr/>
          <a:lstStyle>
            <a:lvl1pPr>
              <a:defRPr/>
            </a:lvl1pPr>
          </a:lstStyle>
          <a:p>
            <a:fld id="{B77A01EB-D908-4628-AFBE-AB1A0B2C0A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INFSCI 2935: Introduction to Computer Security</a:t>
            </a:r>
          </a:p>
        </p:txBody>
      </p:sp>
      <p:sp>
        <p:nvSpPr>
          <p:cNvPr id="5" name="Slide Number Placeholder 4"/>
          <p:cNvSpPr>
            <a:spLocks noGrp="1"/>
          </p:cNvSpPr>
          <p:nvPr>
            <p:ph type="sldNum" sz="quarter" idx="11"/>
          </p:nvPr>
        </p:nvSpPr>
        <p:spPr/>
        <p:txBody>
          <a:bodyPr/>
          <a:lstStyle>
            <a:lvl1pPr>
              <a:defRPr/>
            </a:lvl1pPr>
          </a:lstStyle>
          <a:p>
            <a:fld id="{E6CE8C4D-2A90-470E-A3D9-A73EA338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438400" y="6248400"/>
            <a:ext cx="3581400" cy="457200"/>
          </a:xfrm>
        </p:spPr>
        <p:txBody>
          <a:bodyPr/>
          <a:lstStyle>
            <a:lvl1pPr>
              <a:defRPr/>
            </a:lvl1pPr>
          </a:lstStyle>
          <a:p>
            <a:r>
              <a:rPr lang="en-US">
                <a:solidFill>
                  <a:srgbClr val="000000"/>
                </a:solidFill>
              </a:rPr>
              <a:t>INFSCI 2935: Introduction to Computer Security</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A087E488-4DD7-4ED8-9E97-C3ED3B9B2F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Footer Placeholder 3"/>
          <p:cNvSpPr>
            <a:spLocks noGrp="1"/>
          </p:cNvSpPr>
          <p:nvPr>
            <p:ph type="ftr" sz="quarter" idx="10"/>
          </p:nvPr>
        </p:nvSpPr>
        <p:spPr>
          <a:xfrm>
            <a:off x="2438400" y="6248400"/>
            <a:ext cx="3581400" cy="457200"/>
          </a:xfrm>
        </p:spPr>
        <p:txBody>
          <a:bodyPr/>
          <a:lstStyle>
            <a:lvl1pPr>
              <a:defRPr/>
            </a:lvl1pPr>
          </a:lstStyle>
          <a:p>
            <a:r>
              <a:rPr lang="en-US">
                <a:solidFill>
                  <a:srgbClr val="000000"/>
                </a:solidFill>
              </a:rPr>
              <a:t>INFSCI 2935: Introduction to Computer Security</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88168E46-0298-4742-904F-D6842F6C35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59527C-3D8E-4AAA-B012-860A0E4B48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020B87-FEE4-4EE7-B2B7-ED60222954B4}" type="datetimeFigureOut">
              <a:rPr lang="en-US" smtClean="0"/>
              <a:pPr/>
              <a:t>6/1/2011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59527C-3D8E-4AAA-B012-860A0E4B4885}"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B020B87-FEE4-4EE7-B2B7-ED60222954B4}" type="datetimeFigureOut">
              <a:rPr lang="en-US" smtClean="0"/>
              <a:pPr/>
              <a:t>6/1/2011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859527C-3D8E-4AAA-B012-860A0E4B488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B020B87-FEE4-4EE7-B2B7-ED60222954B4}" type="datetimeFigureOut">
              <a:rPr lang="en-US" smtClean="0"/>
              <a:pPr/>
              <a:t>6/1/2011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859527C-3D8E-4AAA-B012-860A0E4B48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8" name="Rectangle 38"/>
          <p:cNvSpPr>
            <a:spLocks noGrp="1" noChangeArrowheads="1"/>
          </p:cNvSpPr>
          <p:nvPr>
            <p:ph type="title"/>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24" name="Rectangle 4"/>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33126" name="Rectangle 6"/>
          <p:cNvSpPr>
            <a:spLocks noGrp="1" noChangeArrowheads="1"/>
          </p:cNvSpPr>
          <p:nvPr>
            <p:ph type="ftr" sz="quarter" idx="3"/>
          </p:nvPr>
        </p:nvSpPr>
        <p:spPr bwMode="auto">
          <a:xfrm>
            <a:off x="2438400" y="62484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r>
              <a:rPr lang="en-US" smtClean="0">
                <a:solidFill>
                  <a:srgbClr val="000000"/>
                </a:solidFill>
              </a:rPr>
              <a:t>INFSCI 2935: Introduction to Computer Security</a:t>
            </a:r>
          </a:p>
        </p:txBody>
      </p:sp>
      <p:sp>
        <p:nvSpPr>
          <p:cNvPr id="13312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AE982F81-76C8-4D66-B853-75FF045D1CAC}" type="slidenum">
              <a:rPr lang="en-US" smtClean="0">
                <a:solidFill>
                  <a:srgbClr val="000000"/>
                </a:solidFill>
              </a:rPr>
              <a:pPr fontAlgn="base">
                <a:spcBef>
                  <a:spcPct val="0"/>
                </a:spcBef>
                <a:spcAft>
                  <a:spcPct val="0"/>
                </a:spcAft>
              </a:pPr>
              <a:t>‹#›</a:t>
            </a:fld>
            <a:endParaRPr lang="en-US" smtClean="0">
              <a:solidFill>
                <a:srgbClr val="000000"/>
              </a:solidFill>
            </a:endParaRPr>
          </a:p>
        </p:txBody>
      </p:sp>
      <p:grpSp>
        <p:nvGrpSpPr>
          <p:cNvPr id="2" name="Group 8"/>
          <p:cNvGrpSpPr>
            <a:grpSpLocks noChangeAspect="1"/>
          </p:cNvGrpSpPr>
          <p:nvPr/>
        </p:nvGrpSpPr>
        <p:grpSpPr bwMode="auto">
          <a:xfrm>
            <a:off x="7567613" y="76200"/>
            <a:ext cx="1106487" cy="1106488"/>
            <a:chOff x="816" y="2074"/>
            <a:chExt cx="960" cy="960"/>
          </a:xfrm>
        </p:grpSpPr>
        <p:sp>
          <p:nvSpPr>
            <p:cNvPr id="133129" name="Oval 9"/>
            <p:cNvSpPr>
              <a:spLocks noChangeAspect="1" noChangeArrowheads="1"/>
            </p:cNvSpPr>
            <p:nvPr userDrawn="1"/>
          </p:nvSpPr>
          <p:spPr bwMode="hidden">
            <a:xfrm flipH="1">
              <a:off x="816" y="2074"/>
              <a:ext cx="960" cy="960"/>
            </a:xfrm>
            <a:prstGeom prst="ellipse">
              <a:avLst/>
            </a:prstGeom>
            <a:solidFill>
              <a:srgbClr val="CCCCFF">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3130" name="Oval 10"/>
            <p:cNvSpPr>
              <a:spLocks noChangeAspect="1" noChangeArrowheads="1"/>
            </p:cNvSpPr>
            <p:nvPr userDrawn="1"/>
          </p:nvSpPr>
          <p:spPr bwMode="auto">
            <a:xfrm>
              <a:off x="907" y="2160"/>
              <a:ext cx="795" cy="795"/>
            </a:xfrm>
            <a:prstGeom prst="ellipse">
              <a:avLst/>
            </a:prstGeom>
            <a:solidFill>
              <a:srgbClr val="D9D8EC">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3131" name="Oval 11"/>
            <p:cNvSpPr>
              <a:spLocks noChangeAspect="1" noChangeArrowheads="1"/>
            </p:cNvSpPr>
            <p:nvPr userDrawn="1"/>
          </p:nvSpPr>
          <p:spPr bwMode="auto">
            <a:xfrm>
              <a:off x="955" y="2203"/>
              <a:ext cx="691" cy="691"/>
            </a:xfrm>
            <a:prstGeom prst="ellipse">
              <a:avLst/>
            </a:prstGeom>
            <a:solidFill>
              <a:srgbClr val="CCCCFF">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3132" name="Oval 12"/>
            <p:cNvSpPr>
              <a:spLocks noChangeAspect="1" noChangeArrowheads="1"/>
            </p:cNvSpPr>
            <p:nvPr userDrawn="1"/>
          </p:nvSpPr>
          <p:spPr bwMode="auto">
            <a:xfrm>
              <a:off x="1008" y="2262"/>
              <a:ext cx="576" cy="576"/>
            </a:xfrm>
            <a:prstGeom prst="ellipse">
              <a:avLst/>
            </a:prstGeom>
            <a:solidFill>
              <a:srgbClr val="D9D8EC">
                <a:alpha val="22000"/>
              </a:srgbClr>
            </a:solidFill>
            <a:ln w="9525">
              <a:noFill/>
              <a:round/>
              <a:headEnd/>
              <a:tailEnd/>
            </a:ln>
          </p:spPr>
          <p:txBody>
            <a:bodyPr lIns="73152" tIns="36576" rIns="73152" bIns="36576" anchor="ctr"/>
            <a:lstStyle/>
            <a:p>
              <a:pPr algn="ctr" eaLnBrk="0" fontAlgn="base" hangingPunct="0">
                <a:spcBef>
                  <a:spcPct val="0"/>
                </a:spcBef>
                <a:spcAft>
                  <a:spcPct val="0"/>
                </a:spcAft>
              </a:pPr>
              <a:endParaRPr lang="en-US" smtClean="0">
                <a:solidFill>
                  <a:srgbClr val="000000"/>
                </a:solidFill>
              </a:endParaRPr>
            </a:p>
          </p:txBody>
        </p:sp>
        <p:sp>
          <p:nvSpPr>
            <p:cNvPr id="133133" name="Oval 13"/>
            <p:cNvSpPr>
              <a:spLocks noChangeAspect="1" noChangeArrowheads="1"/>
            </p:cNvSpPr>
            <p:nvPr userDrawn="1"/>
          </p:nvSpPr>
          <p:spPr bwMode="auto">
            <a:xfrm>
              <a:off x="1056" y="2310"/>
              <a:ext cx="480" cy="480"/>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3134" name="Oval 14"/>
            <p:cNvSpPr>
              <a:spLocks noChangeAspect="1" noChangeArrowheads="1"/>
            </p:cNvSpPr>
            <p:nvPr userDrawn="1"/>
          </p:nvSpPr>
          <p:spPr bwMode="auto">
            <a:xfrm>
              <a:off x="1104" y="2357"/>
              <a:ext cx="386" cy="386"/>
            </a:xfrm>
            <a:prstGeom prst="ellipse">
              <a:avLst/>
            </a:prstGeom>
            <a:solidFill>
              <a:srgbClr val="D9D8EC">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3135" name="Oval 15"/>
            <p:cNvSpPr>
              <a:spLocks noChangeAspect="1" noChangeArrowheads="1"/>
            </p:cNvSpPr>
            <p:nvPr userDrawn="1"/>
          </p:nvSpPr>
          <p:spPr bwMode="auto">
            <a:xfrm>
              <a:off x="1162" y="2420"/>
              <a:ext cx="265" cy="265"/>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3136" name="Oval 16"/>
            <p:cNvSpPr>
              <a:spLocks noChangeAspect="1" noChangeArrowheads="1"/>
            </p:cNvSpPr>
            <p:nvPr userDrawn="1"/>
          </p:nvSpPr>
          <p:spPr bwMode="auto">
            <a:xfrm>
              <a:off x="1200" y="2463"/>
              <a:ext cx="184" cy="184"/>
            </a:xfrm>
            <a:prstGeom prst="ellipse">
              <a:avLst/>
            </a:prstGeom>
            <a:solidFill>
              <a:srgbClr val="D9D8EC">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sp>
          <p:nvSpPr>
            <p:cNvPr id="133137" name="Oval 17"/>
            <p:cNvSpPr>
              <a:spLocks noChangeAspect="1" noChangeArrowheads="1"/>
            </p:cNvSpPr>
            <p:nvPr userDrawn="1"/>
          </p:nvSpPr>
          <p:spPr bwMode="auto">
            <a:xfrm>
              <a:off x="1233" y="2496"/>
              <a:ext cx="115" cy="115"/>
            </a:xfrm>
            <a:prstGeom prst="ellipse">
              <a:avLst/>
            </a:prstGeom>
            <a:solidFill>
              <a:srgbClr val="CCCCFF">
                <a:alpha val="22000"/>
              </a:srgbClr>
            </a:solidFill>
            <a:ln w="9525">
              <a:noFill/>
              <a:round/>
              <a:headEnd/>
              <a:tailEnd/>
            </a:ln>
          </p:spPr>
          <p:txBody>
            <a:bodyPr anchor="ctr"/>
            <a:lstStyle/>
            <a:p>
              <a:pPr eaLnBrk="0" fontAlgn="base" hangingPunct="0">
                <a:spcBef>
                  <a:spcPct val="0"/>
                </a:spcBef>
                <a:spcAft>
                  <a:spcPct val="0"/>
                </a:spcAft>
              </a:pPr>
              <a:endParaRPr lang="en-US" smtClean="0">
                <a:solidFill>
                  <a:srgbClr val="000000"/>
                </a:solidFill>
              </a:endParaRPr>
            </a:p>
          </p:txBody>
        </p:sp>
      </p:grpSp>
      <p:pic>
        <p:nvPicPr>
          <p:cNvPr id="133159" name="Picture 39" descr="pittlogo"/>
          <p:cNvPicPr>
            <a:picLocks noChangeAspect="1" noChangeArrowheads="1"/>
          </p:cNvPicPr>
          <p:nvPr/>
        </p:nvPicPr>
        <p:blipFill>
          <a:blip r:embed="rId15" cstate="print"/>
          <a:srcRect/>
          <a:stretch>
            <a:fillRect/>
          </a:stretch>
        </p:blipFill>
        <p:spPr bwMode="auto">
          <a:xfrm>
            <a:off x="7696200" y="228600"/>
            <a:ext cx="838200" cy="808038"/>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dt="0"/>
  <p:txStyles>
    <p:titleStyle>
      <a:lvl1pPr algn="l" rtl="0" fontAlgn="base">
        <a:spcBef>
          <a:spcPct val="0"/>
        </a:spcBef>
        <a:spcAft>
          <a:spcPct val="0"/>
        </a:spcAft>
        <a:defRPr sz="3800">
          <a:solidFill>
            <a:srgbClr val="0033CC"/>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2pPr>
      <a:lvl3pPr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3pPr>
      <a:lvl4pPr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4pPr>
      <a:lvl5pPr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5pPr>
      <a:lvl6pPr marL="457200"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6pPr>
      <a:lvl7pPr marL="914400"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7pPr>
      <a:lvl8pPr marL="1371600"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8pPr>
      <a:lvl9pPr marL="1828800" algn="l" rtl="0" fontAlgn="base">
        <a:spcBef>
          <a:spcPct val="0"/>
        </a:spcBef>
        <a:spcAft>
          <a:spcPct val="0"/>
        </a:spcAft>
        <a:defRPr sz="3800">
          <a:solidFill>
            <a:srgbClr val="0033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www.bankofamerica.com/index.j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protect/fraud/phishing/symptoms.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utsa.edu/oit/images/MSC/phishing_example3.gif" TargetMode="External"/><Relationship Id="rId4" Type="http://schemas.openxmlformats.org/officeDocument/2006/relationships/hyperlink" Target="http://antivirus.about.com/od/emailscams/ss/phishing.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is.pitt.edu/~cybercard/lab/lab_page.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Data Storage </a:t>
            </a:r>
          </a:p>
          <a:p>
            <a:r>
              <a:rPr lang="en-US" dirty="0" smtClean="0"/>
              <a:t>Steganography</a:t>
            </a:r>
          </a:p>
          <a:p>
            <a:r>
              <a:rPr lang="en-US" dirty="0" smtClean="0"/>
              <a:t>Phishing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tell the difference? </a:t>
            </a:r>
            <a:endParaRPr lang="en-US" dirty="0"/>
          </a:p>
        </p:txBody>
      </p:sp>
      <p:pic>
        <p:nvPicPr>
          <p:cNvPr id="1026" name="Picture 2" descr="C:\Users\MyLersais\Documents\lab2\Exercises\3.0 Steganography\data\Capture.JPG"/>
          <p:cNvPicPr>
            <a:picLocks noChangeAspect="1" noChangeArrowheads="1"/>
          </p:cNvPicPr>
          <p:nvPr/>
        </p:nvPicPr>
        <p:blipFill>
          <a:blip r:embed="rId3" cstate="print"/>
          <a:srcRect/>
          <a:stretch>
            <a:fillRect/>
          </a:stretch>
        </p:blipFill>
        <p:spPr bwMode="auto">
          <a:xfrm>
            <a:off x="228600" y="1905000"/>
            <a:ext cx="4152510" cy="4206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MyLersais\Documents\lab2\Exercises\3.0 Steganography\data\capture_modified.jpg"/>
          <p:cNvPicPr>
            <a:picLocks noChangeAspect="1" noChangeArrowheads="1"/>
          </p:cNvPicPr>
          <p:nvPr/>
        </p:nvPicPr>
        <p:blipFill>
          <a:blip r:embed="rId4" cstate="print"/>
          <a:srcRect/>
          <a:stretch>
            <a:fillRect/>
          </a:stretch>
        </p:blipFill>
        <p:spPr bwMode="auto">
          <a:xfrm>
            <a:off x="4648200" y="1905000"/>
            <a:ext cx="4152511" cy="4206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152400" y="5867400"/>
            <a:ext cx="8991600" cy="1252728"/>
          </a:xfrm>
          <a:prstGeom prst="rect">
            <a:avLst/>
          </a:prstGeom>
        </p:spPr>
        <p:txBody>
          <a:bodyPr vert="horz" lIns="91440" rIns="45720" rtlCol="0" anchor="ctr">
            <a:normAutofit fontScale="92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Can you tell which</a:t>
            </a:r>
            <a:r>
              <a:rPr kumimoji="0" lang="en-US" sz="4500" b="1" i="0" u="none" strike="noStrike" kern="1200" cap="none" spc="0" normalizeH="0" noProof="0" dirty="0" smtClean="0">
                <a:ln>
                  <a:noFill/>
                </a:ln>
                <a:solidFill>
                  <a:schemeClr val="accent1">
                    <a:satMod val="150000"/>
                  </a:schemeClr>
                </a:solidFill>
                <a:effectLst/>
                <a:uLnTx/>
                <a:uFillTx/>
                <a:latin typeface="+mj-lt"/>
                <a:ea typeface="+mj-ea"/>
                <a:cs typeface="+mj-cs"/>
              </a:rPr>
              <a:t> one is the original? </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it work?</a:t>
            </a:r>
            <a:endParaRPr lang="en-US" dirty="0"/>
          </a:p>
        </p:txBody>
      </p:sp>
      <p:sp>
        <p:nvSpPr>
          <p:cNvPr id="3" name="Content Placeholder 2"/>
          <p:cNvSpPr>
            <a:spLocks noGrp="1"/>
          </p:cNvSpPr>
          <p:nvPr>
            <p:ph idx="1"/>
          </p:nvPr>
        </p:nvSpPr>
        <p:spPr/>
        <p:txBody>
          <a:bodyPr/>
          <a:lstStyle/>
          <a:p>
            <a:r>
              <a:rPr lang="en-US" dirty="0" smtClean="0"/>
              <a:t>Each </a:t>
            </a:r>
            <a:r>
              <a:rPr lang="en-US" dirty="0"/>
              <a:t>byte </a:t>
            </a:r>
            <a:r>
              <a:rPr lang="en-US" dirty="0" smtClean="0"/>
              <a:t>represents </a:t>
            </a:r>
            <a:r>
              <a:rPr lang="en-US" dirty="0"/>
              <a:t>a shade red, blue or green. </a:t>
            </a:r>
            <a:endParaRPr lang="en-US" dirty="0" smtClean="0"/>
          </a:p>
          <a:p>
            <a:pPr lvl="1"/>
            <a:r>
              <a:rPr lang="en-US" dirty="0" smtClean="0"/>
              <a:t>Random </a:t>
            </a:r>
            <a:r>
              <a:rPr lang="en-US" dirty="0"/>
              <a:t>changes to the least priority bit </a:t>
            </a:r>
            <a:r>
              <a:rPr lang="en-US" dirty="0" smtClean="0"/>
              <a:t>generally produce </a:t>
            </a:r>
            <a:r>
              <a:rPr lang="en-US" dirty="0"/>
              <a:t>only slight changes of shade</a:t>
            </a:r>
          </a:p>
        </p:txBody>
      </p:sp>
      <p:grpSp>
        <p:nvGrpSpPr>
          <p:cNvPr id="12" name="Group 11"/>
          <p:cNvGrpSpPr/>
          <p:nvPr/>
        </p:nvGrpSpPr>
        <p:grpSpPr>
          <a:xfrm>
            <a:off x="677947" y="4191000"/>
            <a:ext cx="8008853" cy="1952557"/>
            <a:chOff x="457200" y="4419600"/>
            <a:chExt cx="8008853" cy="1952557"/>
          </a:xfrm>
        </p:grpSpPr>
        <p:pic>
          <p:nvPicPr>
            <p:cNvPr id="1026" name="Picture 2"/>
            <p:cNvPicPr>
              <a:picLocks noChangeAspect="1" noChangeArrowheads="1"/>
            </p:cNvPicPr>
            <p:nvPr/>
          </p:nvPicPr>
          <p:blipFill>
            <a:blip r:embed="rId3" cstate="print"/>
            <a:srcRect/>
            <a:stretch>
              <a:fillRect/>
            </a:stretch>
          </p:blipFill>
          <p:spPr bwMode="auto">
            <a:xfrm>
              <a:off x="457200" y="5105400"/>
              <a:ext cx="8001000" cy="1266757"/>
            </a:xfrm>
            <a:prstGeom prst="rect">
              <a:avLst/>
            </a:prstGeom>
            <a:noFill/>
            <a:ln w="9525">
              <a:noFill/>
              <a:miter lim="800000"/>
              <a:headEnd/>
              <a:tailEnd/>
            </a:ln>
          </p:spPr>
        </p:pic>
        <p:sp>
          <p:nvSpPr>
            <p:cNvPr id="5" name="Oval 4"/>
            <p:cNvSpPr/>
            <p:nvPr/>
          </p:nvSpPr>
          <p:spPr>
            <a:xfrm>
              <a:off x="2362200" y="50292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362200" y="56388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648200" y="5638800"/>
              <a:ext cx="3810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48200" y="5029200"/>
              <a:ext cx="3810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934200" y="5029200"/>
              <a:ext cx="3810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934200" y="5638800"/>
              <a:ext cx="3810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391400" y="4419600"/>
              <a:ext cx="1074653" cy="646331"/>
            </a:xfrm>
            <a:prstGeom prst="rect">
              <a:avLst/>
            </a:prstGeom>
            <a:noFill/>
          </p:spPr>
          <p:txBody>
            <a:bodyPr wrap="none" rtlCol="0">
              <a:spAutoFit/>
            </a:bodyPr>
            <a:lstStyle/>
            <a:p>
              <a:pPr algn="ctr"/>
              <a:r>
                <a:rPr lang="en-US" i="1" dirty="0" smtClean="0"/>
                <a:t>Resulting</a:t>
              </a:r>
            </a:p>
            <a:p>
              <a:pPr algn="ctr"/>
              <a:r>
                <a:rPr lang="en-US" i="1" dirty="0" smtClean="0"/>
                <a:t>Shade</a:t>
              </a:r>
              <a:endParaRPr lang="en-US" i="1"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Go to desktop/Exercises/3.0 Steganography/</a:t>
            </a:r>
          </a:p>
          <a:p>
            <a:r>
              <a:rPr lang="en-US" dirty="0" smtClean="0"/>
              <a:t>Double-click on the “Jphswin.exe”</a:t>
            </a:r>
          </a:p>
          <a:p>
            <a:endParaRPr lang="en-US" dirty="0" smtClean="0"/>
          </a:p>
          <a:p>
            <a:r>
              <a:rPr lang="en-US" dirty="0" smtClean="0"/>
              <a:t>Hide data into “jpeg” file.</a:t>
            </a:r>
          </a:p>
          <a:p>
            <a:pPr lvl="1"/>
            <a:r>
              <a:rPr lang="en-US" dirty="0" smtClean="0"/>
              <a:t>Click on </a:t>
            </a:r>
            <a:r>
              <a:rPr lang="en-US" b="1" dirty="0" smtClean="0"/>
              <a:t>Open Jpeg on the menu bar and open the file </a:t>
            </a:r>
            <a:r>
              <a:rPr lang="en-US" dirty="0" smtClean="0"/>
              <a:t>“KaalBhairava.jpg” in “data” sub-folder.</a:t>
            </a:r>
          </a:p>
          <a:p>
            <a:pPr lvl="1"/>
            <a:r>
              <a:rPr lang="en-US" dirty="0" smtClean="0"/>
              <a:t>Create a text file “input.txt” with some text in the “data” folder.</a:t>
            </a:r>
          </a:p>
          <a:p>
            <a:pPr lvl="1"/>
            <a:r>
              <a:rPr lang="en-US" dirty="0" smtClean="0"/>
              <a:t>Click on Hide on the menu bar and give a password of your choice as prompted. Then, as prompted, point to the file “input.txt” that you intend to hide. </a:t>
            </a:r>
          </a:p>
          <a:p>
            <a:pPr lvl="1"/>
            <a:r>
              <a:rPr lang="en-US" dirty="0" smtClean="0"/>
              <a:t>Lastly, use </a:t>
            </a:r>
            <a:r>
              <a:rPr lang="en-US" b="1" dirty="0" smtClean="0"/>
              <a:t>save jpge as to save the image as “hidden.jpg” in the </a:t>
            </a:r>
            <a:r>
              <a:rPr lang="en-US" dirty="0" smtClean="0"/>
              <a:t>“data” sub-folder. The message text in “input.txt” has been hidden in the jpeg image file “hidden.jpg”.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a:t>
            </a:r>
            <a:endParaRPr lang="en-US" dirty="0"/>
          </a:p>
        </p:txBody>
      </p:sp>
      <p:sp>
        <p:nvSpPr>
          <p:cNvPr id="3" name="Content Placeholder 2"/>
          <p:cNvSpPr>
            <a:spLocks noGrp="1"/>
          </p:cNvSpPr>
          <p:nvPr>
            <p:ph idx="1"/>
          </p:nvPr>
        </p:nvSpPr>
        <p:spPr/>
        <p:txBody>
          <a:bodyPr>
            <a:normAutofit/>
          </a:bodyPr>
          <a:lstStyle/>
          <a:p>
            <a:r>
              <a:rPr lang="en-US" dirty="0" smtClean="0"/>
              <a:t>Close all open files and the JPHS application.</a:t>
            </a:r>
          </a:p>
          <a:p>
            <a:endParaRPr lang="en-US" dirty="0" smtClean="0"/>
          </a:p>
          <a:p>
            <a:r>
              <a:rPr lang="en-US" dirty="0" smtClean="0"/>
              <a:t>Retrieve the hidden message from the “jpeg” file.</a:t>
            </a:r>
          </a:p>
          <a:p>
            <a:pPr lvl="1"/>
            <a:r>
              <a:rPr lang="en-US" dirty="0" smtClean="0"/>
              <a:t>Open the file “hidden.jpg” using the Steganography tool “Jphswin.exe”.</a:t>
            </a:r>
          </a:p>
          <a:p>
            <a:pPr lvl="1"/>
            <a:r>
              <a:rPr lang="en-US" dirty="0" smtClean="0"/>
              <a:t>Click on </a:t>
            </a:r>
            <a:r>
              <a:rPr lang="en-US" b="1" dirty="0" smtClean="0"/>
              <a:t>Seek on the menu bar. Then, as prompted, save the file as hidden </a:t>
            </a:r>
            <a:r>
              <a:rPr lang="en-US" dirty="0" smtClean="0"/>
              <a:t>“output.txt” into the “data” folder.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Steganography</a:t>
            </a:r>
            <a:endParaRPr lang="en-US" dirty="0"/>
          </a:p>
        </p:txBody>
      </p:sp>
      <p:sp>
        <p:nvSpPr>
          <p:cNvPr id="3" name="Content Placeholder 2"/>
          <p:cNvSpPr>
            <a:spLocks noGrp="1"/>
          </p:cNvSpPr>
          <p:nvPr>
            <p:ph idx="1"/>
          </p:nvPr>
        </p:nvSpPr>
        <p:spPr/>
        <p:txBody>
          <a:bodyPr>
            <a:normAutofit fontScale="85000" lnSpcReduction="20000"/>
          </a:bodyPr>
          <a:lstStyle/>
          <a:p>
            <a:pPr marL="438912" lvl="1" indent="-320040">
              <a:spcBef>
                <a:spcPts val="0"/>
              </a:spcBef>
              <a:buClr>
                <a:schemeClr val="accent1"/>
              </a:buClr>
              <a:buSzPct val="80000"/>
              <a:buFont typeface="Wingdings 2"/>
              <a:buChar char=""/>
            </a:pPr>
            <a:r>
              <a:rPr lang="en-US" sz="3200" dirty="0" smtClean="0"/>
              <a:t>Hide messages in such a way that no one, apart from the sender and intended recipient, suspects the existence of the message, a form of </a:t>
            </a:r>
          </a:p>
          <a:p>
            <a:pPr lvl="1"/>
            <a:r>
              <a:rPr lang="en-US" b="1" dirty="0" smtClean="0"/>
              <a:t>Security through obscurity </a:t>
            </a:r>
          </a:p>
          <a:p>
            <a:pPr marL="438912" lvl="1" indent="-320040">
              <a:spcBef>
                <a:spcPts val="0"/>
              </a:spcBef>
              <a:buClr>
                <a:schemeClr val="accent1"/>
              </a:buClr>
              <a:buSzPct val="80000"/>
              <a:buFont typeface="Wingdings 2"/>
              <a:buChar char=""/>
            </a:pPr>
            <a:endParaRPr lang="en-US" sz="3200" dirty="0" smtClean="0"/>
          </a:p>
          <a:p>
            <a:r>
              <a:rPr lang="en-US" dirty="0" smtClean="0"/>
              <a:t>What other types of files can be used? </a:t>
            </a:r>
          </a:p>
          <a:p>
            <a:pPr lvl="1"/>
            <a:r>
              <a:rPr lang="en-US" dirty="0" smtClean="0"/>
              <a:t>Documents, images, audio files… Hide relatively small amount of data in other data files that are significantly larger</a:t>
            </a:r>
          </a:p>
          <a:p>
            <a:endParaRPr lang="en-US" dirty="0" smtClean="0"/>
          </a:p>
          <a:p>
            <a:r>
              <a:rPr lang="en-US" dirty="0" smtClean="0"/>
              <a:t>What is it useful for? </a:t>
            </a:r>
          </a:p>
          <a:p>
            <a:pPr lvl="1"/>
            <a:r>
              <a:rPr lang="en-US" dirty="0" smtClean="0"/>
              <a:t>Send secret messages</a:t>
            </a:r>
          </a:p>
          <a:p>
            <a:pPr lvl="1"/>
            <a:r>
              <a:rPr lang="en-US" dirty="0" smtClean="0"/>
              <a:t>Watermarking products for proprietary issues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example… </a:t>
            </a:r>
            <a:endParaRPr lang="en-US" dirty="0"/>
          </a:p>
        </p:txBody>
      </p:sp>
      <p:sp>
        <p:nvSpPr>
          <p:cNvPr id="3" name="Content Placeholder 2"/>
          <p:cNvSpPr>
            <a:spLocks noGrp="1"/>
          </p:cNvSpPr>
          <p:nvPr>
            <p:ph idx="1"/>
          </p:nvPr>
        </p:nvSpPr>
        <p:spPr>
          <a:xfrm>
            <a:off x="457200" y="1775191"/>
            <a:ext cx="8229600" cy="4854209"/>
          </a:xfrm>
        </p:spPr>
        <p:txBody>
          <a:bodyPr/>
          <a:lstStyle/>
          <a:p>
            <a:r>
              <a:rPr lang="en-US" dirty="0" smtClean="0"/>
              <a:t>PRESIDENT'S EMBARGO RULING SHOULD HAVE IMMEDIATE NOTICE. GRAVE SITUATION AFFECTING INTERNATIONAL LAW. STATEMENT FORESHADOWS RUIN OF MANY NEUTRALS. YELLOW JOURNALS UNIFYING NATIONAL EXCITEMENT IMMENSELY. </a:t>
            </a:r>
          </a:p>
          <a:p>
            <a:r>
              <a:rPr lang="en-US" dirty="0" smtClean="0"/>
              <a:t>Can you find the hidden message? </a:t>
            </a:r>
          </a:p>
          <a:p>
            <a:pPr lvl="1"/>
            <a:r>
              <a:rPr lang="en-US" dirty="0" smtClean="0"/>
              <a:t>PERSHING SAILS FROM NY JUNE 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rPr>
              <a:t>INFSCI 2935: Introduction to Computer Security</a:t>
            </a:r>
          </a:p>
        </p:txBody>
      </p:sp>
      <p:sp>
        <p:nvSpPr>
          <p:cNvPr id="6" name="Slide Number Placeholder 4"/>
          <p:cNvSpPr>
            <a:spLocks noGrp="1"/>
          </p:cNvSpPr>
          <p:nvPr>
            <p:ph type="sldNum" sz="quarter" idx="11"/>
          </p:nvPr>
        </p:nvSpPr>
        <p:spPr/>
        <p:txBody>
          <a:bodyPr/>
          <a:lstStyle/>
          <a:p>
            <a:fld id="{C35CDC14-02D2-4741-A11C-11DE5DDF81BA}" type="slidenum">
              <a:rPr lang="en-US">
                <a:solidFill>
                  <a:srgbClr val="000000"/>
                </a:solidFill>
              </a:rPr>
              <a:pPr/>
              <a:t>16</a:t>
            </a:fld>
            <a:endParaRPr lang="en-US">
              <a:solidFill>
                <a:srgbClr val="000000"/>
              </a:solidFill>
            </a:endParaRPr>
          </a:p>
        </p:txBody>
      </p:sp>
      <p:sp>
        <p:nvSpPr>
          <p:cNvPr id="1443842" name="Rectangle 2"/>
          <p:cNvSpPr>
            <a:spLocks noGrp="1" noChangeArrowheads="1"/>
          </p:cNvSpPr>
          <p:nvPr>
            <p:ph type="title"/>
          </p:nvPr>
        </p:nvSpPr>
        <p:spPr/>
        <p:txBody>
          <a:bodyPr/>
          <a:lstStyle/>
          <a:p>
            <a:r>
              <a:rPr lang="en-US" sz="3400"/>
              <a:t>Example of Steganography (Text – page 48)</a:t>
            </a:r>
          </a:p>
        </p:txBody>
      </p:sp>
      <p:sp>
        <p:nvSpPr>
          <p:cNvPr id="1443843" name="Rectangle 3"/>
          <p:cNvSpPr>
            <a:spLocks noGrp="1" noChangeArrowheads="1"/>
          </p:cNvSpPr>
          <p:nvPr>
            <p:ph type="body" idx="1"/>
          </p:nvPr>
        </p:nvSpPr>
        <p:spPr>
          <a:xfrm>
            <a:off x="457200" y="1600200"/>
            <a:ext cx="8458200" cy="4530725"/>
          </a:xfrm>
        </p:spPr>
        <p:txBody>
          <a:bodyPr/>
          <a:lstStyle/>
          <a:p>
            <a:pPr>
              <a:lnSpc>
                <a:spcPct val="80000"/>
              </a:lnSpc>
              <a:buFont typeface="Wingdings" pitchFamily="2" charset="2"/>
              <a:buNone/>
            </a:pPr>
            <a:r>
              <a:rPr lang="en-US" sz="2000"/>
              <a:t>Dear George,</a:t>
            </a:r>
          </a:p>
          <a:p>
            <a:pPr>
              <a:lnSpc>
                <a:spcPct val="80000"/>
              </a:lnSpc>
              <a:buFont typeface="Wingdings" pitchFamily="2" charset="2"/>
              <a:buNone/>
            </a:pPr>
            <a:r>
              <a:rPr lang="en-US" sz="2000"/>
              <a:t>Greetings to all at Oxford. Many thanks for your</a:t>
            </a:r>
          </a:p>
          <a:p>
            <a:pPr>
              <a:lnSpc>
                <a:spcPct val="80000"/>
              </a:lnSpc>
              <a:buFont typeface="Wingdings" pitchFamily="2" charset="2"/>
              <a:buNone/>
            </a:pPr>
            <a:r>
              <a:rPr lang="en-US" sz="2000"/>
              <a:t>letter and for the summer examination package.</a:t>
            </a:r>
          </a:p>
          <a:p>
            <a:pPr>
              <a:lnSpc>
                <a:spcPct val="80000"/>
              </a:lnSpc>
              <a:buFont typeface="Wingdings" pitchFamily="2" charset="2"/>
              <a:buNone/>
            </a:pPr>
            <a:r>
              <a:rPr lang="en-US" sz="2000"/>
              <a:t>All entry forms and fees forms should be ready</a:t>
            </a:r>
          </a:p>
          <a:p>
            <a:pPr>
              <a:lnSpc>
                <a:spcPct val="80000"/>
              </a:lnSpc>
              <a:buFont typeface="Wingdings" pitchFamily="2" charset="2"/>
              <a:buNone/>
            </a:pPr>
            <a:r>
              <a:rPr lang="en-US" sz="2000"/>
              <a:t>for final dispatch to the syndicate by Friday</a:t>
            </a:r>
          </a:p>
          <a:p>
            <a:pPr>
              <a:lnSpc>
                <a:spcPct val="80000"/>
              </a:lnSpc>
              <a:buFont typeface="Wingdings" pitchFamily="2" charset="2"/>
              <a:buNone/>
            </a:pPr>
            <a:r>
              <a:rPr lang="en-US" sz="2000"/>
              <a:t>20</a:t>
            </a:r>
            <a:r>
              <a:rPr lang="en-US" sz="2000" baseline="30000"/>
              <a:t>th</a:t>
            </a:r>
            <a:r>
              <a:rPr lang="en-US" sz="2000"/>
              <a:t> or at the latest I am told by the 21</a:t>
            </a:r>
            <a:r>
              <a:rPr lang="en-US" sz="2000" baseline="30000"/>
              <a:t>st</a:t>
            </a:r>
            <a:r>
              <a:rPr lang="en-US" sz="2000"/>
              <a:t>.</a:t>
            </a:r>
          </a:p>
          <a:p>
            <a:pPr>
              <a:lnSpc>
                <a:spcPct val="80000"/>
              </a:lnSpc>
              <a:buFont typeface="Wingdings" pitchFamily="2" charset="2"/>
              <a:buNone/>
            </a:pPr>
            <a:r>
              <a:rPr lang="en-US" sz="2000"/>
              <a:t>Admin has improved here though there is room</a:t>
            </a:r>
          </a:p>
          <a:p>
            <a:pPr>
              <a:lnSpc>
                <a:spcPct val="80000"/>
              </a:lnSpc>
              <a:buFont typeface="Wingdings" pitchFamily="2" charset="2"/>
              <a:buNone/>
            </a:pPr>
            <a:r>
              <a:rPr lang="en-US" sz="2000"/>
              <a:t>for improvement still; just give us all two or three</a:t>
            </a:r>
          </a:p>
          <a:p>
            <a:pPr>
              <a:lnSpc>
                <a:spcPct val="80000"/>
              </a:lnSpc>
              <a:buFont typeface="Wingdings" pitchFamily="2" charset="2"/>
              <a:buNone/>
            </a:pPr>
            <a:r>
              <a:rPr lang="en-US" sz="2000"/>
              <a:t>more years and we will really show you! Please</a:t>
            </a:r>
          </a:p>
          <a:p>
            <a:pPr>
              <a:lnSpc>
                <a:spcPct val="80000"/>
              </a:lnSpc>
              <a:buFont typeface="Wingdings" pitchFamily="2" charset="2"/>
              <a:buNone/>
            </a:pPr>
            <a:r>
              <a:rPr lang="en-US" sz="2000"/>
              <a:t>don’t let these wretched 16+ proposals destroy</a:t>
            </a:r>
          </a:p>
          <a:p>
            <a:pPr>
              <a:lnSpc>
                <a:spcPct val="80000"/>
              </a:lnSpc>
              <a:buFont typeface="Wingdings" pitchFamily="2" charset="2"/>
              <a:buNone/>
            </a:pPr>
            <a:r>
              <a:rPr lang="en-US" sz="2000"/>
              <a:t>your basic O and A pattern. Certainly this</a:t>
            </a:r>
          </a:p>
          <a:p>
            <a:pPr>
              <a:lnSpc>
                <a:spcPct val="80000"/>
              </a:lnSpc>
              <a:buFont typeface="Wingdings" pitchFamily="2" charset="2"/>
              <a:buNone/>
            </a:pPr>
            <a:r>
              <a:rPr lang="en-US" sz="2000"/>
              <a:t>sort of change, if implemented immediately, </a:t>
            </a:r>
          </a:p>
          <a:p>
            <a:pPr>
              <a:lnSpc>
                <a:spcPct val="80000"/>
              </a:lnSpc>
              <a:buFont typeface="Wingdings" pitchFamily="2" charset="2"/>
              <a:buNone/>
            </a:pPr>
            <a:r>
              <a:rPr lang="en-US" sz="2000"/>
              <a:t>would bring chaos.</a:t>
            </a:r>
          </a:p>
          <a:p>
            <a:pPr>
              <a:lnSpc>
                <a:spcPct val="80000"/>
              </a:lnSpc>
              <a:buFont typeface="Wingdings" pitchFamily="2" charset="2"/>
              <a:buNone/>
            </a:pPr>
            <a:r>
              <a:rPr lang="en-US" sz="2000"/>
              <a:t>				Sincerely yours,</a:t>
            </a:r>
          </a:p>
        </p:txBody>
      </p:sp>
      <p:sp>
        <p:nvSpPr>
          <p:cNvPr id="1443844" name="Text Box 4"/>
          <p:cNvSpPr txBox="1">
            <a:spLocks noChangeArrowheads="1"/>
          </p:cNvSpPr>
          <p:nvPr/>
        </p:nvSpPr>
        <p:spPr bwMode="auto">
          <a:xfrm>
            <a:off x="3941763" y="1851025"/>
            <a:ext cx="2132012" cy="34448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yo</a:t>
            </a:r>
            <a:r>
              <a:rPr lang="en-US" sz="2000" b="1" smtClean="0">
                <a:solidFill>
                  <a:srgbClr val="9933FF"/>
                </a:solidFill>
                <a:effectLst>
                  <a:outerShdw blurRad="38100" dist="38100" dir="2700000" algn="tl">
                    <a:srgbClr val="C0C0C0"/>
                  </a:outerShdw>
                </a:effectLst>
              </a:rPr>
              <a:t>ur</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package</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ready</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Friday</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21</a:t>
            </a:r>
            <a:r>
              <a:rPr lang="en-US" sz="2000" baseline="30000" smtClean="0">
                <a:solidFill>
                  <a:srgbClr val="9933FF"/>
                </a:solidFill>
                <a:effectLst>
                  <a:outerShdw blurRad="38100" dist="38100" dir="2700000" algn="tl">
                    <a:srgbClr val="C0C0C0"/>
                  </a:outerShdw>
                </a:effectLst>
              </a:rPr>
              <a:t>st</a:t>
            </a:r>
            <a:r>
              <a:rPr lang="en-US" sz="2000" smtClean="0">
                <a:solidFill>
                  <a:srgbClr val="9933FF"/>
                </a:solidFill>
                <a:effectLst>
                  <a:outerShdw blurRad="38100" dist="38100" dir="2700000" algn="tl">
                    <a:srgbClr val="C0C0C0"/>
                  </a:outerShdw>
                </a:effectLst>
              </a:rPr>
              <a:t>.</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a:t>
            </a:r>
            <a:r>
              <a:rPr lang="en-US" sz="2000" b="1" smtClean="0">
                <a:solidFill>
                  <a:srgbClr val="9933FF"/>
                </a:solidFill>
                <a:effectLst>
                  <a:outerShdw blurRad="38100" dist="38100" dir="2700000" algn="tl">
                    <a:srgbClr val="C0C0C0"/>
                  </a:outerShdw>
                </a:effectLst>
              </a:rPr>
              <a:t>room</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a:t>
            </a:r>
            <a:r>
              <a:rPr lang="en-US" sz="2000" b="1" smtClean="0">
                <a:solidFill>
                  <a:srgbClr val="9933FF"/>
                </a:solidFill>
                <a:effectLst>
                  <a:outerShdw blurRad="38100" dist="38100" dir="2700000" algn="tl">
                    <a:srgbClr val="C0C0C0"/>
                  </a:outerShdw>
                </a:effectLst>
              </a:rPr>
              <a:t>three</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Please</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a:t>
            </a:r>
            <a:r>
              <a:rPr lang="en-US" sz="2000" b="1" smtClean="0">
                <a:solidFill>
                  <a:srgbClr val="9933FF"/>
                </a:solidFill>
                <a:effectLst>
                  <a:outerShdw blurRad="38100" dist="38100" dir="2700000" algn="tl">
                    <a:srgbClr val="C0C0C0"/>
                  </a:outerShdw>
                </a:effectLst>
              </a:rPr>
              <a:t>destroy</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           this</a:t>
            </a:r>
          </a:p>
          <a:p>
            <a:pPr eaLnBrk="0" fontAlgn="base" hangingPunct="0">
              <a:spcBef>
                <a:spcPct val="0"/>
              </a:spcBef>
              <a:spcAft>
                <a:spcPct val="0"/>
              </a:spcAft>
            </a:pPr>
            <a:r>
              <a:rPr lang="en-US" sz="2000" smtClean="0">
                <a:solidFill>
                  <a:srgbClr val="9933FF"/>
                </a:solidFill>
                <a:effectLst>
                  <a:outerShdw blurRad="38100" dist="38100" dir="2700000" algn="tl">
                    <a:srgbClr val="C0C0C0"/>
                  </a:outerShdw>
                </a:effectLst>
              </a:rPr>
              <a:t>immediately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go phishing </a:t>
            </a:r>
            <a:endParaRPr lang="en-US" dirty="0"/>
          </a:p>
        </p:txBody>
      </p:sp>
      <p:sp>
        <p:nvSpPr>
          <p:cNvPr id="3" name="Subtitle 2"/>
          <p:cNvSpPr>
            <a:spLocks noGrp="1"/>
          </p:cNvSpPr>
          <p:nvPr>
            <p:ph type="subTitle" idx="1"/>
          </p:nvPr>
        </p:nvSpPr>
        <p:spPr/>
        <p:txBody>
          <a:bodyPr/>
          <a:lstStyle/>
          <a:p>
            <a:endParaRPr lang="en-US" dirty="0"/>
          </a:p>
        </p:txBody>
      </p:sp>
      <p:pic>
        <p:nvPicPr>
          <p:cNvPr id="4098" name="Picture 2" descr="C:\Users\MyLersais\AppData\Local\Microsoft\Windows\Temporary Internet Files\Content.IE5\XKSQV61S\MC900349499[1].wmf"/>
          <p:cNvPicPr>
            <a:picLocks noChangeAspect="1" noChangeArrowheads="1"/>
          </p:cNvPicPr>
          <p:nvPr/>
        </p:nvPicPr>
        <p:blipFill>
          <a:blip r:embed="rId3" cstate="print"/>
          <a:srcRect/>
          <a:stretch>
            <a:fillRect/>
          </a:stretch>
        </p:blipFill>
        <p:spPr bwMode="auto">
          <a:xfrm>
            <a:off x="6324600" y="3048000"/>
            <a:ext cx="1829714" cy="18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how it works… </a:t>
            </a:r>
            <a:endParaRPr lang="en-US" dirty="0"/>
          </a:p>
        </p:txBody>
      </p:sp>
      <p:sp>
        <p:nvSpPr>
          <p:cNvPr id="3" name="Content Placeholder 2"/>
          <p:cNvSpPr>
            <a:spLocks noGrp="1"/>
          </p:cNvSpPr>
          <p:nvPr>
            <p:ph idx="1"/>
          </p:nvPr>
        </p:nvSpPr>
        <p:spPr/>
        <p:txBody>
          <a:bodyPr/>
          <a:lstStyle/>
          <a:p>
            <a:r>
              <a:rPr lang="en-US" dirty="0" smtClean="0"/>
              <a:t>Please go to:  </a:t>
            </a:r>
          </a:p>
          <a:p>
            <a:pPr lvl="1"/>
            <a:r>
              <a:rPr lang="en-US" sz="2400" dirty="0" smtClean="0"/>
              <a:t>http://wombatsecurity.com/antiphishing_phil/index.html </a:t>
            </a:r>
            <a:endParaRPr lang="en-US" sz="2400" dirty="0"/>
          </a:p>
        </p:txBody>
      </p:sp>
      <p:pic>
        <p:nvPicPr>
          <p:cNvPr id="2050" name="Picture 2"/>
          <p:cNvPicPr>
            <a:picLocks noChangeAspect="1" noChangeArrowheads="1"/>
          </p:cNvPicPr>
          <p:nvPr/>
        </p:nvPicPr>
        <p:blipFill>
          <a:blip r:embed="rId3" cstate="print"/>
          <a:srcRect t="7765"/>
          <a:stretch>
            <a:fillRect/>
          </a:stretch>
        </p:blipFill>
        <p:spPr bwMode="auto">
          <a:xfrm>
            <a:off x="4800600" y="2895600"/>
            <a:ext cx="3810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phishing? </a:t>
            </a:r>
            <a:endParaRPr lang="en-US" dirty="0"/>
          </a:p>
        </p:txBody>
      </p:sp>
      <p:sp>
        <p:nvSpPr>
          <p:cNvPr id="3" name="Content Placeholder 2"/>
          <p:cNvSpPr>
            <a:spLocks noGrp="1"/>
          </p:cNvSpPr>
          <p:nvPr>
            <p:ph idx="1"/>
          </p:nvPr>
        </p:nvSpPr>
        <p:spPr/>
        <p:txBody>
          <a:bodyPr/>
          <a:lstStyle/>
          <a:p>
            <a:r>
              <a:rPr lang="en-US" dirty="0" smtClean="0"/>
              <a:t>“Phishing e-mail messages are designed to steal your identity. They ask for personal data, or direct you to Web sites or phone numbers to call where they ask you to provide personal data” [1].</a:t>
            </a:r>
          </a:p>
          <a:p>
            <a:r>
              <a:rPr lang="en-US" dirty="0" smtClean="0"/>
              <a:t>Steps: </a:t>
            </a:r>
          </a:p>
          <a:p>
            <a:pPr lvl="1"/>
            <a:r>
              <a:rPr lang="en-US" dirty="0" smtClean="0"/>
              <a:t>Gain your trust</a:t>
            </a:r>
          </a:p>
          <a:p>
            <a:pPr lvl="1"/>
            <a:r>
              <a:rPr lang="en-US" dirty="0" smtClean="0"/>
              <a:t>Ask for personal information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Storage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gain your trust? </a:t>
            </a:r>
            <a:endParaRPr lang="en-US" dirty="0"/>
          </a:p>
        </p:txBody>
      </p:sp>
      <p:sp>
        <p:nvSpPr>
          <p:cNvPr id="3" name="Content Placeholder 2"/>
          <p:cNvSpPr>
            <a:spLocks noGrp="1"/>
          </p:cNvSpPr>
          <p:nvPr>
            <p:ph idx="1"/>
          </p:nvPr>
        </p:nvSpPr>
        <p:spPr>
          <a:xfrm>
            <a:off x="304800" y="1600200"/>
            <a:ext cx="8229600" cy="4625609"/>
          </a:xfrm>
        </p:spPr>
        <p:txBody>
          <a:bodyPr>
            <a:normAutofit/>
          </a:bodyPr>
          <a:lstStyle/>
          <a:p>
            <a:r>
              <a:rPr lang="en-US" sz="2400" dirty="0" smtClean="0"/>
              <a:t>Logos that look real </a:t>
            </a:r>
          </a:p>
          <a:p>
            <a:r>
              <a:rPr lang="en-US" sz="2400" dirty="0" smtClean="0"/>
              <a:t>They may use information learnt in social networks </a:t>
            </a:r>
          </a:p>
          <a:p>
            <a:r>
              <a:rPr lang="en-US" sz="2400" dirty="0" smtClean="0"/>
              <a:t>They may seem to come from someone you trust </a:t>
            </a:r>
          </a:p>
        </p:txBody>
      </p:sp>
      <p:pic>
        <p:nvPicPr>
          <p:cNvPr id="1027" name="Picture 3"/>
          <p:cNvPicPr>
            <a:picLocks noChangeAspect="1" noChangeArrowheads="1"/>
          </p:cNvPicPr>
          <p:nvPr/>
        </p:nvPicPr>
        <p:blipFill>
          <a:blip r:embed="rId3" cstate="print"/>
          <a:srcRect/>
          <a:stretch>
            <a:fillRect/>
          </a:stretch>
        </p:blipFill>
        <p:spPr bwMode="auto">
          <a:xfrm>
            <a:off x="5029200" y="2895600"/>
            <a:ext cx="3581400" cy="363607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r="2041"/>
          <a:stretch>
            <a:fillRect/>
          </a:stretch>
        </p:blipFill>
        <p:spPr bwMode="auto">
          <a:xfrm>
            <a:off x="685800" y="2905125"/>
            <a:ext cx="3896057" cy="395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if an URL looks fine…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28600" y="1447800"/>
            <a:ext cx="4762500" cy="52387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334000" y="2133600"/>
            <a:ext cx="3352800" cy="685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r="45122"/>
          <a:stretch>
            <a:fillRect/>
          </a:stretch>
        </p:blipFill>
        <p:spPr bwMode="auto">
          <a:xfrm>
            <a:off x="5334000" y="4572000"/>
            <a:ext cx="3429000" cy="1009650"/>
          </a:xfrm>
          <a:prstGeom prst="rect">
            <a:avLst/>
          </a:prstGeom>
          <a:noFill/>
          <a:ln w="9525">
            <a:solidFill>
              <a:srgbClr val="FF0000"/>
            </a:solidFill>
            <a:miter lim="800000"/>
            <a:headEnd/>
            <a:tailEnd/>
          </a:ln>
          <a:effectLst/>
        </p:spPr>
      </p:pic>
      <p:sp>
        <p:nvSpPr>
          <p:cNvPr id="7" name="TextBox 6"/>
          <p:cNvSpPr txBox="1"/>
          <p:nvPr/>
        </p:nvSpPr>
        <p:spPr>
          <a:xfrm>
            <a:off x="5257800" y="4038600"/>
            <a:ext cx="3020379" cy="523220"/>
          </a:xfrm>
          <a:prstGeom prst="rect">
            <a:avLst/>
          </a:prstGeom>
          <a:noFill/>
        </p:spPr>
        <p:txBody>
          <a:bodyPr wrap="none" rtlCol="0">
            <a:spAutoFit/>
          </a:bodyPr>
          <a:lstStyle/>
          <a:p>
            <a:r>
              <a:rPr lang="en-US" sz="1400" dirty="0" smtClean="0"/>
              <a:t>In Firefox if you  step over the address,</a:t>
            </a:r>
          </a:p>
          <a:p>
            <a:r>
              <a:rPr lang="en-US" sz="1400" dirty="0" smtClean="0"/>
              <a:t>you’ll see the real URL. Like here: </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clues…</a:t>
            </a:r>
            <a:endParaRPr lang="en-US" dirty="0"/>
          </a:p>
        </p:txBody>
      </p:sp>
      <p:sp>
        <p:nvSpPr>
          <p:cNvPr id="3" name="Content Placeholder 2"/>
          <p:cNvSpPr>
            <a:spLocks noGrp="1"/>
          </p:cNvSpPr>
          <p:nvPr>
            <p:ph idx="1"/>
          </p:nvPr>
        </p:nvSpPr>
        <p:spPr>
          <a:xfrm>
            <a:off x="457200" y="1676401"/>
            <a:ext cx="8229600" cy="4953000"/>
          </a:xfrm>
        </p:spPr>
        <p:txBody>
          <a:bodyPr>
            <a:normAutofit fontScale="92500" lnSpcReduction="20000"/>
          </a:bodyPr>
          <a:lstStyle/>
          <a:p>
            <a:r>
              <a:rPr lang="en-US" dirty="0" smtClean="0"/>
              <a:t>If the web page is trusted by your browser, you’ll see something like this: </a:t>
            </a:r>
          </a:p>
          <a:p>
            <a:pPr lvl="1"/>
            <a:r>
              <a:rPr lang="en-US" dirty="0" smtClean="0"/>
              <a:t>Firefox:</a:t>
            </a:r>
          </a:p>
          <a:p>
            <a:pPr lvl="1"/>
            <a:endParaRPr lang="en-US" dirty="0" smtClean="0"/>
          </a:p>
          <a:p>
            <a:pPr lvl="1"/>
            <a:endParaRPr lang="en-US" dirty="0" smtClean="0"/>
          </a:p>
          <a:p>
            <a:pPr lvl="1"/>
            <a:endParaRPr lang="en-US" dirty="0" smtClean="0"/>
          </a:p>
          <a:p>
            <a:pPr lvl="1"/>
            <a:r>
              <a:rPr lang="en-US" dirty="0" smtClean="0"/>
              <a:t> In Internet Explorer: </a:t>
            </a:r>
          </a:p>
          <a:p>
            <a:pPr lvl="1"/>
            <a:endParaRPr lang="en-US" dirty="0" smtClean="0"/>
          </a:p>
          <a:p>
            <a:pPr lvl="1"/>
            <a:endParaRPr lang="en-US" dirty="0" smtClean="0">
              <a:hlinkClick r:id="rId3"/>
            </a:endParaRPr>
          </a:p>
          <a:p>
            <a:r>
              <a:rPr lang="en-US" dirty="0" smtClean="0"/>
              <a:t>Are these two fine? </a:t>
            </a:r>
            <a:endParaRPr lang="en-US" dirty="0" smtClean="0">
              <a:hlinkClick r:id="rId3"/>
            </a:endParaRPr>
          </a:p>
          <a:p>
            <a:pPr lvl="2"/>
            <a:r>
              <a:rPr lang="en-US" u="sng" dirty="0" smtClean="0">
                <a:solidFill>
                  <a:schemeClr val="accent2">
                    <a:lumMod val="75000"/>
                  </a:schemeClr>
                </a:solidFill>
              </a:rPr>
              <a:t>https://www.bankofamerica.com/index.jsp</a:t>
            </a:r>
          </a:p>
          <a:p>
            <a:pPr lvl="2"/>
            <a:r>
              <a:rPr lang="en-US" u="sng" dirty="0" smtClean="0">
                <a:solidFill>
                  <a:schemeClr val="accent2">
                    <a:lumMod val="75000"/>
                  </a:schemeClr>
                </a:solidFill>
              </a:rPr>
              <a:t>https://</a:t>
            </a:r>
            <a:r>
              <a:rPr lang="en-US" u="sng" dirty="0" err="1" smtClean="0">
                <a:solidFill>
                  <a:schemeClr val="accent2">
                    <a:lumMod val="75000"/>
                  </a:schemeClr>
                </a:solidFill>
              </a:rPr>
              <a:t>www.bank○famerica.com</a:t>
            </a:r>
            <a:r>
              <a:rPr lang="en-US" u="sng" dirty="0" smtClean="0">
                <a:solidFill>
                  <a:schemeClr val="accent2">
                    <a:lumMod val="75000"/>
                  </a:schemeClr>
                </a:solidFill>
              </a:rPr>
              <a:t>/index.jsp</a:t>
            </a:r>
          </a:p>
          <a:p>
            <a:pPr lvl="1"/>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1219200" y="2895600"/>
            <a:ext cx="6448425" cy="9810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cstate="print"/>
          <a:srcRect/>
          <a:stretch>
            <a:fillRect/>
          </a:stretch>
        </p:blipFill>
        <p:spPr bwMode="auto">
          <a:xfrm>
            <a:off x="1219200" y="4572000"/>
            <a:ext cx="7732987"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clues… </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990600" y="1333500"/>
            <a:ext cx="523875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1600200"/>
            <a:ext cx="4419600" cy="439744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522623" y="1600200"/>
            <a:ext cx="4621378"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pic>
        <p:nvPicPr>
          <p:cNvPr id="3075" name="Picture 3"/>
          <p:cNvPicPr>
            <a:picLocks noChangeAspect="1" noChangeArrowheads="1"/>
          </p:cNvPicPr>
          <p:nvPr/>
        </p:nvPicPr>
        <p:blipFill>
          <a:blip r:embed="rId3" cstate="print"/>
          <a:srcRect b="6084"/>
          <a:stretch>
            <a:fillRect/>
          </a:stretch>
        </p:blipFill>
        <p:spPr bwMode="auto">
          <a:xfrm>
            <a:off x="1524000" y="1524000"/>
            <a:ext cx="4953000" cy="5257800"/>
          </a:xfrm>
          <a:prstGeom prst="rect">
            <a:avLst/>
          </a:prstGeom>
          <a:noFill/>
          <a:ln w="9525">
            <a:solidFill>
              <a:schemeClr val="tx1"/>
            </a:solidFill>
            <a:miter lim="800000"/>
            <a:headEnd/>
            <a:tailEnd/>
          </a:ln>
          <a:effectLst/>
        </p:spPr>
      </p:pic>
      <p:sp>
        <p:nvSpPr>
          <p:cNvPr id="6" name="Oval 5"/>
          <p:cNvSpPr/>
          <p:nvPr/>
        </p:nvSpPr>
        <p:spPr>
          <a:xfrm>
            <a:off x="3886200" y="4191000"/>
            <a:ext cx="1371600" cy="2286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Cookies</a:t>
            </a:r>
            <a:endParaRPr lang="en-US" dirty="0"/>
          </a:p>
        </p:txBody>
      </p:sp>
      <p:sp>
        <p:nvSpPr>
          <p:cNvPr id="3" name="Subtitle 2"/>
          <p:cNvSpPr>
            <a:spLocks noGrp="1"/>
          </p:cNvSpPr>
          <p:nvPr>
            <p:ph type="subTitle" idx="1"/>
          </p:nvPr>
        </p:nvSpPr>
        <p:spPr/>
        <p:txBody>
          <a:bodyPr/>
          <a:lstStyle/>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038600" y="381000"/>
            <a:ext cx="4572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are browsing cookies? </a:t>
            </a:r>
          </a:p>
          <a:p>
            <a:pPr lvl="1"/>
            <a:r>
              <a:rPr lang="en-US" dirty="0" smtClean="0"/>
              <a:t>HTTP is stateless</a:t>
            </a:r>
          </a:p>
          <a:p>
            <a:pPr lvl="2"/>
            <a:r>
              <a:rPr lang="en-US" dirty="0" smtClean="0"/>
              <a:t>Each HTTP request and response are treated in isolation</a:t>
            </a:r>
          </a:p>
          <a:p>
            <a:pPr lvl="2"/>
            <a:r>
              <a:rPr lang="en-US" dirty="0" smtClean="0"/>
              <a:t>Hard for web servers to determine their state with the client they are serving</a:t>
            </a:r>
          </a:p>
          <a:p>
            <a:pPr lvl="1"/>
            <a:r>
              <a:rPr lang="en-US" dirty="0" smtClean="0"/>
              <a:t>Cookies are used to maintain state information</a:t>
            </a:r>
          </a:p>
          <a:p>
            <a:pPr lvl="2"/>
            <a:r>
              <a:rPr lang="en-US" dirty="0" smtClean="0"/>
              <a:t>Authentication </a:t>
            </a:r>
          </a:p>
          <a:p>
            <a:pPr lvl="2"/>
            <a:r>
              <a:rPr lang="en-US" dirty="0" smtClean="0"/>
              <a:t>Session tracking </a:t>
            </a:r>
          </a:p>
          <a:p>
            <a:pPr lvl="2"/>
            <a:r>
              <a:rPr lang="en-US" dirty="0" smtClean="0"/>
              <a:t>Storing site preferences</a:t>
            </a:r>
          </a:p>
          <a:p>
            <a:pPr lvl="2"/>
            <a:r>
              <a:rPr lang="en-US" dirty="0" smtClean="0"/>
              <a:t>Shopping cart contents</a:t>
            </a:r>
          </a:p>
          <a:p>
            <a:pPr lvl="2"/>
            <a:r>
              <a:rPr lang="en-US" dirty="0" smtClean="0"/>
              <a:t>Identifier for a server-based session</a:t>
            </a:r>
          </a:p>
        </p:txBody>
      </p:sp>
      <p:pic>
        <p:nvPicPr>
          <p:cNvPr id="7173" name="Picture 5" descr="C:\Users\MyLearsais\AppData\Local\Microsoft\Windows\Temporary Internet Files\Content.IE5\MCQ0O0AY\MC900215415[1].wmf"/>
          <p:cNvPicPr>
            <a:picLocks noChangeAspect="1" noChangeArrowheads="1"/>
          </p:cNvPicPr>
          <p:nvPr/>
        </p:nvPicPr>
        <p:blipFill>
          <a:blip r:embed="rId3" cstate="print"/>
          <a:srcRect/>
          <a:stretch>
            <a:fillRect/>
          </a:stretch>
        </p:blipFill>
        <p:spPr bwMode="auto">
          <a:xfrm>
            <a:off x="5943600" y="4114800"/>
            <a:ext cx="2187921" cy="212454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0" y="1524000"/>
            <a:ext cx="5659337"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p:cNvPicPr>
            <a:picLocks noChangeAspect="1" noChangeArrowheads="1"/>
          </p:cNvPicPr>
          <p:nvPr/>
        </p:nvPicPr>
        <p:blipFill>
          <a:blip r:embed="rId4" cstate="print"/>
          <a:srcRect/>
          <a:stretch>
            <a:fillRect/>
          </a:stretch>
        </p:blipFill>
        <p:spPr bwMode="auto">
          <a:xfrm>
            <a:off x="2286000" y="2286000"/>
            <a:ext cx="6585533" cy="3904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57200" y="6324600"/>
            <a:ext cx="8786380" cy="523220"/>
          </a:xfrm>
          <a:prstGeom prst="rect">
            <a:avLst/>
          </a:prstGeom>
          <a:noFill/>
        </p:spPr>
        <p:txBody>
          <a:bodyPr wrap="none" rtlCol="0">
            <a:spAutoFit/>
          </a:bodyPr>
          <a:lstStyle/>
          <a:p>
            <a:r>
              <a:rPr lang="en-US" sz="1400" b="1" dirty="0" smtClean="0"/>
              <a:t>Now you can see what the owner was looking at: </a:t>
            </a:r>
          </a:p>
          <a:p>
            <a:r>
              <a:rPr lang="en-US" sz="1400" dirty="0" smtClean="0"/>
              <a:t>TYPE	URL	MODIFIED TIME	ACCESS TIME	FILENAME	DIRECTORY	HTTP HEADERS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linds(horizontal)">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Decrypt the cookie</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609600" y="2743200"/>
            <a:ext cx="7772400" cy="1167063"/>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228600" y="4267200"/>
            <a:ext cx="8686800" cy="506261"/>
          </a:xfrm>
          <a:prstGeom prst="rect">
            <a:avLst/>
          </a:prstGeom>
          <a:noFill/>
          <a:ln w="9525">
            <a:noFill/>
            <a:miter lim="800000"/>
            <a:headEnd/>
            <a:tailEnd/>
          </a:ln>
          <a:effectLst/>
        </p:spPr>
      </p:pic>
      <p:sp>
        <p:nvSpPr>
          <p:cNvPr id="6" name="Content Placeholder 2"/>
          <p:cNvSpPr>
            <a:spLocks noGrp="1"/>
          </p:cNvSpPr>
          <p:nvPr>
            <p:ph idx="1"/>
          </p:nvPr>
        </p:nvSpPr>
        <p:spPr>
          <a:xfrm>
            <a:off x="457200" y="1775191"/>
            <a:ext cx="8229600" cy="4625609"/>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Storage</a:t>
            </a:r>
            <a:endParaRPr lang="en-US" dirty="0"/>
          </a:p>
        </p:txBody>
      </p:sp>
      <p:sp>
        <p:nvSpPr>
          <p:cNvPr id="3" name="Content Placeholder 2"/>
          <p:cNvSpPr>
            <a:spLocks noGrp="1"/>
          </p:cNvSpPr>
          <p:nvPr>
            <p:ph sz="half" idx="1"/>
          </p:nvPr>
        </p:nvSpPr>
        <p:spPr>
          <a:xfrm>
            <a:off x="76200" y="1773936"/>
            <a:ext cx="4038600" cy="4623816"/>
          </a:xfrm>
        </p:spPr>
        <p:txBody>
          <a:bodyPr>
            <a:normAutofit lnSpcReduction="10000"/>
          </a:bodyPr>
          <a:lstStyle/>
          <a:p>
            <a:r>
              <a:rPr lang="en-US" dirty="0" smtClean="0"/>
              <a:t>How are files stored? </a:t>
            </a:r>
          </a:p>
          <a:p>
            <a:pPr lvl="1"/>
            <a:r>
              <a:rPr lang="en-US" dirty="0" smtClean="0"/>
              <a:t>Each file is assigned one or more sectors in the disk.  </a:t>
            </a:r>
          </a:p>
          <a:p>
            <a:pPr lvl="1"/>
            <a:r>
              <a:rPr lang="en-US" dirty="0" smtClean="0"/>
              <a:t>If the file is small enough, not all the sector will be used.</a:t>
            </a:r>
          </a:p>
          <a:p>
            <a:pPr lvl="1"/>
            <a:r>
              <a:rPr lang="en-US" dirty="0" smtClean="0"/>
              <a:t>The unused space is called a </a:t>
            </a:r>
            <a:r>
              <a:rPr lang="en-US" i="1" dirty="0" smtClean="0"/>
              <a:t>Slack</a:t>
            </a:r>
            <a:r>
              <a:rPr lang="en-US" dirty="0" smtClean="0"/>
              <a:t> </a:t>
            </a:r>
            <a:r>
              <a:rPr lang="en-US" i="1" dirty="0" smtClean="0"/>
              <a:t>space</a:t>
            </a:r>
          </a:p>
          <a:p>
            <a:pPr lvl="1"/>
            <a:r>
              <a:rPr lang="en-US" dirty="0" smtClean="0"/>
              <a:t>We can save information there using a special editor.</a:t>
            </a:r>
          </a:p>
          <a:p>
            <a:pPr lvl="1"/>
            <a:endParaRPr lang="en-US" dirty="0" smtClean="0"/>
          </a:p>
          <a:p>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308060" y="1676400"/>
            <a:ext cx="2819399" cy="206649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308060" y="3886200"/>
            <a:ext cx="284534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8229600" cy="1252728"/>
          </a:xfrm>
        </p:spPr>
        <p:txBody>
          <a:bodyPr/>
          <a:lstStyle/>
          <a:p>
            <a:r>
              <a:rPr lang="en-US" dirty="0" smtClean="0"/>
              <a:t>Can you think of any threat?</a:t>
            </a:r>
            <a:endParaRPr lang="en-US" dirty="0"/>
          </a:p>
        </p:txBody>
      </p:sp>
      <p:sp>
        <p:nvSpPr>
          <p:cNvPr id="3" name="Content Placeholder 2"/>
          <p:cNvSpPr>
            <a:spLocks noGrp="1"/>
          </p:cNvSpPr>
          <p:nvPr>
            <p:ph idx="1"/>
          </p:nvPr>
        </p:nvSpPr>
        <p:spPr>
          <a:xfrm>
            <a:off x="533400" y="1828800"/>
            <a:ext cx="8229600" cy="4343400"/>
          </a:xfrm>
        </p:spPr>
        <p:txBody>
          <a:bodyPr>
            <a:normAutofit/>
          </a:bodyPr>
          <a:lstStyle/>
          <a:p>
            <a:pPr marL="438912" lvl="1" indent="-320040">
              <a:spcBef>
                <a:spcPts val="0"/>
              </a:spcBef>
              <a:buClr>
                <a:schemeClr val="accent1"/>
              </a:buClr>
              <a:buSzPct val="80000"/>
              <a:buFont typeface="Wingdings 2"/>
              <a:buChar char=""/>
            </a:pPr>
            <a:r>
              <a:rPr lang="en-US" dirty="0" smtClean="0"/>
              <a:t>Cookies can be used as spyware</a:t>
            </a:r>
            <a:endParaRPr lang="en-US" dirty="0" smtClean="0">
              <a:sym typeface="Wingdings" pitchFamily="2" charset="2"/>
            </a:endParaRPr>
          </a:p>
          <a:p>
            <a:pPr marL="704088" lvl="2" indent="-320040">
              <a:spcBef>
                <a:spcPts val="0"/>
              </a:spcBef>
              <a:buClr>
                <a:schemeClr val="accent1"/>
              </a:buClr>
              <a:buSzPct val="80000"/>
              <a:buFont typeface="Wingdings 2"/>
              <a:buChar char=""/>
            </a:pPr>
            <a:r>
              <a:rPr lang="en-US" dirty="0" smtClean="0"/>
              <a:t>Track internet users' web browsing habits</a:t>
            </a:r>
          </a:p>
          <a:p>
            <a:pPr marL="923544" lvl="3" indent="-320040">
              <a:spcBef>
                <a:spcPts val="0"/>
              </a:spcBef>
              <a:buClr>
                <a:schemeClr val="accent1"/>
              </a:buClr>
              <a:buSzPct val="80000"/>
              <a:buFont typeface="Wingdings 2"/>
              <a:buChar char=""/>
            </a:pPr>
            <a:r>
              <a:rPr lang="en-US" dirty="0" smtClean="0">
                <a:sym typeface="Wingdings" pitchFamily="2" charset="2"/>
              </a:rPr>
              <a:t>Web pages visited</a:t>
            </a:r>
          </a:p>
          <a:p>
            <a:pPr marL="923544" lvl="3" indent="-320040">
              <a:spcBef>
                <a:spcPts val="0"/>
              </a:spcBef>
              <a:buClr>
                <a:schemeClr val="accent1"/>
              </a:buClr>
              <a:buSzPct val="80000"/>
              <a:buFont typeface="Wingdings 2"/>
              <a:buChar char=""/>
            </a:pPr>
            <a:r>
              <a:rPr lang="en-US" dirty="0" smtClean="0">
                <a:sym typeface="Wingdings" pitchFamily="2" charset="2"/>
              </a:rPr>
              <a:t>Order Time</a:t>
            </a:r>
          </a:p>
          <a:p>
            <a:pPr marL="923544" lvl="3" indent="-320040">
              <a:spcBef>
                <a:spcPts val="0"/>
              </a:spcBef>
              <a:buClr>
                <a:schemeClr val="accent1"/>
              </a:buClr>
              <a:buSzPct val="80000"/>
              <a:buFont typeface="Wingdings 2"/>
              <a:buChar char=""/>
            </a:pPr>
            <a:endParaRPr lang="en-US" dirty="0" smtClean="0">
              <a:sym typeface="Wingdings" pitchFamily="2" charset="2"/>
            </a:endParaRPr>
          </a:p>
          <a:p>
            <a:pPr marL="923544" lvl="3" indent="-320040">
              <a:spcBef>
                <a:spcPts val="0"/>
              </a:spcBef>
              <a:buClr>
                <a:schemeClr val="accent1"/>
              </a:buClr>
              <a:buSzPct val="80000"/>
              <a:buFont typeface="Wingdings 2"/>
              <a:buChar char=""/>
            </a:pPr>
            <a:endParaRPr lang="en-US" dirty="0" smtClean="0">
              <a:sym typeface="Wingdings" pitchFamily="2" charset="2"/>
            </a:endParaRPr>
          </a:p>
          <a:p>
            <a:pPr>
              <a:buNone/>
            </a:pPr>
            <a:r>
              <a:rPr lang="en-US" dirty="0" smtClean="0"/>
              <a:t> </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239000" y="0"/>
            <a:ext cx="1676400" cy="11833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hear  about Web Bugs?</a:t>
            </a:r>
            <a:endParaRPr lang="en-US" dirty="0"/>
          </a:p>
        </p:txBody>
      </p:sp>
      <p:sp>
        <p:nvSpPr>
          <p:cNvPr id="3" name="Content Placeholder 2"/>
          <p:cNvSpPr>
            <a:spLocks noGrp="1"/>
          </p:cNvSpPr>
          <p:nvPr>
            <p:ph idx="1"/>
          </p:nvPr>
        </p:nvSpPr>
        <p:spPr>
          <a:xfrm>
            <a:off x="457200" y="1775191"/>
            <a:ext cx="8229600" cy="4778009"/>
          </a:xfrm>
        </p:spPr>
        <p:txBody>
          <a:bodyPr>
            <a:normAutofit lnSpcReduction="10000"/>
          </a:bodyPr>
          <a:lstStyle/>
          <a:p>
            <a:pPr marL="438912" lvl="1" indent="-320040">
              <a:spcBef>
                <a:spcPts val="0"/>
              </a:spcBef>
              <a:buClr>
                <a:schemeClr val="accent1"/>
              </a:buClr>
              <a:buSzPct val="80000"/>
              <a:buFont typeface="Wingdings 2"/>
              <a:buChar char=""/>
            </a:pPr>
            <a:r>
              <a:rPr lang="en-US" dirty="0" smtClean="0"/>
              <a:t>A small graphic on a web page that allows sites to track user activities </a:t>
            </a:r>
          </a:p>
          <a:p>
            <a:pPr marL="438912" lvl="1"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r>
              <a:rPr lang="en-US" dirty="0" smtClean="0"/>
              <a:t>How they work? </a:t>
            </a:r>
          </a:p>
          <a:p>
            <a:pPr marL="704088" lvl="2" indent="-320040">
              <a:spcBef>
                <a:spcPts val="0"/>
              </a:spcBef>
              <a:buClr>
                <a:schemeClr val="accent1"/>
              </a:buClr>
              <a:buSzPct val="80000"/>
              <a:buFont typeface="Wingdings 2"/>
              <a:buChar char=""/>
            </a:pPr>
            <a:r>
              <a:rPr lang="en-US" dirty="0" smtClean="0"/>
              <a:t>Typically 1 pixel X 1 Pixel images that cannot be seen </a:t>
            </a:r>
          </a:p>
          <a:p>
            <a:pPr marL="704088" lvl="2" indent="-320040">
              <a:spcBef>
                <a:spcPts val="0"/>
              </a:spcBef>
              <a:buClr>
                <a:schemeClr val="accent1"/>
              </a:buClr>
              <a:buSzPct val="80000"/>
              <a:buFont typeface="Wingdings 2"/>
              <a:buChar char=""/>
            </a:pPr>
            <a:r>
              <a:rPr lang="en-US" dirty="0" smtClean="0"/>
              <a:t>The image is loaded by a page from Site X </a:t>
            </a:r>
          </a:p>
          <a:p>
            <a:pPr marL="704088" lvl="2" indent="-320040">
              <a:spcBef>
                <a:spcPts val="0"/>
              </a:spcBef>
              <a:buClr>
                <a:schemeClr val="accent1"/>
              </a:buClr>
              <a:buSzPct val="80000"/>
              <a:buFont typeface="Wingdings 2"/>
              <a:buChar char=""/>
            </a:pPr>
            <a:r>
              <a:rPr lang="en-US" dirty="0" smtClean="0"/>
              <a:t>The image itself comes from Site Y </a:t>
            </a:r>
          </a:p>
          <a:p>
            <a:pPr marL="704088" lvl="2" indent="-320040">
              <a:spcBef>
                <a:spcPts val="0"/>
              </a:spcBef>
              <a:buClr>
                <a:schemeClr val="accent1"/>
              </a:buClr>
              <a:buSzPct val="80000"/>
              <a:buFont typeface="Wingdings 2"/>
              <a:buChar char=""/>
            </a:pPr>
            <a:r>
              <a:rPr lang="en-US" dirty="0" smtClean="0"/>
              <a:t>Site X and Site Y now have exchanged information about the user’s web activities	</a:t>
            </a:r>
          </a:p>
          <a:p>
            <a:pPr marL="704088" lvl="2" indent="-320040">
              <a:spcBef>
                <a:spcPts val="0"/>
              </a:spcBef>
              <a:buClr>
                <a:schemeClr val="accent1"/>
              </a:buClr>
              <a:buSzPct val="80000"/>
              <a:buFont typeface="Wingdings 2"/>
              <a:buChar char=""/>
            </a:pPr>
            <a:r>
              <a:rPr lang="en-US" dirty="0" smtClean="0"/>
              <a:t>E.g. : “Alice has visited msnbc.com and has gone to the sports page” ---&gt; SupplyAds.com ----&gt; Ad for NBA gear</a:t>
            </a:r>
          </a:p>
          <a:p>
            <a:pPr marL="704088" lvl="2"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r>
              <a:rPr lang="en-US" dirty="0" smtClean="0"/>
              <a:t>Use tools like </a:t>
            </a:r>
            <a:r>
              <a:rPr lang="en-US" dirty="0" err="1" smtClean="0"/>
              <a:t>Bugnosis</a:t>
            </a:r>
            <a:r>
              <a:rPr lang="en-US" dirty="0" smtClean="0"/>
              <a:t> for IE to detect web bugs</a:t>
            </a:r>
            <a:endParaRPr lang="en-US" dirty="0" smtClean="0">
              <a:sym typeface="Wingdings" pitchFamily="2" charset="2"/>
            </a:endParaRPr>
          </a:p>
          <a:p>
            <a:endParaRPr lang="en-US" dirty="0"/>
          </a:p>
        </p:txBody>
      </p:sp>
      <p:pic>
        <p:nvPicPr>
          <p:cNvPr id="4" name="Picture 2" descr="C:\Users\MyLearsais\AppData\Local\Microsoft\Windows\Temporary Internet Files\Content.IE5\4T28WQ8T\MC900346895[1].wmf"/>
          <p:cNvPicPr>
            <a:picLocks noChangeAspect="1" noChangeArrowheads="1"/>
          </p:cNvPicPr>
          <p:nvPr/>
        </p:nvPicPr>
        <p:blipFill>
          <a:blip r:embed="rId3" cstate="print"/>
          <a:srcRect/>
          <a:stretch>
            <a:fillRect/>
          </a:stretch>
        </p:blipFill>
        <p:spPr bwMode="auto">
          <a:xfrm>
            <a:off x="7086600" y="2286000"/>
            <a:ext cx="1219200" cy="11247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privacy… </a:t>
            </a:r>
            <a:endParaRPr lang="en-US" dirty="0"/>
          </a:p>
        </p:txBody>
      </p:sp>
      <p:sp>
        <p:nvSpPr>
          <p:cNvPr id="7" name="Text Placeholder 6"/>
          <p:cNvSpPr>
            <a:spLocks noGrp="1"/>
          </p:cNvSpPr>
          <p:nvPr>
            <p:ph type="body" idx="1"/>
          </p:nvPr>
        </p:nvSpPr>
        <p:spPr>
          <a:xfrm>
            <a:off x="152400" y="1676400"/>
            <a:ext cx="4040188" cy="715355"/>
          </a:xfrm>
        </p:spPr>
        <p:txBody>
          <a:bodyPr/>
          <a:lstStyle/>
          <a:p>
            <a:r>
              <a:rPr lang="en-US" dirty="0" smtClean="0"/>
              <a:t>ERASING COOKIES</a:t>
            </a:r>
            <a:endParaRPr lang="en-US" dirty="0"/>
          </a:p>
        </p:txBody>
      </p:sp>
      <p:sp>
        <p:nvSpPr>
          <p:cNvPr id="9" name="Text Placeholder 8"/>
          <p:cNvSpPr>
            <a:spLocks noGrp="1"/>
          </p:cNvSpPr>
          <p:nvPr>
            <p:ph type="body" sz="quarter" idx="3"/>
          </p:nvPr>
        </p:nvSpPr>
        <p:spPr/>
        <p:txBody>
          <a:bodyPr/>
          <a:lstStyle/>
          <a:p>
            <a:r>
              <a:rPr lang="en-US" dirty="0" smtClean="0"/>
              <a:t>PRIVATE BROWSING</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6200" y="2667000"/>
            <a:ext cx="3919391" cy="3657600"/>
          </a:xfrm>
          <a:prstGeom prst="rect">
            <a:avLst/>
          </a:prstGeom>
          <a:noFill/>
          <a:ln w="3175">
            <a:solidFill>
              <a:schemeClr val="tx1"/>
            </a:solidFill>
            <a:miter lim="800000"/>
            <a:headEnd/>
            <a:tailEnd/>
          </a:ln>
          <a:effectLst/>
        </p:spPr>
      </p:pic>
      <p:pic>
        <p:nvPicPr>
          <p:cNvPr id="11266" name="Picture 2"/>
          <p:cNvPicPr>
            <a:picLocks noChangeAspect="1" noChangeArrowheads="1"/>
          </p:cNvPicPr>
          <p:nvPr/>
        </p:nvPicPr>
        <p:blipFill>
          <a:blip r:embed="rId4" cstate="print"/>
          <a:srcRect/>
          <a:stretch>
            <a:fillRect/>
          </a:stretch>
        </p:blipFill>
        <p:spPr bwMode="auto">
          <a:xfrm>
            <a:off x="4419600" y="2676525"/>
            <a:ext cx="4562475" cy="2352675"/>
          </a:xfrm>
          <a:prstGeom prst="rect">
            <a:avLst/>
          </a:prstGeom>
          <a:noFill/>
          <a:ln w="3175">
            <a:solidFill>
              <a:schemeClr val="tx1"/>
            </a:solidFill>
            <a:miter lim="800000"/>
            <a:headEnd/>
            <a:tailEnd/>
          </a:ln>
          <a:effectLst/>
        </p:spPr>
      </p:pic>
      <p:pic>
        <p:nvPicPr>
          <p:cNvPr id="11267" name="Picture 3"/>
          <p:cNvPicPr>
            <a:picLocks noChangeAspect="1" noChangeArrowheads="1"/>
          </p:cNvPicPr>
          <p:nvPr/>
        </p:nvPicPr>
        <p:blipFill>
          <a:blip r:embed="rId5" cstate="print"/>
          <a:srcRect/>
          <a:stretch>
            <a:fillRect/>
          </a:stretch>
        </p:blipFill>
        <p:spPr bwMode="auto">
          <a:xfrm>
            <a:off x="4419600" y="5181600"/>
            <a:ext cx="4648200" cy="110904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a:xfrm>
            <a:off x="533400" y="3200400"/>
            <a:ext cx="8229600" cy="1272809"/>
          </a:xfrm>
        </p:spPr>
        <p:txBody>
          <a:bodyPr/>
          <a:lstStyle/>
          <a:p>
            <a:pPr algn="ctr">
              <a:buNone/>
            </a:pPr>
            <a:r>
              <a:rPr lang="en-US" sz="4000" dirty="0" smtClean="0"/>
              <a:t>Thank you </a:t>
            </a:r>
            <a:r>
              <a:rPr lang="en-US" sz="4000" dirty="0" smtClean="0">
                <a:sym typeface="Wingdings" pitchFamily="2" charset="2"/>
              </a:rPr>
              <a:t> </a:t>
            </a:r>
            <a:endParaRPr lang="en-US" sz="4000"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dirty="0" smtClean="0">
                <a:hlinkClick r:id="rId3"/>
              </a:rPr>
              <a:t>http://www.microsoft.com/protect/fraud/phishing/symptoms.aspx</a:t>
            </a:r>
            <a:endParaRPr lang="en-US" dirty="0" smtClean="0"/>
          </a:p>
          <a:p>
            <a:pPr marL="633222" indent="-514350">
              <a:buNone/>
            </a:pPr>
            <a:r>
              <a:rPr lang="en-US" dirty="0" smtClean="0"/>
              <a:t>Some of the examples were taken from: </a:t>
            </a:r>
          </a:p>
          <a:p>
            <a:pPr marL="633222" indent="-514350">
              <a:buFont typeface="+mj-lt"/>
              <a:buAutoNum type="arabicPeriod"/>
            </a:pPr>
            <a:r>
              <a:rPr lang="en-US" dirty="0" smtClean="0">
                <a:hlinkClick r:id="rId4"/>
              </a:rPr>
              <a:t>http://antivirus.about.com/od/emailscams/ss/phishing.htm</a:t>
            </a:r>
            <a:r>
              <a:rPr lang="en-US" dirty="0" smtClean="0"/>
              <a:t> </a:t>
            </a:r>
          </a:p>
          <a:p>
            <a:pPr marL="633222" indent="-514350">
              <a:buFont typeface="+mj-lt"/>
              <a:buAutoNum type="arabicPeriod"/>
            </a:pPr>
            <a:r>
              <a:rPr lang="en-US" dirty="0" smtClean="0">
                <a:hlinkClick r:id="rId5"/>
              </a:rPr>
              <a:t>http://www.utsa.edu/oit/images/MSC/phishing_example3.gif</a:t>
            </a:r>
            <a:r>
              <a:rPr lang="en-US" dirty="0" smtClean="0"/>
              <a:t> </a:t>
            </a:r>
          </a:p>
          <a:p>
            <a:pPr marL="633222" indent="-514350">
              <a:buFont typeface="+mj-lt"/>
              <a:buAutoNum type="arabicPeriod"/>
            </a:pPr>
            <a:endParaRPr lang="en-US" dirty="0" smtClean="0"/>
          </a:p>
          <a:p>
            <a:pPr marL="633222"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http://www.sis.pitt.edu/~cybercard/lab/lab_page.htm</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Lersais\AppData\Local\Microsoft\Windows\Temporary Internet Files\Content.IE5\9OAOYNTS\MC900441930[1].wmf"/>
          <p:cNvPicPr>
            <a:picLocks noChangeAspect="1" noChangeArrowheads="1"/>
          </p:cNvPicPr>
          <p:nvPr/>
        </p:nvPicPr>
        <p:blipFill>
          <a:blip r:embed="rId3" cstate="print"/>
          <a:srcRect/>
          <a:stretch>
            <a:fillRect/>
          </a:stretch>
        </p:blipFill>
        <p:spPr bwMode="auto">
          <a:xfrm>
            <a:off x="6937375" y="2209800"/>
            <a:ext cx="1978025" cy="1908175"/>
          </a:xfrm>
          <a:prstGeom prst="rect">
            <a:avLst/>
          </a:prstGeom>
          <a:noFill/>
        </p:spPr>
      </p:pic>
      <p:sp>
        <p:nvSpPr>
          <p:cNvPr id="2" name="Title 1"/>
          <p:cNvSpPr>
            <a:spLocks noGrp="1"/>
          </p:cNvSpPr>
          <p:nvPr>
            <p:ph type="title"/>
          </p:nvPr>
        </p:nvSpPr>
        <p:spPr/>
        <p:txBody>
          <a:bodyPr/>
          <a:lstStyle/>
          <a:p>
            <a:r>
              <a:rPr lang="en-US" dirty="0" smtClean="0"/>
              <a:t>Data Storage </a:t>
            </a:r>
            <a:endParaRPr lang="en-US" dirty="0"/>
          </a:p>
        </p:txBody>
      </p:sp>
      <p:sp>
        <p:nvSpPr>
          <p:cNvPr id="3" name="Content Placeholder 2"/>
          <p:cNvSpPr>
            <a:spLocks noGrp="1"/>
          </p:cNvSpPr>
          <p:nvPr>
            <p:ph idx="1"/>
          </p:nvPr>
        </p:nvSpPr>
        <p:spPr/>
        <p:txBody>
          <a:bodyPr>
            <a:normAutofit/>
          </a:bodyPr>
          <a:lstStyle/>
          <a:p>
            <a:r>
              <a:rPr lang="en-US" dirty="0" smtClean="0"/>
              <a:t>How do you know that the data you stored hasn’t been modified? </a:t>
            </a:r>
          </a:p>
          <a:p>
            <a:pPr lvl="1"/>
            <a:r>
              <a:rPr lang="en-US" dirty="0" smtClean="0"/>
              <a:t>Hash functions</a:t>
            </a:r>
          </a:p>
          <a:p>
            <a:r>
              <a:rPr lang="en-US" dirty="0" smtClean="0"/>
              <a:t>What is a hash function? </a:t>
            </a:r>
          </a:p>
          <a:p>
            <a:pPr lvl="1"/>
            <a:r>
              <a:rPr lang="en-US" dirty="0" smtClean="0"/>
              <a:t>Is a function with an special algorithm that finds a value given a file. </a:t>
            </a:r>
          </a:p>
          <a:p>
            <a:pPr lvl="1"/>
            <a:r>
              <a:rPr lang="en-US" dirty="0" smtClean="0"/>
              <a:t>Each file has a unique hash value. </a:t>
            </a:r>
          </a:p>
          <a:p>
            <a:pPr lvl="1"/>
            <a:r>
              <a:rPr lang="en-US" dirty="0" smtClean="0"/>
              <a:t>Even small changes in a file can generate totally different hash values.</a:t>
            </a:r>
          </a:p>
          <a:p>
            <a:endParaRPr lang="en-US" dirty="0"/>
          </a:p>
        </p:txBody>
      </p:sp>
      <p:pic>
        <p:nvPicPr>
          <p:cNvPr id="5" name="Picture 2"/>
          <p:cNvPicPr>
            <a:picLocks noChangeAspect="1" noChangeArrowheads="1"/>
          </p:cNvPicPr>
          <p:nvPr/>
        </p:nvPicPr>
        <p:blipFill>
          <a:blip r:embed="rId4" cstate="print"/>
          <a:srcRect/>
          <a:stretch>
            <a:fillRect/>
          </a:stretch>
        </p:blipFill>
        <p:spPr bwMode="auto">
          <a:xfrm>
            <a:off x="6705600" y="76200"/>
            <a:ext cx="1619250" cy="114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a:t>
            </a:r>
            <a:endParaRPr lang="en-US" dirty="0"/>
          </a:p>
        </p:txBody>
      </p:sp>
      <p:sp>
        <p:nvSpPr>
          <p:cNvPr id="3" name="Content Placeholder 2"/>
          <p:cNvSpPr>
            <a:spLocks noGrp="1"/>
          </p:cNvSpPr>
          <p:nvPr>
            <p:ph idx="1"/>
          </p:nvPr>
        </p:nvSpPr>
        <p:spPr/>
        <p:txBody>
          <a:bodyPr/>
          <a:lstStyle/>
          <a:p>
            <a:r>
              <a:rPr lang="en-US" dirty="0" smtClean="0"/>
              <a:t>First get the hash values: </a:t>
            </a:r>
            <a:endParaRPr lang="en-US" dirty="0"/>
          </a:p>
        </p:txBody>
      </p:sp>
      <p:grpSp>
        <p:nvGrpSpPr>
          <p:cNvPr id="11" name="Group 10"/>
          <p:cNvGrpSpPr/>
          <p:nvPr/>
        </p:nvGrpSpPr>
        <p:grpSpPr>
          <a:xfrm>
            <a:off x="0" y="2667000"/>
            <a:ext cx="9144000" cy="3404056"/>
            <a:chOff x="0" y="2667000"/>
            <a:chExt cx="9144000" cy="3404056"/>
          </a:xfrm>
        </p:grpSpPr>
        <p:pic>
          <p:nvPicPr>
            <p:cNvPr id="5122" name="Picture 2"/>
            <p:cNvPicPr>
              <a:picLocks noChangeAspect="1" noChangeArrowheads="1"/>
            </p:cNvPicPr>
            <p:nvPr/>
          </p:nvPicPr>
          <p:blipFill>
            <a:blip r:embed="rId3" cstate="print"/>
            <a:srcRect r="2941"/>
            <a:stretch>
              <a:fillRect/>
            </a:stretch>
          </p:blipFill>
          <p:spPr bwMode="auto">
            <a:xfrm>
              <a:off x="1600200" y="2667000"/>
              <a:ext cx="7543800" cy="3404056"/>
            </a:xfrm>
            <a:prstGeom prst="rect">
              <a:avLst/>
            </a:prstGeom>
            <a:noFill/>
            <a:ln w="9525">
              <a:noFill/>
              <a:miter lim="800000"/>
              <a:headEnd/>
              <a:tailEnd/>
            </a:ln>
          </p:spPr>
        </p:pic>
        <p:sp>
          <p:nvSpPr>
            <p:cNvPr id="5" name="TextBox 4"/>
            <p:cNvSpPr txBox="1"/>
            <p:nvPr/>
          </p:nvSpPr>
          <p:spPr>
            <a:xfrm>
              <a:off x="152400" y="4191000"/>
              <a:ext cx="1242648" cy="646331"/>
            </a:xfrm>
            <a:prstGeom prst="rect">
              <a:avLst/>
            </a:prstGeom>
            <a:noFill/>
          </p:spPr>
          <p:txBody>
            <a:bodyPr wrap="none" rtlCol="0">
              <a:spAutoFit/>
            </a:bodyPr>
            <a:lstStyle/>
            <a:p>
              <a:r>
                <a:rPr lang="en-US" dirty="0" smtClean="0"/>
                <a:t>Hash value</a:t>
              </a:r>
            </a:p>
            <a:p>
              <a:r>
                <a:rPr lang="en-US" dirty="0"/>
                <a:t>o</a:t>
              </a:r>
              <a:r>
                <a:rPr lang="en-US" dirty="0" smtClean="0"/>
                <a:t>riginal file</a:t>
              </a:r>
            </a:p>
          </p:txBody>
        </p:sp>
        <p:sp>
          <p:nvSpPr>
            <p:cNvPr id="6" name="TextBox 5"/>
            <p:cNvSpPr txBox="1"/>
            <p:nvPr/>
          </p:nvSpPr>
          <p:spPr>
            <a:xfrm>
              <a:off x="0" y="5257800"/>
              <a:ext cx="1382110" cy="646331"/>
            </a:xfrm>
            <a:prstGeom prst="rect">
              <a:avLst/>
            </a:prstGeom>
            <a:noFill/>
          </p:spPr>
          <p:txBody>
            <a:bodyPr wrap="none" rtlCol="0">
              <a:spAutoFit/>
            </a:bodyPr>
            <a:lstStyle/>
            <a:p>
              <a:r>
                <a:rPr lang="en-US" dirty="0" smtClean="0"/>
                <a:t>Hash value</a:t>
              </a:r>
            </a:p>
            <a:p>
              <a:r>
                <a:rPr lang="en-US" dirty="0" smtClean="0"/>
                <a:t>modified file</a:t>
              </a:r>
            </a:p>
          </p:txBody>
        </p:sp>
        <p:cxnSp>
          <p:nvCxnSpPr>
            <p:cNvPr id="9" name="Straight Arrow Connector 8"/>
            <p:cNvCxnSpPr/>
            <p:nvPr/>
          </p:nvCxnSpPr>
          <p:spPr>
            <a:xfrm rot="16200000" flipH="1">
              <a:off x="1295400" y="4572000"/>
              <a:ext cx="3048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rot="16200000" flipH="1">
              <a:off x="1219200" y="5562600"/>
              <a:ext cx="3810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8686800" y="2971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00200" y="3048000"/>
              <a:ext cx="914400"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828800" y="2308225"/>
            <a:ext cx="5726545" cy="4625975"/>
          </a:xfrm>
          <a:prstGeom prst="rect">
            <a:avLst/>
          </a:prstGeom>
          <a:noFill/>
          <a:ln w="9525">
            <a:noFill/>
            <a:miter lim="800000"/>
            <a:headEnd/>
            <a:tailEnd/>
          </a:ln>
        </p:spPr>
      </p:pic>
      <p:sp>
        <p:nvSpPr>
          <p:cNvPr id="6" name="Content Placeholder 2"/>
          <p:cNvSpPr txBox="1">
            <a:spLocks/>
          </p:cNvSpPr>
          <p:nvPr/>
        </p:nvSpPr>
        <p:spPr>
          <a:xfrm>
            <a:off x="457200" y="1775191"/>
            <a:ext cx="82296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Now let’s open</a:t>
            </a:r>
            <a:r>
              <a:rPr kumimoji="0" lang="en-US" sz="3200" b="0" i="0" u="none" strike="noStrike" kern="1200" cap="none" spc="0" normalizeH="0" noProof="0" dirty="0" smtClean="0">
                <a:ln>
                  <a:noFill/>
                </a:ln>
                <a:solidFill>
                  <a:schemeClr val="tx1"/>
                </a:solidFill>
                <a:effectLst/>
                <a:uLnTx/>
                <a:uFillTx/>
                <a:latin typeface="+mn-lt"/>
                <a:ea typeface="+mn-ea"/>
                <a:cs typeface="+mn-cs"/>
              </a:rPr>
              <a:t> the modified file: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066800" y="1600200"/>
            <a:ext cx="6010275" cy="444817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2362200" y="6248400"/>
            <a:ext cx="5166360" cy="457200"/>
          </a:xfrm>
          <a:prstGeom prst="rect">
            <a:avLst/>
          </a:prstGeom>
          <a:noFill/>
          <a:ln w="9525">
            <a:noFill/>
            <a:miter lim="800000"/>
            <a:headEnd/>
            <a:tailEnd/>
          </a:ln>
        </p:spPr>
      </p:pic>
      <p:sp>
        <p:nvSpPr>
          <p:cNvPr id="6" name="TextBox 5"/>
          <p:cNvSpPr txBox="1"/>
          <p:nvPr/>
        </p:nvSpPr>
        <p:spPr>
          <a:xfrm>
            <a:off x="914400" y="6248400"/>
            <a:ext cx="1556836" cy="369332"/>
          </a:xfrm>
          <a:prstGeom prst="rect">
            <a:avLst/>
          </a:prstGeom>
          <a:noFill/>
        </p:spPr>
        <p:txBody>
          <a:bodyPr wrap="none" rtlCol="0">
            <a:spAutoFit/>
          </a:bodyPr>
          <a:lstStyle/>
          <a:p>
            <a:r>
              <a:rPr lang="en-US" dirty="0" smtClean="0"/>
              <a:t>Entire phrase: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a:t>
            </a:r>
            <a:endParaRPr lang="en-US" dirty="0"/>
          </a:p>
        </p:txBody>
      </p:sp>
      <p:sp>
        <p:nvSpPr>
          <p:cNvPr id="3" name="Content Placeholder 2"/>
          <p:cNvSpPr>
            <a:spLocks noGrp="1"/>
          </p:cNvSpPr>
          <p:nvPr>
            <p:ph idx="1"/>
          </p:nvPr>
        </p:nvSpPr>
        <p:spPr>
          <a:xfrm>
            <a:off x="457200" y="1371600"/>
            <a:ext cx="8534400" cy="5486400"/>
          </a:xfrm>
        </p:spPr>
        <p:txBody>
          <a:bodyPr>
            <a:normAutofit/>
          </a:bodyPr>
          <a:lstStyle/>
          <a:p>
            <a:pPr lvl="0"/>
            <a:r>
              <a:rPr lang="en-US" sz="2800" dirty="0" smtClean="0"/>
              <a:t>Try to make other changes (possibly random) to the file and save the file with another name, but retaining the extension. </a:t>
            </a:r>
          </a:p>
          <a:p>
            <a:pPr lvl="0"/>
            <a:r>
              <a:rPr lang="en-US" sz="2800" dirty="0" smtClean="0"/>
              <a:t>Can you execute the new file? Explain why or why not?</a:t>
            </a:r>
          </a:p>
          <a:p>
            <a:pPr lvl="0"/>
            <a:endParaRPr lang="en-US" sz="2800" dirty="0" smtClean="0"/>
          </a:p>
          <a:p>
            <a:pPr lvl="0"/>
            <a:endParaRPr lang="en-US" sz="2800" dirty="0" smtClean="0"/>
          </a:p>
          <a:p>
            <a:pPr lvl="0"/>
            <a:endParaRPr lang="en-US" sz="2800" dirty="0" smtClean="0"/>
          </a:p>
          <a:p>
            <a:pPr lvl="0"/>
            <a:endParaRPr lang="en-US" sz="2800" dirty="0" smtClean="0"/>
          </a:p>
          <a:p>
            <a:pPr lvl="0">
              <a:buNone/>
            </a:pPr>
            <a:endParaRPr lang="en-US" sz="2800" dirty="0" smtClean="0"/>
          </a:p>
          <a:p>
            <a:pPr lvl="0">
              <a:buNone/>
            </a:pPr>
            <a:endParaRPr lang="en-US" sz="2800" dirty="0" smtClean="0"/>
          </a:p>
          <a:p>
            <a:pPr lvl="0"/>
            <a:endParaRPr lang="en-US" sz="2800" dirty="0" smtClean="0"/>
          </a:p>
          <a:p>
            <a:pPr lvl="0"/>
            <a:r>
              <a:rPr lang="en-US" sz="2800" dirty="0" smtClean="0"/>
              <a:t>Close all windows.</a:t>
            </a:r>
          </a:p>
          <a:p>
            <a:endParaRPr lang="en-US" sz="2800" dirty="0"/>
          </a:p>
        </p:txBody>
      </p:sp>
      <p:pic>
        <p:nvPicPr>
          <p:cNvPr id="8194" name="Picture 2"/>
          <p:cNvPicPr>
            <a:picLocks noChangeAspect="1" noChangeArrowheads="1"/>
          </p:cNvPicPr>
          <p:nvPr/>
        </p:nvPicPr>
        <p:blipFill>
          <a:blip r:embed="rId3" cstate="print"/>
          <a:srcRect t="59448"/>
          <a:stretch>
            <a:fillRect/>
          </a:stretch>
        </p:blipFill>
        <p:spPr bwMode="auto">
          <a:xfrm>
            <a:off x="685800" y="3276600"/>
            <a:ext cx="6048375" cy="1819275"/>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8195" name="Picture 3"/>
          <p:cNvPicPr>
            <a:picLocks noChangeAspect="1" noChangeArrowheads="1"/>
          </p:cNvPicPr>
          <p:nvPr/>
        </p:nvPicPr>
        <p:blipFill>
          <a:blip r:embed="rId4" cstate="print"/>
          <a:srcRect/>
          <a:stretch>
            <a:fillRect/>
          </a:stretch>
        </p:blipFill>
        <p:spPr bwMode="auto">
          <a:xfrm>
            <a:off x="609600" y="5257800"/>
            <a:ext cx="8372475" cy="695325"/>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228600" y="3886200"/>
            <a:ext cx="378630" cy="369332"/>
          </a:xfrm>
          <a:prstGeom prst="rect">
            <a:avLst/>
          </a:prstGeom>
          <a:noFill/>
        </p:spPr>
        <p:txBody>
          <a:bodyPr wrap="none" rtlCol="0">
            <a:spAutoFit/>
          </a:bodyPr>
          <a:lstStyle/>
          <a:p>
            <a:r>
              <a:rPr lang="en-US" dirty="0" smtClean="0">
                <a:solidFill>
                  <a:schemeClr val="accent4">
                    <a:lumMod val="75000"/>
                  </a:schemeClr>
                </a:solidFill>
                <a:sym typeface="Wingdings" pitchFamily="2" charset="2"/>
              </a:rPr>
              <a:t></a:t>
            </a:r>
            <a:endParaRPr lang="en-US" dirty="0">
              <a:solidFill>
                <a:schemeClr val="accent4">
                  <a:lumMod val="75000"/>
                </a:schemeClr>
              </a:solidFill>
            </a:endParaRPr>
          </a:p>
        </p:txBody>
      </p:sp>
      <p:sp>
        <p:nvSpPr>
          <p:cNvPr id="7" name="TextBox 6"/>
          <p:cNvSpPr txBox="1"/>
          <p:nvPr/>
        </p:nvSpPr>
        <p:spPr>
          <a:xfrm>
            <a:off x="230970" y="5410200"/>
            <a:ext cx="378630" cy="369332"/>
          </a:xfrm>
          <a:prstGeom prst="rect">
            <a:avLst/>
          </a:prstGeom>
          <a:noFill/>
        </p:spPr>
        <p:txBody>
          <a:bodyPr wrap="none" rtlCol="0">
            <a:spAutoFit/>
          </a:bodyPr>
          <a:lstStyle/>
          <a:p>
            <a:r>
              <a:rPr lang="en-US" dirty="0" smtClean="0">
                <a:solidFill>
                  <a:srgbClr val="FF0000"/>
                </a:solidFill>
                <a:sym typeface="Wingdings" pitchFamily="2" charset="2"/>
              </a:rPr>
              <a: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additive="base">
                                        <p:cTn id="22" dur="500" fill="hold"/>
                                        <p:tgtEl>
                                          <p:spTgt spid="8195"/>
                                        </p:tgtEl>
                                        <p:attrNameLst>
                                          <p:attrName>ppt_x</p:attrName>
                                        </p:attrNameLst>
                                      </p:cBhvr>
                                      <p:tavLst>
                                        <p:tav tm="0">
                                          <p:val>
                                            <p:strVal val="#ppt_x"/>
                                          </p:val>
                                        </p:tav>
                                        <p:tav tm="100000">
                                          <p:val>
                                            <p:strVal val="#ppt_x"/>
                                          </p:val>
                                        </p:tav>
                                      </p:tavLst>
                                    </p:anim>
                                    <p:anim calcmode="lin" valueType="num">
                                      <p:cBhvr additive="base">
                                        <p:cTn id="23" dur="500" fill="hold"/>
                                        <p:tgtEl>
                                          <p:spTgt spid="8195"/>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Steganography</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2_Watermark">
  <a:themeElements>
    <a:clrScheme name="2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2_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lg"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lg"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2_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2_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2_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2_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2_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2_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2_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2_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514</TotalTime>
  <Words>1125</Words>
  <Application>Microsoft Office PowerPoint</Application>
  <PresentationFormat>On-screen Show (4:3)</PresentationFormat>
  <Paragraphs>221</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Module</vt:lpstr>
      <vt:lpstr>2_Watermark</vt:lpstr>
      <vt:lpstr>Agenda</vt:lpstr>
      <vt:lpstr>Data Storage</vt:lpstr>
      <vt:lpstr>Data Storage</vt:lpstr>
      <vt:lpstr>Data Storage </vt:lpstr>
      <vt:lpstr>Let’s try it… </vt:lpstr>
      <vt:lpstr>Let’s try it… </vt:lpstr>
      <vt:lpstr>Let’s try it… </vt:lpstr>
      <vt:lpstr>Let’s try it… </vt:lpstr>
      <vt:lpstr>Steganography</vt:lpstr>
      <vt:lpstr>Can you tell the difference? </vt:lpstr>
      <vt:lpstr>How does it work?</vt:lpstr>
      <vt:lpstr>Let’s try it! </vt:lpstr>
      <vt:lpstr>Let’s try it! </vt:lpstr>
      <vt:lpstr>So what is Steganography</vt:lpstr>
      <vt:lpstr>Final example… </vt:lpstr>
      <vt:lpstr>Example of Steganography (Text – page 48)</vt:lpstr>
      <vt:lpstr>Let’s go phishing </vt:lpstr>
      <vt:lpstr>Let’s see how it works… </vt:lpstr>
      <vt:lpstr>So what is phishing? </vt:lpstr>
      <vt:lpstr>How they gain your trust? </vt:lpstr>
      <vt:lpstr>Even if an URL looks fine… </vt:lpstr>
      <vt:lpstr>Other clues…</vt:lpstr>
      <vt:lpstr>Other clues… </vt:lpstr>
      <vt:lpstr>More examples</vt:lpstr>
      <vt:lpstr>More examples</vt:lpstr>
      <vt:lpstr>Cookies</vt:lpstr>
      <vt:lpstr>Cookies </vt:lpstr>
      <vt:lpstr>Hands on…  </vt:lpstr>
      <vt:lpstr>Decrypt the cookie</vt:lpstr>
      <vt:lpstr>Can you think of any threat?</vt:lpstr>
      <vt:lpstr>Have you hear  about Web Bugs?</vt:lpstr>
      <vt:lpstr>Looking for privacy… </vt:lpstr>
      <vt:lpstr>Questions? </vt:lpstr>
      <vt:lpstr>References </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Steganography</dc:title>
  <dc:creator>MyLersais</dc:creator>
  <cp:lastModifiedBy>James Joshi</cp:lastModifiedBy>
  <cp:revision>130</cp:revision>
  <dcterms:created xsi:type="dcterms:W3CDTF">2010-05-18T16:40:35Z</dcterms:created>
  <dcterms:modified xsi:type="dcterms:W3CDTF">2011-06-01T12:14:33Z</dcterms:modified>
</cp:coreProperties>
</file>