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258" r:id="rId4"/>
    <p:sldId id="264" r:id="rId5"/>
    <p:sldId id="265" r:id="rId6"/>
    <p:sldId id="266" r:id="rId7"/>
    <p:sldId id="272" r:id="rId8"/>
    <p:sldId id="269" r:id="rId9"/>
    <p:sldId id="267" r:id="rId10"/>
    <p:sldId id="270" r:id="rId11"/>
    <p:sldId id="259" r:id="rId12"/>
    <p:sldId id="273" r:id="rId13"/>
    <p:sldId id="275" r:id="rId14"/>
    <p:sldId id="274" r:id="rId15"/>
    <p:sldId id="260" r:id="rId16"/>
    <p:sldId id="263" r:id="rId17"/>
    <p:sldId id="271" r:id="rId18"/>
    <p:sldId id="276" r:id="rId19"/>
  </p:sldIdLst>
  <p:sldSz cx="9144000" cy="6858000" type="screen4x3"/>
  <p:notesSz cx="69977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63744" y="0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r">
              <a:defRPr sz="1200"/>
            </a:lvl1pPr>
          </a:lstStyle>
          <a:p>
            <a:fld id="{1D589716-23EC-48CF-9CD9-E797C9455E1D}" type="datetimeFigureOut">
              <a:rPr lang="en-US" smtClean="0"/>
              <a:t>5/21/2010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63744" y="8817904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r">
              <a:defRPr sz="1200"/>
            </a:lvl1pPr>
          </a:lstStyle>
          <a:p>
            <a:fld id="{BC865260-A5EE-4130-A76A-BB6794F0827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744" y="0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r">
              <a:defRPr sz="1200"/>
            </a:lvl1pPr>
          </a:lstStyle>
          <a:p>
            <a:fld id="{D933BAD4-22F0-450B-B6A0-511E8293F85E}" type="datetimeFigureOut">
              <a:rPr lang="en-US" smtClean="0"/>
              <a:pPr/>
              <a:t>5/21/2010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31" tIns="46516" rIns="93031" bIns="4651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9770" y="4409758"/>
            <a:ext cx="5598160" cy="4177665"/>
          </a:xfrm>
          <a:prstGeom prst="rect">
            <a:avLst/>
          </a:prstGeom>
        </p:spPr>
        <p:txBody>
          <a:bodyPr vert="horz" lIns="93031" tIns="46516" rIns="93031" bIns="4651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744" y="8817904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r">
              <a:defRPr sz="1200"/>
            </a:lvl1pPr>
          </a:lstStyle>
          <a:p>
            <a:fld id="{A499D5F4-8994-4297-9037-026888F9BC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026BF-5673-4228-B518-F025478A4D15}" type="datetime1">
              <a:rPr lang="en-US" smtClean="0"/>
              <a:pPr/>
              <a:t>5/21/2010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AFB96-04B1-4AD2-B45E-B83B1A334579}" type="datetime1">
              <a:rPr lang="en-US" smtClean="0"/>
              <a:pPr/>
              <a:t>5/21/2010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7C16A-2678-48FE-9898-939102E54EBB}" type="datetime1">
              <a:rPr lang="en-US" smtClean="0"/>
              <a:pPr/>
              <a:t>5/21/2010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1F69E-656D-4CFA-8BBE-6226E3597336}" type="datetime1">
              <a:rPr lang="en-US" smtClean="0"/>
              <a:pPr/>
              <a:t>5/21/2010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FB88C-076C-4FC8-9844-BA8AC54DD476}" type="datetime1">
              <a:rPr lang="en-US" smtClean="0"/>
              <a:pPr/>
              <a:t>5/21/2010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C7E08-0B82-4226-AD6A-F7BCA5802294}" type="datetime1">
              <a:rPr lang="en-US" smtClean="0"/>
              <a:pPr/>
              <a:t>5/21/2010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84DC1-5FEA-4ACF-BDED-3A1E7BEBC7B3}" type="datetime1">
              <a:rPr lang="en-US" smtClean="0"/>
              <a:pPr/>
              <a:t>5/21/2010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B1A6F-0539-4100-990E-B4D9F937C7A5}" type="datetime1">
              <a:rPr lang="en-US" smtClean="0"/>
              <a:pPr/>
              <a:t>5/21/2010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0998-5534-4452-98A6-75C6543D087C}" type="datetime1">
              <a:rPr lang="en-US" smtClean="0"/>
              <a:pPr/>
              <a:t>5/21/2010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B6397E-B80C-45F3-A85A-29DF754DE94F}" type="datetime1">
              <a:rPr lang="en-US" smtClean="0"/>
              <a:pPr/>
              <a:t>5/21/2010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A1D8305E-A394-490D-BABC-F6E1ACFAC803}" type="datetime1">
              <a:rPr lang="en-US" smtClean="0"/>
              <a:pPr/>
              <a:t>5/21/2010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F1BCF1D-733F-48C1-BBD2-17A4B787450A}" type="datetime1">
              <a:rPr lang="en-US" smtClean="0"/>
              <a:pPr/>
              <a:t>5/21/2010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Introduction to Security Lab</a:t>
            </a:r>
            <a:br>
              <a:rPr lang="en-US" dirty="0" smtClean="0"/>
            </a:br>
            <a:r>
              <a:rPr lang="en-US" dirty="0" smtClean="0"/>
              <a:t>Part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LERSAIS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setuid</a:t>
            </a:r>
            <a:r>
              <a:rPr lang="en-US" dirty="0" smtClean="0"/>
              <a:t>: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Part IV: </a:t>
            </a:r>
            <a:r>
              <a:rPr lang="en-US" i="1" dirty="0" err="1" smtClean="0"/>
              <a:t>setuid</a:t>
            </a:r>
            <a:r>
              <a:rPr lang="en-US" dirty="0" smtClean="0"/>
              <a:t> bit, </a:t>
            </a:r>
            <a:r>
              <a:rPr lang="en-US" i="1" dirty="0" err="1" smtClean="0"/>
              <a:t>setgid</a:t>
            </a:r>
            <a:r>
              <a:rPr lang="en-US" dirty="0" smtClean="0"/>
              <a:t> bit and </a:t>
            </a:r>
            <a:r>
              <a:rPr lang="en-US" i="1" dirty="0" smtClean="0"/>
              <a:t>sticky</a:t>
            </a:r>
            <a:r>
              <a:rPr lang="en-US" dirty="0" smtClean="0"/>
              <a:t> bit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chmod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4755 /bin/touch</a:t>
            </a:r>
          </a:p>
          <a:p>
            <a:pPr lvl="1"/>
            <a:endParaRPr lang="en-US" dirty="0" smtClean="0">
              <a:cs typeface="Courier New" pitchFamily="49" charset="0"/>
            </a:endParaRPr>
          </a:p>
          <a:p>
            <a:pPr lvl="1"/>
            <a:endParaRPr lang="en-US" dirty="0" smtClean="0">
              <a:cs typeface="Courier New" pitchFamily="49" charset="0"/>
            </a:endParaRPr>
          </a:p>
          <a:p>
            <a:pPr lvl="1"/>
            <a:endParaRPr lang="en-US" dirty="0" smtClean="0">
              <a:cs typeface="Courier New" pitchFamily="49" charset="0"/>
            </a:endParaRPr>
          </a:p>
          <a:p>
            <a:pPr lvl="1"/>
            <a:r>
              <a:rPr lang="en-US" dirty="0" smtClean="0">
                <a:cs typeface="Courier New" pitchFamily="49" charset="0"/>
              </a:rPr>
              <a:t>Why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touch</a:t>
            </a:r>
            <a:r>
              <a:rPr lang="en-US" dirty="0" smtClean="0">
                <a:cs typeface="Courier New" pitchFamily="49" charset="0"/>
              </a:rPr>
              <a:t> is denied second time?</a:t>
            </a:r>
            <a:endParaRPr lang="en-US" dirty="0"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143000" y="3124200"/>
          <a:ext cx="647700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9750"/>
                <a:gridCol w="539750"/>
                <a:gridCol w="539750"/>
                <a:gridCol w="539750"/>
                <a:gridCol w="539750"/>
                <a:gridCol w="539750"/>
                <a:gridCol w="539750"/>
                <a:gridCol w="539750"/>
                <a:gridCol w="539750"/>
                <a:gridCol w="539750"/>
                <a:gridCol w="539750"/>
                <a:gridCol w="5397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setuid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setgid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sticky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special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owner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group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others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 Control in Windows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Demo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Permission Setting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775191"/>
            <a:ext cx="4343400" cy="4625609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Basic permission setting</a:t>
            </a:r>
          </a:p>
          <a:p>
            <a:pPr lvl="1"/>
            <a:r>
              <a:rPr lang="en-US" dirty="0" smtClean="0"/>
              <a:t>Properties &gt; Security &gt; Edit</a:t>
            </a:r>
          </a:p>
          <a:p>
            <a:pPr lvl="2"/>
            <a:r>
              <a:rPr lang="en-US" dirty="0" smtClean="0"/>
              <a:t>Add/remove users and groups</a:t>
            </a:r>
          </a:p>
          <a:p>
            <a:pPr lvl="2"/>
            <a:r>
              <a:rPr lang="en-US" dirty="0" smtClean="0"/>
              <a:t>Define allowed/denied permissions</a:t>
            </a:r>
          </a:p>
          <a:p>
            <a:endParaRPr lang="en-US" dirty="0" smtClean="0"/>
          </a:p>
          <a:p>
            <a:r>
              <a:rPr lang="en-US" dirty="0" smtClean="0"/>
              <a:t>Advanced permissions?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1981200"/>
            <a:ext cx="3590925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Permission Setting (cont.)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Advanced permissions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1" y="2358480"/>
            <a:ext cx="8762999" cy="4118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 Control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Access control management in Unix vs. Windows</a:t>
            </a:r>
          </a:p>
          <a:p>
            <a:pPr lvl="1"/>
            <a:r>
              <a:rPr lang="en-US" dirty="0" smtClean="0"/>
              <a:t>How different?</a:t>
            </a:r>
          </a:p>
          <a:p>
            <a:pPr lvl="1"/>
            <a:r>
              <a:rPr lang="en-US" dirty="0" smtClean="0"/>
              <a:t>Which one is easier?</a:t>
            </a:r>
          </a:p>
          <a:p>
            <a:pPr lvl="1"/>
            <a:r>
              <a:rPr lang="en-US" dirty="0" smtClean="0"/>
              <a:t>Which one is more efficient?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Port Redirection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Port Redirection: The Threat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Exploit a machine and obtain access to a server with a filtered port by piping another unfiltered port</a:t>
            </a:r>
          </a:p>
          <a:p>
            <a:r>
              <a:rPr lang="en-US" dirty="0" smtClean="0"/>
              <a:t>Trojans are hard to detect and can be used to mount such an attack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Scenario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2949209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An internally used FTP server</a:t>
            </a:r>
          </a:p>
          <a:p>
            <a:r>
              <a:rPr lang="en-US" dirty="0" smtClean="0"/>
              <a:t>Information security department blocks certain known ports including 21, which is for FTP</a:t>
            </a:r>
          </a:p>
          <a:p>
            <a:r>
              <a:rPr lang="en-US" dirty="0" smtClean="0"/>
              <a:t>A user logs into the server, and accidentally plants a </a:t>
            </a:r>
            <a:r>
              <a:rPr lang="en-US" dirty="0" err="1" smtClean="0"/>
              <a:t>trojan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err="1" smtClean="0"/>
              <a:t>trojan</a:t>
            </a:r>
            <a:r>
              <a:rPr lang="en-US" dirty="0" smtClean="0"/>
              <a:t> enables port redirection on the FTP server</a:t>
            </a:r>
          </a:p>
          <a:p>
            <a:r>
              <a:rPr lang="en-US" dirty="0" smtClean="0"/>
              <a:t>Attacker gains access to the FTP server via the redirected port!</a:t>
            </a:r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4495800"/>
            <a:ext cx="5172075" cy="192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security problems can occur due to port redirection?</a:t>
            </a:r>
          </a:p>
          <a:p>
            <a:r>
              <a:rPr lang="en-US" dirty="0" smtClean="0"/>
              <a:t>What about useful purposes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Access Control in Unix</a:t>
            </a:r>
          </a:p>
          <a:p>
            <a:r>
              <a:rPr lang="en-US" dirty="0" smtClean="0"/>
              <a:t>Access Control in Windows</a:t>
            </a:r>
          </a:p>
          <a:p>
            <a:r>
              <a:rPr lang="en-US" dirty="0" smtClean="0"/>
              <a:t>Port Redirection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 Control in Unix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Unix File Security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Each file/directory has owner and group</a:t>
            </a:r>
          </a:p>
          <a:p>
            <a:pPr eaLnBrk="1" hangingPunct="1"/>
            <a:r>
              <a:rPr lang="en-US" sz="2800" smtClean="0"/>
              <a:t>How are the permissions set by a owner for </a:t>
            </a:r>
          </a:p>
          <a:p>
            <a:pPr lvl="1" eaLnBrk="1" hangingPunct="1"/>
            <a:r>
              <a:rPr lang="en-US" sz="2500" smtClean="0"/>
              <a:t>Read, write, execute</a:t>
            </a:r>
          </a:p>
          <a:p>
            <a:pPr lvl="1" eaLnBrk="1" hangingPunct="1"/>
            <a:r>
              <a:rPr lang="en-US" sz="2500" smtClean="0"/>
              <a:t>Owner, group, other  ???</a:t>
            </a:r>
          </a:p>
          <a:p>
            <a:pPr eaLnBrk="1" hangingPunct="1"/>
            <a:endParaRPr lang="en-US" sz="2800" smtClean="0"/>
          </a:p>
          <a:p>
            <a:pPr eaLnBrk="1" hangingPunct="1"/>
            <a:r>
              <a:rPr lang="en-US" sz="2800" smtClean="0"/>
              <a:t>Only owner, root can change permissions</a:t>
            </a:r>
          </a:p>
          <a:p>
            <a:pPr lvl="1" eaLnBrk="1" hangingPunct="1"/>
            <a:r>
              <a:rPr lang="en-US" sz="2500" smtClean="0"/>
              <a:t>This privilege cannot be delegated or shared</a:t>
            </a:r>
          </a:p>
        </p:txBody>
      </p:sp>
      <p:sp>
        <p:nvSpPr>
          <p:cNvPr id="348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9288A70-A9DB-4EE4-BF72-9713D377A31E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Unix File Permissions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File type, owner, group, others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200" dirty="0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1400" dirty="0" err="1" smtClean="0">
                <a:latin typeface="Courier New" pitchFamily="49" charset="0"/>
              </a:rPr>
              <a:t>ls</a:t>
            </a:r>
            <a:r>
              <a:rPr lang="en-US" sz="1400" dirty="0" smtClean="0">
                <a:latin typeface="Courier New" pitchFamily="49" charset="0"/>
              </a:rPr>
              <a:t> –l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endParaRPr lang="en-US" sz="1400" dirty="0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dirty="0" err="1" smtClean="0">
                <a:latin typeface="Courier New" pitchFamily="49" charset="0"/>
              </a:rPr>
              <a:t>drwx</a:t>
            </a:r>
            <a:r>
              <a:rPr lang="en-US" sz="1400" dirty="0" smtClean="0">
                <a:latin typeface="Courier New" pitchFamily="49" charset="0"/>
              </a:rPr>
              <a:t>------   2 </a:t>
            </a:r>
            <a:r>
              <a:rPr lang="en-US" sz="1400" dirty="0" err="1" smtClean="0">
                <a:latin typeface="Courier New" pitchFamily="49" charset="0"/>
              </a:rPr>
              <a:t>jjoshi</a:t>
            </a:r>
            <a:r>
              <a:rPr lang="en-US" sz="1400" dirty="0" smtClean="0">
                <a:latin typeface="Courier New" pitchFamily="49" charset="0"/>
              </a:rPr>
              <a:t>  </a:t>
            </a:r>
            <a:r>
              <a:rPr lang="en-US" sz="1400" dirty="0" err="1" smtClean="0">
                <a:latin typeface="Courier New" pitchFamily="49" charset="0"/>
              </a:rPr>
              <a:t>isfac</a:t>
            </a:r>
            <a:r>
              <a:rPr lang="en-US" sz="1400" dirty="0" smtClean="0">
                <a:latin typeface="Courier New" pitchFamily="49" charset="0"/>
              </a:rPr>
              <a:t>  512  Aug 20  2003 risk management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400" dirty="0" err="1" smtClean="0">
                <a:latin typeface="Courier New" pitchFamily="49" charset="0"/>
              </a:rPr>
              <a:t>lrwxrwxrwx</a:t>
            </a:r>
            <a:r>
              <a:rPr lang="en-US" sz="1400" dirty="0" smtClean="0">
                <a:latin typeface="Courier New" pitchFamily="49" charset="0"/>
              </a:rPr>
              <a:t>   1 </a:t>
            </a:r>
            <a:r>
              <a:rPr lang="en-US" sz="1400" dirty="0" err="1" smtClean="0">
                <a:latin typeface="Courier New" pitchFamily="49" charset="0"/>
              </a:rPr>
              <a:t>jjoshi</a:t>
            </a:r>
            <a:r>
              <a:rPr lang="en-US" sz="1400" dirty="0" smtClean="0">
                <a:latin typeface="Courier New" pitchFamily="49" charset="0"/>
              </a:rPr>
              <a:t>  </a:t>
            </a:r>
            <a:r>
              <a:rPr lang="en-US" sz="1400" dirty="0" err="1" smtClean="0">
                <a:latin typeface="Courier New" pitchFamily="49" charset="0"/>
              </a:rPr>
              <a:t>isfac</a:t>
            </a:r>
            <a:r>
              <a:rPr lang="en-US" sz="1400" dirty="0" smtClean="0">
                <a:latin typeface="Courier New" pitchFamily="49" charset="0"/>
              </a:rPr>
              <a:t>   15  Apr  7 09:11 </a:t>
            </a:r>
            <a:r>
              <a:rPr lang="en-US" sz="1400" dirty="0" err="1" smtClean="0">
                <a:latin typeface="Courier New" pitchFamily="49" charset="0"/>
              </a:rPr>
              <a:t>risk_m</a:t>
            </a:r>
            <a:r>
              <a:rPr lang="en-US" sz="1400" dirty="0" smtClean="0">
                <a:latin typeface="Courier New" pitchFamily="49" charset="0"/>
              </a:rPr>
              <a:t>-&gt;risk management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pt-BR" sz="1400" dirty="0" smtClean="0">
                <a:latin typeface="Courier New" pitchFamily="49" charset="0"/>
              </a:rPr>
              <a:t>-rw-r--r--   1 jjoshi  isfac 1754  Mar  8 18:11 words05.ps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de-DE" sz="1400" dirty="0" smtClean="0">
                <a:latin typeface="Courier New" pitchFamily="49" charset="0"/>
              </a:rPr>
              <a:t>-r-sr-xr-x   1 root    bin   9176  Apr  6  2002 /usr/bin/rs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de-DE" sz="1400" dirty="0" smtClean="0">
                <a:latin typeface="Courier New" pitchFamily="49" charset="0"/>
              </a:rPr>
              <a:t>-r-sr-sr-x   1 root    sys   2196  Apr  6  2002 /usr/bin/passwd</a:t>
            </a:r>
            <a:endParaRPr lang="en-US" sz="1400" dirty="0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</a:pPr>
            <a:endParaRPr lang="en-US" sz="1400" dirty="0" smtClean="0">
              <a:latin typeface="Courier New" pitchFamily="49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dirty="0" smtClean="0"/>
              <a:t>File types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regular -, directory d, </a:t>
            </a:r>
            <a:r>
              <a:rPr lang="en-US" dirty="0" err="1" smtClean="0"/>
              <a:t>symlink</a:t>
            </a:r>
            <a:r>
              <a:rPr lang="en-US" dirty="0" smtClean="0"/>
              <a:t> l, device b/c, socket s, </a:t>
            </a:r>
            <a:r>
              <a:rPr lang="en-US" dirty="0" err="1" smtClean="0"/>
              <a:t>fifo</a:t>
            </a:r>
            <a:r>
              <a:rPr lang="en-US" dirty="0" smtClean="0"/>
              <a:t> f/p</a:t>
            </a:r>
          </a:p>
          <a:p>
            <a:pPr eaLnBrk="1" hangingPunct="1">
              <a:lnSpc>
                <a:spcPct val="80000"/>
              </a:lnSpc>
            </a:pPr>
            <a:r>
              <a:rPr lang="en-US" dirty="0" smtClean="0"/>
              <a:t>Permissions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r, w, x 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Any other permissions?</a:t>
            </a:r>
          </a:p>
        </p:txBody>
      </p:sp>
      <p:sp>
        <p:nvSpPr>
          <p:cNvPr id="358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19E81B6-0227-4252-AF0A-7F37AE6A0265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Permissions: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Do Part I: File Structure Setup</a:t>
            </a:r>
          </a:p>
          <a:p>
            <a:pPr lvl="1"/>
            <a:r>
              <a:rPr lang="en-US" dirty="0" err="1" smtClean="0"/>
              <a:t>chgrp</a:t>
            </a:r>
            <a:r>
              <a:rPr lang="en-US" dirty="0" smtClean="0"/>
              <a:t>: change the group associated with a file</a:t>
            </a:r>
          </a:p>
          <a:p>
            <a:pPr lvl="1"/>
            <a:r>
              <a:rPr lang="en-US" dirty="0" err="1" smtClean="0"/>
              <a:t>chown</a:t>
            </a:r>
            <a:r>
              <a:rPr lang="en-US" dirty="0" smtClean="0"/>
              <a:t>: change the owner of a file</a:t>
            </a:r>
          </a:p>
          <a:p>
            <a:endParaRPr lang="en-US" dirty="0" smtClean="0"/>
          </a:p>
          <a:p>
            <a:r>
              <a:rPr lang="en-US" dirty="0" smtClean="0"/>
              <a:t>Do Part II: Exercise File and Folder Permissions</a:t>
            </a:r>
          </a:p>
          <a:p>
            <a:pPr lvl="1"/>
            <a:r>
              <a:rPr lang="en-US" dirty="0" err="1" smtClean="0"/>
              <a:t>chmod</a:t>
            </a:r>
            <a:r>
              <a:rPr lang="en-US" dirty="0" smtClean="0"/>
              <a:t>: change file system modes (permissions/special modes) of a file/directory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371600" y="5105400"/>
          <a:ext cx="647700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9750"/>
                <a:gridCol w="539750"/>
                <a:gridCol w="539750"/>
                <a:gridCol w="539750"/>
                <a:gridCol w="539750"/>
                <a:gridCol w="539750"/>
                <a:gridCol w="539750"/>
                <a:gridCol w="539750"/>
                <a:gridCol w="539750"/>
                <a:gridCol w="539750"/>
                <a:gridCol w="539750"/>
                <a:gridCol w="5397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setuid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setgid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sticky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x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special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owner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group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others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umask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Specifies the permission you do not want given by default to new files</a:t>
            </a:r>
          </a:p>
          <a:p>
            <a:pPr lvl="1"/>
            <a:r>
              <a:rPr lang="en-US" dirty="0" smtClean="0"/>
              <a:t>Bitwise AND with the bitwise complement of the </a:t>
            </a:r>
            <a:r>
              <a:rPr lang="en-US" dirty="0" err="1" smtClean="0"/>
              <a:t>umask</a:t>
            </a:r>
            <a:r>
              <a:rPr lang="en-US" dirty="0" smtClean="0"/>
              <a:t> value</a:t>
            </a:r>
          </a:p>
          <a:p>
            <a:r>
              <a:rPr lang="en-US" dirty="0" smtClean="0"/>
              <a:t>Example</a:t>
            </a:r>
          </a:p>
          <a:p>
            <a:pPr lvl="1"/>
            <a:r>
              <a:rPr lang="en-US" dirty="0" smtClean="0"/>
              <a:t>proposed permission: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0775</a:t>
            </a:r>
            <a:r>
              <a:rPr lang="en-US" dirty="0" smtClean="0"/>
              <a:t> , </a:t>
            </a:r>
            <a:r>
              <a:rPr lang="en-US" dirty="0" err="1" smtClean="0"/>
              <a:t>umask</a:t>
            </a:r>
            <a:r>
              <a:rPr lang="en-US" dirty="0" smtClean="0"/>
              <a:t>: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0026</a:t>
            </a:r>
            <a:r>
              <a:rPr lang="en-US" dirty="0" smtClean="0"/>
              <a:t>	</a:t>
            </a:r>
          </a:p>
          <a:p>
            <a:pPr lvl="2"/>
            <a:r>
              <a:rPr lang="en-US" dirty="0" smtClean="0">
                <a:latin typeface="Courier New" pitchFamily="49" charset="0"/>
                <a:cs typeface="Courier New" pitchFamily="49" charset="0"/>
              </a:rPr>
              <a:t> 000 000 010 110 : 0026 </a:t>
            </a:r>
            <a:r>
              <a:rPr lang="en-US" dirty="0" err="1" smtClean="0">
                <a:cs typeface="Courier New" pitchFamily="49" charset="0"/>
              </a:rPr>
              <a:t>umask</a:t>
            </a:r>
            <a:endParaRPr lang="en-US" dirty="0" smtClean="0">
              <a:cs typeface="Courier New" pitchFamily="49" charset="0"/>
            </a:endParaRPr>
          </a:p>
          <a:p>
            <a:pPr lvl="2"/>
            <a:r>
              <a:rPr lang="en-US" dirty="0" smtClean="0">
                <a:latin typeface="Courier New" pitchFamily="49" charset="0"/>
                <a:cs typeface="Courier New" pitchFamily="49" charset="0"/>
              </a:rPr>
              <a:t> 111 111 101 001 : 7751 </a:t>
            </a:r>
            <a:r>
              <a:rPr lang="en-US" dirty="0" smtClean="0">
                <a:cs typeface="Courier New" pitchFamily="49" charset="0"/>
              </a:rPr>
              <a:t>complement of </a:t>
            </a:r>
            <a:r>
              <a:rPr lang="en-US" dirty="0" err="1" smtClean="0">
                <a:cs typeface="Courier New" pitchFamily="49" charset="0"/>
              </a:rPr>
              <a:t>umask</a:t>
            </a:r>
            <a:endParaRPr lang="en-US" dirty="0" smtClean="0"/>
          </a:p>
          <a:p>
            <a:pPr lvl="2"/>
            <a:r>
              <a:rPr lang="en-US" dirty="0" smtClean="0">
                <a:latin typeface="Courier New" pitchFamily="49" charset="0"/>
                <a:cs typeface="Courier New" pitchFamily="49" charset="0"/>
              </a:rPr>
              <a:t>˄000 111 111 101 : 0775 </a:t>
            </a:r>
            <a:r>
              <a:rPr lang="en-US" dirty="0" smtClean="0">
                <a:cs typeface="Courier New" pitchFamily="49" charset="0"/>
              </a:rPr>
              <a:t>proposed permission</a:t>
            </a:r>
          </a:p>
          <a:p>
            <a:pPr lvl="2"/>
            <a:r>
              <a:rPr lang="en-US" dirty="0" smtClean="0">
                <a:latin typeface="Courier New" pitchFamily="49" charset="0"/>
                <a:cs typeface="Courier New" pitchFamily="49" charset="0"/>
              </a:rPr>
              <a:t>=000 111 101 001 : 0751 </a:t>
            </a:r>
            <a:r>
              <a:rPr lang="en-US" dirty="0" smtClean="0">
                <a:cs typeface="Courier New" pitchFamily="49" charset="0"/>
              </a:rPr>
              <a:t>actual permission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umask</a:t>
            </a:r>
            <a:r>
              <a:rPr lang="en-US" dirty="0" smtClean="0"/>
              <a:t>: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Do Part III: Default File Permissions</a:t>
            </a:r>
          </a:p>
          <a:p>
            <a:pPr lvl="1"/>
            <a:r>
              <a:rPr lang="en-US" dirty="0" smtClean="0"/>
              <a:t>What is the initial mask?</a:t>
            </a:r>
          </a:p>
          <a:p>
            <a:pPr lvl="1"/>
            <a:r>
              <a:rPr lang="en-US" dirty="0" smtClean="0"/>
              <a:t>What are the permissions for </a:t>
            </a:r>
            <a:r>
              <a:rPr lang="en-US" i="1" dirty="0" smtClean="0"/>
              <a:t>testmask1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What are the permissions for </a:t>
            </a:r>
            <a:r>
              <a:rPr lang="en-US" i="1" dirty="0" smtClean="0"/>
              <a:t>testmask2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r>
              <a:rPr lang="en-US" dirty="0" smtClean="0"/>
              <a:t>What about </a:t>
            </a:r>
            <a:r>
              <a:rPr lang="en-US" dirty="0" err="1" smtClean="0"/>
              <a:t>umask</a:t>
            </a:r>
            <a:r>
              <a:rPr lang="en-US" dirty="0" smtClean="0"/>
              <a:t> = 0000?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</a:p>
          <a:p>
            <a:pPr lvl="1"/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4" name="Group 204"/>
          <p:cNvGraphicFramePr>
            <a:graphicFrameLocks noGrp="1"/>
          </p:cNvGraphicFramePr>
          <p:nvPr/>
        </p:nvGraphicFramePr>
        <p:xfrm>
          <a:off x="1219200" y="3733800"/>
          <a:ext cx="6477000" cy="2840358"/>
        </p:xfrm>
        <a:graphic>
          <a:graphicData uri="http://schemas.openxmlformats.org/drawingml/2006/table">
            <a:tbl>
              <a:tblPr/>
              <a:tblGrid>
                <a:gridCol w="1009650"/>
                <a:gridCol w="911225"/>
                <a:gridCol w="2422525"/>
                <a:gridCol w="2133600"/>
              </a:tblGrid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umask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User Access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 Access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Other Access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0000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All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All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All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0002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All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All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Read, Execute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0007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All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All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None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0022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All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Read, Execute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Read, Execute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0027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All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Read, Execute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None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0077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All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None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None 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Setid</a:t>
            </a:r>
            <a:r>
              <a:rPr lang="en-US" dirty="0" smtClean="0"/>
              <a:t> bits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2133600"/>
            <a:ext cx="8534400" cy="2819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800" smtClean="0"/>
              <a:t>Three setid bits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smtClean="0"/>
              <a:t>suid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300" smtClean="0"/>
              <a:t>set EUID of process to ID of file owner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smtClean="0"/>
              <a:t>sgid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300" smtClean="0"/>
              <a:t>set EGID of process to GID of file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smtClean="0"/>
              <a:t>suid/sgid used when a process executes a file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300" smtClean="0"/>
              <a:t>If suid(sgid) bit is on – the EUID (EGID) of the process changed to UID (GUID) of the file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smtClean="0"/>
              <a:t>Sticky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300" smtClean="0">
                <a:solidFill>
                  <a:srgbClr val="3399FF"/>
                </a:solidFill>
              </a:rPr>
              <a:t>Off</a:t>
            </a:r>
            <a:r>
              <a:rPr lang="en-US" sz="1300" smtClean="0"/>
              <a:t>: if user has write permission on directory, can rename or remove files, even if not owner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300" smtClean="0">
                <a:solidFill>
                  <a:srgbClr val="3399FF"/>
                </a:solidFill>
              </a:rPr>
              <a:t>On</a:t>
            </a:r>
            <a:r>
              <a:rPr lang="en-US" sz="1300" smtClean="0"/>
              <a:t>: only file owner, directory owner, and root can rename or remove file in the directory</a:t>
            </a:r>
          </a:p>
        </p:txBody>
      </p:sp>
      <p:sp>
        <p:nvSpPr>
          <p:cNvPr id="389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DE92797-5C3D-472C-A4B9-7D91B07DC46C}" type="slidenum">
              <a:rPr lang="en-US" smtClean="0"/>
              <a:pPr/>
              <a:t>9</a:t>
            </a:fld>
            <a:endParaRPr lang="en-US" smtClean="0"/>
          </a:p>
        </p:txBody>
      </p:sp>
      <p:pic>
        <p:nvPicPr>
          <p:cNvPr id="38917" name="Picture 4" descr="getfile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4648200"/>
            <a:ext cx="5638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2613" name="Text Box 5"/>
          <p:cNvSpPr txBox="1">
            <a:spLocks noChangeArrowheads="1"/>
          </p:cNvSpPr>
          <p:nvPr/>
        </p:nvSpPr>
        <p:spPr bwMode="auto">
          <a:xfrm>
            <a:off x="1057788" y="6324600"/>
            <a:ext cx="7629012" cy="369332"/>
          </a:xfrm>
          <a:prstGeom prst="rect">
            <a:avLst/>
          </a:prstGeom>
          <a:solidFill>
            <a:srgbClr val="F5F271"/>
          </a:soli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-r--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r-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-t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1 root user 12324 Mar 26 1995 /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tmp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/example </a:t>
            </a:r>
          </a:p>
        </p:txBody>
      </p:sp>
      <p:sp>
        <p:nvSpPr>
          <p:cNvPr id="452614" name="Text Box 6"/>
          <p:cNvSpPr txBox="1">
            <a:spLocks noChangeArrowheads="1"/>
          </p:cNvSpPr>
          <p:nvPr/>
        </p:nvSpPr>
        <p:spPr bwMode="auto">
          <a:xfrm>
            <a:off x="6629400" y="5334000"/>
            <a:ext cx="2449513" cy="369888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What does this mean?</a:t>
            </a:r>
          </a:p>
        </p:txBody>
      </p:sp>
      <p:sp>
        <p:nvSpPr>
          <p:cNvPr id="452615" name="Line 7"/>
          <p:cNvSpPr>
            <a:spLocks noChangeShapeType="1"/>
          </p:cNvSpPr>
          <p:nvPr/>
        </p:nvSpPr>
        <p:spPr bwMode="auto">
          <a:xfrm>
            <a:off x="7848600" y="57912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26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26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526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526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2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526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526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2613" grpId="0" animBg="1"/>
      <p:bldP spid="452614" grpId="0" animBg="1"/>
      <p:bldP spid="45261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318</TotalTime>
  <Words>678</Words>
  <Application>Microsoft Office PowerPoint</Application>
  <PresentationFormat>On-screen Show (4:3)</PresentationFormat>
  <Paragraphs>207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Module</vt:lpstr>
      <vt:lpstr>Introduction to Security Lab Part 1</vt:lpstr>
      <vt:lpstr>Outline</vt:lpstr>
      <vt:lpstr>Access Control in Unix</vt:lpstr>
      <vt:lpstr>Unix File Security</vt:lpstr>
      <vt:lpstr>Unix File Permissions</vt:lpstr>
      <vt:lpstr>Permissions: Exercise</vt:lpstr>
      <vt:lpstr>umask</vt:lpstr>
      <vt:lpstr>umask: Exercise</vt:lpstr>
      <vt:lpstr>Setid bits</vt:lpstr>
      <vt:lpstr>setuid: Exercise</vt:lpstr>
      <vt:lpstr>Access Control in Windows</vt:lpstr>
      <vt:lpstr>Permission Setting</vt:lpstr>
      <vt:lpstr>Permission Setting (cont.)</vt:lpstr>
      <vt:lpstr>Access Control</vt:lpstr>
      <vt:lpstr>Port Redirection</vt:lpstr>
      <vt:lpstr>Port Redirection: The Threat</vt:lpstr>
      <vt:lpstr>Exercise Scenario</vt:lpstr>
      <vt:lpstr>Exercise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Security Lab</dc:title>
  <dc:creator>Amir</dc:creator>
  <cp:lastModifiedBy>Amir</cp:lastModifiedBy>
  <cp:revision>86</cp:revision>
  <dcterms:created xsi:type="dcterms:W3CDTF">2006-08-16T00:00:00Z</dcterms:created>
  <dcterms:modified xsi:type="dcterms:W3CDTF">2010-05-21T13:05:29Z</dcterms:modified>
</cp:coreProperties>
</file>