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3" r:id="rId5"/>
    <p:sldId id="264" r:id="rId6"/>
    <p:sldId id="360" r:id="rId7"/>
    <p:sldId id="259" r:id="rId8"/>
    <p:sldId id="260" r:id="rId9"/>
    <p:sldId id="275" r:id="rId10"/>
    <p:sldId id="273" r:id="rId11"/>
    <p:sldId id="274" r:id="rId12"/>
    <p:sldId id="276" r:id="rId13"/>
    <p:sldId id="278" r:id="rId14"/>
    <p:sldId id="293" r:id="rId15"/>
    <p:sldId id="338" r:id="rId16"/>
    <p:sldId id="261" r:id="rId17"/>
    <p:sldId id="277" r:id="rId18"/>
    <p:sldId id="279" r:id="rId19"/>
    <p:sldId id="280" r:id="rId20"/>
    <p:sldId id="281" r:id="rId21"/>
    <p:sldId id="282" r:id="rId22"/>
    <p:sldId id="283" r:id="rId23"/>
    <p:sldId id="294" r:id="rId24"/>
    <p:sldId id="295" r:id="rId25"/>
    <p:sldId id="298" r:id="rId26"/>
    <p:sldId id="299" r:id="rId27"/>
    <p:sldId id="297" r:id="rId28"/>
    <p:sldId id="309" r:id="rId29"/>
    <p:sldId id="296" r:id="rId30"/>
    <p:sldId id="300" r:id="rId31"/>
    <p:sldId id="301" r:id="rId32"/>
    <p:sldId id="302" r:id="rId33"/>
    <p:sldId id="331" r:id="rId34"/>
    <p:sldId id="329" r:id="rId35"/>
    <p:sldId id="303" r:id="rId36"/>
    <p:sldId id="304" r:id="rId37"/>
    <p:sldId id="305" r:id="rId38"/>
    <p:sldId id="332" r:id="rId39"/>
    <p:sldId id="306" r:id="rId40"/>
    <p:sldId id="307" r:id="rId41"/>
    <p:sldId id="308" r:id="rId42"/>
    <p:sldId id="310" r:id="rId43"/>
    <p:sldId id="311" r:id="rId44"/>
    <p:sldId id="312" r:id="rId45"/>
    <p:sldId id="313" r:id="rId46"/>
    <p:sldId id="314" r:id="rId47"/>
    <p:sldId id="315" r:id="rId48"/>
    <p:sldId id="284" r:id="rId49"/>
    <p:sldId id="285" r:id="rId50"/>
    <p:sldId id="286" r:id="rId51"/>
    <p:sldId id="287" r:id="rId52"/>
    <p:sldId id="288" r:id="rId53"/>
    <p:sldId id="330" r:id="rId54"/>
    <p:sldId id="289" r:id="rId55"/>
    <p:sldId id="290" r:id="rId56"/>
    <p:sldId id="292" r:id="rId57"/>
    <p:sldId id="316" r:id="rId58"/>
    <p:sldId id="317" r:id="rId59"/>
    <p:sldId id="318" r:id="rId60"/>
    <p:sldId id="319" r:id="rId61"/>
    <p:sldId id="320" r:id="rId62"/>
    <p:sldId id="321" r:id="rId63"/>
    <p:sldId id="339" r:id="rId64"/>
    <p:sldId id="355" r:id="rId65"/>
    <p:sldId id="340" r:id="rId66"/>
    <p:sldId id="353" r:id="rId67"/>
    <p:sldId id="354" r:id="rId68"/>
    <p:sldId id="356" r:id="rId69"/>
    <p:sldId id="324" r:id="rId70"/>
    <p:sldId id="322" r:id="rId71"/>
    <p:sldId id="347" r:id="rId72"/>
    <p:sldId id="325" r:id="rId73"/>
    <p:sldId id="348" r:id="rId74"/>
    <p:sldId id="349" r:id="rId75"/>
    <p:sldId id="326" r:id="rId76"/>
    <p:sldId id="350" r:id="rId77"/>
    <p:sldId id="336" r:id="rId78"/>
    <p:sldId id="345" r:id="rId79"/>
    <p:sldId id="346" r:id="rId80"/>
    <p:sldId id="337" r:id="rId81"/>
    <p:sldId id="343" r:id="rId82"/>
    <p:sldId id="344" r:id="rId83"/>
    <p:sldId id="358" r:id="rId84"/>
    <p:sldId id="323" r:id="rId85"/>
    <p:sldId id="334" r:id="rId86"/>
    <p:sldId id="341" r:id="rId87"/>
    <p:sldId id="351" r:id="rId88"/>
    <p:sldId id="335" r:id="rId89"/>
    <p:sldId id="342" r:id="rId90"/>
    <p:sldId id="352" r:id="rId91"/>
    <p:sldId id="359" r:id="rId92"/>
    <p:sldId id="333" r:id="rId93"/>
    <p:sldId id="291" r:id="rId94"/>
    <p:sldId id="357"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353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BA0B998-099A-4573-956B-6D6C265C8E8F}" type="datetimeFigureOut">
              <a:rPr lang="en-US" smtClean="0"/>
              <a:pPr/>
              <a:t>3/5/2010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74869BE-E70B-4844-A062-BED1E8A07B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4869BE-E70B-4844-A062-BED1E8A07B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4869BE-E70B-4844-A062-BED1E8A07B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4869BE-E70B-4844-A062-BED1E8A07B5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4869BE-E70B-4844-A062-BED1E8A07B5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4869BE-E70B-4844-A062-BED1E8A07B5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4869BE-E70B-4844-A062-BED1E8A07B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4869BE-E70B-4844-A062-BED1E8A07B5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BA0B998-099A-4573-956B-6D6C265C8E8F}" type="datetimeFigureOut">
              <a:rPr lang="en-US" smtClean="0"/>
              <a:pPr/>
              <a:t>3/5/2010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4869BE-E70B-4844-A062-BED1E8A07B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BA0B998-099A-4573-956B-6D6C265C8E8F}" type="datetimeFigureOut">
              <a:rPr lang="en-US" smtClean="0"/>
              <a:pPr/>
              <a:t>3/5/2010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4869BE-E70B-4844-A062-BED1E8A07B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BA0B998-099A-4573-956B-6D6C265C8E8F}" type="datetimeFigureOut">
              <a:rPr lang="en-US" smtClean="0"/>
              <a:pPr/>
              <a:t>3/5/2010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74869BE-E70B-4844-A062-BED1E8A07B5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BA0B998-099A-4573-956B-6D6C265C8E8F}" type="datetimeFigureOut">
              <a:rPr lang="en-US" smtClean="0"/>
              <a:pPr/>
              <a:t>3/5/2010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4869BE-E70B-4844-A062-BED1E8A07B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Computer Programming</a:t>
            </a:r>
            <a:endParaRPr lang="en-US" dirty="0"/>
          </a:p>
        </p:txBody>
      </p:sp>
      <p:sp>
        <p:nvSpPr>
          <p:cNvPr id="5" name="Subtitle 4"/>
          <p:cNvSpPr>
            <a:spLocks noGrp="1"/>
          </p:cNvSpPr>
          <p:nvPr>
            <p:ph type="subTitle" idx="1"/>
          </p:nvPr>
        </p:nvSpPr>
        <p:spPr/>
        <p:txBody>
          <a:bodyPr/>
          <a:lstStyle/>
          <a:p>
            <a:r>
              <a:rPr lang="en-US" dirty="0" smtClean="0"/>
              <a:t>With Python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Counting to 50,000</a:t>
            </a:r>
            <a:endParaRPr lang="en-US" dirty="0"/>
          </a:p>
        </p:txBody>
      </p:sp>
      <p:sp>
        <p:nvSpPr>
          <p:cNvPr id="3" name="Title 2"/>
          <p:cNvSpPr>
            <a:spLocks noGrp="1"/>
          </p:cNvSpPr>
          <p:nvPr>
            <p:ph type="title"/>
          </p:nvPr>
        </p:nvSpPr>
        <p:spPr/>
        <p:txBody>
          <a:bodyPr/>
          <a:lstStyle/>
          <a:p>
            <a:r>
              <a:rPr lang="en-US" dirty="0" smtClean="0"/>
              <a:t>The Power of Python</a:t>
            </a:r>
            <a:endParaRPr lang="en-US" dirty="0"/>
          </a:p>
        </p:txBody>
      </p:sp>
      <p:pic>
        <p:nvPicPr>
          <p:cNvPr id="2053" name="Picture 5"/>
          <p:cNvPicPr>
            <a:picLocks noChangeAspect="1" noChangeArrowheads="1"/>
          </p:cNvPicPr>
          <p:nvPr/>
        </p:nvPicPr>
        <p:blipFill>
          <a:blip r:embed="rId2" cstate="print"/>
          <a:srcRect l="16875" t="14583" r="66463" b="60488"/>
          <a:stretch>
            <a:fillRect/>
          </a:stretch>
        </p:blipFill>
        <p:spPr bwMode="auto">
          <a:xfrm>
            <a:off x="4495800" y="2133600"/>
            <a:ext cx="4074421" cy="3657600"/>
          </a:xfrm>
          <a:prstGeom prst="rect">
            <a:avLst/>
          </a:prstGeom>
          <a:noFill/>
          <a:ln w="9525">
            <a:noFill/>
            <a:miter lim="800000"/>
            <a:headEnd/>
            <a:tailEnd/>
          </a:ln>
          <a:effectLst/>
        </p:spPr>
      </p:pic>
      <p:sp>
        <p:nvSpPr>
          <p:cNvPr id="8" name="TextBox 7"/>
          <p:cNvSpPr txBox="1"/>
          <p:nvPr/>
        </p:nvSpPr>
        <p:spPr>
          <a:xfrm>
            <a:off x="685800" y="2209800"/>
            <a:ext cx="3124200" cy="1754326"/>
          </a:xfrm>
          <a:prstGeom prst="rect">
            <a:avLst/>
          </a:prstGeom>
          <a:noFill/>
        </p:spPr>
        <p:txBody>
          <a:bodyPr wrap="square" rtlCol="0">
            <a:spAutoFit/>
          </a:bodyPr>
          <a:lstStyle/>
          <a:p>
            <a:r>
              <a:rPr lang="en-US" dirty="0" smtClean="0"/>
              <a:t>Can count to 50,000 in a relatively small amount of time, 21 seconds</a:t>
            </a:r>
            <a:r>
              <a:rPr lang="en-US" dirty="0"/>
              <a:t>!</a:t>
            </a:r>
            <a:r>
              <a:rPr lang="en-US" dirty="0" smtClean="0"/>
              <a:t>  What would happen if you removed the print statement?</a:t>
            </a:r>
            <a:endParaRPr lang="en-US" dirty="0"/>
          </a:p>
        </p:txBody>
      </p:sp>
      <p:pic>
        <p:nvPicPr>
          <p:cNvPr id="2054" name="Picture 6"/>
          <p:cNvPicPr>
            <a:picLocks noChangeAspect="1" noChangeArrowheads="1"/>
          </p:cNvPicPr>
          <p:nvPr/>
        </p:nvPicPr>
        <p:blipFill>
          <a:blip r:embed="rId3" cstate="print"/>
          <a:srcRect t="35088" r="64549"/>
          <a:stretch>
            <a:fillRect/>
          </a:stretch>
        </p:blipFill>
        <p:spPr bwMode="auto">
          <a:xfrm>
            <a:off x="228600" y="3886200"/>
            <a:ext cx="3048000" cy="2819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Printing the output to the screen takes time.</a:t>
            </a:r>
          </a:p>
          <a:p>
            <a:endParaRPr lang="en-US" dirty="0" smtClean="0"/>
          </a:p>
          <a:p>
            <a:endParaRPr lang="en-US" dirty="0" smtClean="0"/>
          </a:p>
          <a:p>
            <a:r>
              <a:rPr lang="en-US" dirty="0" smtClean="0"/>
              <a:t>This version runs in  well under</a:t>
            </a:r>
          </a:p>
          <a:p>
            <a:pPr lvl="1">
              <a:buNone/>
            </a:pPr>
            <a:r>
              <a:rPr lang="en-US" dirty="0" smtClean="0"/>
              <a:t>a second</a:t>
            </a:r>
            <a:endParaRPr lang="en-US" dirty="0"/>
          </a:p>
        </p:txBody>
      </p:sp>
      <p:sp>
        <p:nvSpPr>
          <p:cNvPr id="3" name="Title 2"/>
          <p:cNvSpPr>
            <a:spLocks noGrp="1"/>
          </p:cNvSpPr>
          <p:nvPr>
            <p:ph type="title"/>
          </p:nvPr>
        </p:nvSpPr>
        <p:spPr/>
        <p:txBody>
          <a:bodyPr/>
          <a:lstStyle/>
          <a:p>
            <a:r>
              <a:rPr lang="en-US" dirty="0" smtClean="0"/>
              <a:t>The Power of Python</a:t>
            </a:r>
            <a:endParaRPr lang="en-US" dirty="0"/>
          </a:p>
        </p:txBody>
      </p:sp>
      <p:pic>
        <p:nvPicPr>
          <p:cNvPr id="3075" name="Picture 3"/>
          <p:cNvPicPr>
            <a:picLocks noChangeAspect="1" noChangeArrowheads="1"/>
          </p:cNvPicPr>
          <p:nvPr/>
        </p:nvPicPr>
        <p:blipFill>
          <a:blip r:embed="rId2" cstate="print"/>
          <a:srcRect r="66544" b="55556"/>
          <a:stretch>
            <a:fillRect/>
          </a:stretch>
        </p:blipFill>
        <p:spPr bwMode="auto">
          <a:xfrm>
            <a:off x="4495800" y="3733800"/>
            <a:ext cx="3860632" cy="2590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Add up the numbers from 1-  	5,000,000</a:t>
            </a:r>
            <a:endParaRPr lang="en-US" dirty="0"/>
          </a:p>
        </p:txBody>
      </p:sp>
      <p:sp>
        <p:nvSpPr>
          <p:cNvPr id="7" name="TextBox 6"/>
          <p:cNvSpPr txBox="1"/>
          <p:nvPr/>
        </p:nvSpPr>
        <p:spPr>
          <a:xfrm>
            <a:off x="4876800" y="1676400"/>
            <a:ext cx="3810000" cy="646331"/>
          </a:xfrm>
          <a:prstGeom prst="rect">
            <a:avLst/>
          </a:prstGeom>
          <a:noFill/>
        </p:spPr>
        <p:txBody>
          <a:bodyPr wrap="square" rtlCol="0">
            <a:spAutoFit/>
          </a:bodyPr>
          <a:lstStyle/>
          <a:p>
            <a:r>
              <a:rPr lang="en-US" dirty="0" smtClean="0"/>
              <a:t>Again, barely more than a second!</a:t>
            </a:r>
            <a:endParaRPr lang="en-US" dirty="0"/>
          </a:p>
        </p:txBody>
      </p:sp>
      <p:pic>
        <p:nvPicPr>
          <p:cNvPr id="1026" name="Picture 2"/>
          <p:cNvPicPr>
            <a:picLocks noGrp="1" noChangeAspect="1" noChangeArrowheads="1"/>
          </p:cNvPicPr>
          <p:nvPr>
            <p:ph idx="1"/>
          </p:nvPr>
        </p:nvPicPr>
        <p:blipFill>
          <a:blip r:embed="rId2" cstate="print"/>
          <a:srcRect l="1396" t="53943" r="74398" b="36328"/>
          <a:stretch>
            <a:fillRect/>
          </a:stretch>
        </p:blipFill>
        <p:spPr bwMode="auto">
          <a:xfrm>
            <a:off x="4724400" y="3429000"/>
            <a:ext cx="3962400" cy="1676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117" t="7371" r="67518" b="61096"/>
          <a:stretch>
            <a:fillRect/>
          </a:stretch>
        </p:blipFill>
        <p:spPr bwMode="auto">
          <a:xfrm>
            <a:off x="457200" y="1600200"/>
            <a:ext cx="3415862" cy="3733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 statistical mean</a:t>
            </a:r>
            <a:endParaRPr lang="en-US" dirty="0"/>
          </a:p>
        </p:txBody>
      </p:sp>
      <p:pic>
        <p:nvPicPr>
          <p:cNvPr id="5125" name="Picture 5"/>
          <p:cNvPicPr>
            <a:picLocks noGrp="1" noChangeAspect="1" noChangeArrowheads="1"/>
          </p:cNvPicPr>
          <p:nvPr>
            <p:ph idx="1"/>
          </p:nvPr>
        </p:nvPicPr>
        <p:blipFill>
          <a:blip r:embed="rId2" cstate="print"/>
          <a:srcRect l="2153" t="9365" r="71265" b="61538"/>
          <a:stretch>
            <a:fillRect/>
          </a:stretch>
        </p:blipFill>
        <p:spPr bwMode="auto">
          <a:xfrm>
            <a:off x="4953000" y="1676400"/>
            <a:ext cx="3505200" cy="40386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cstate="print"/>
          <a:srcRect r="61817" b="50000"/>
          <a:stretch>
            <a:fillRect/>
          </a:stretch>
        </p:blipFill>
        <p:spPr bwMode="auto">
          <a:xfrm>
            <a:off x="685800" y="4191000"/>
            <a:ext cx="2462212" cy="1628775"/>
          </a:xfrm>
          <a:prstGeom prst="rect">
            <a:avLst/>
          </a:prstGeom>
          <a:noFill/>
          <a:ln w="9525">
            <a:noFill/>
            <a:miter lim="800000"/>
            <a:headEnd/>
            <a:tailEnd/>
          </a:ln>
          <a:effectLst/>
        </p:spPr>
      </p:pic>
      <p:sp>
        <p:nvSpPr>
          <p:cNvPr id="10" name="TextBox 9"/>
          <p:cNvSpPr txBox="1"/>
          <p:nvPr/>
        </p:nvSpPr>
        <p:spPr>
          <a:xfrm>
            <a:off x="685800" y="2133600"/>
            <a:ext cx="3048000" cy="923330"/>
          </a:xfrm>
          <a:prstGeom prst="rect">
            <a:avLst/>
          </a:prstGeom>
          <a:noFill/>
        </p:spPr>
        <p:txBody>
          <a:bodyPr wrap="square" rtlCol="0">
            <a:spAutoFit/>
          </a:bodyPr>
          <a:lstStyle/>
          <a:p>
            <a:r>
              <a:rPr lang="en-US" dirty="0" smtClean="0"/>
              <a:t>This program finds the average of a set of numbers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95800" cy="4525963"/>
          </a:xfrm>
        </p:spPr>
        <p:txBody>
          <a:bodyPr/>
          <a:lstStyle/>
          <a:p>
            <a:r>
              <a:rPr lang="en-US" dirty="0" smtClean="0"/>
              <a:t>This program generates a file of 2000 numbers and will find mean, mode, and range of those 2000 numbers.</a:t>
            </a:r>
          </a:p>
          <a:p>
            <a:r>
              <a:rPr lang="en-US" dirty="0" smtClean="0"/>
              <a:t>You don’t need to understand how this works, just that it is powerful.</a:t>
            </a:r>
            <a:endParaRPr lang="en-US" dirty="0"/>
          </a:p>
        </p:txBody>
      </p:sp>
      <p:sp>
        <p:nvSpPr>
          <p:cNvPr id="3" name="Title 2"/>
          <p:cNvSpPr>
            <a:spLocks noGrp="1"/>
          </p:cNvSpPr>
          <p:nvPr>
            <p:ph type="title"/>
          </p:nvPr>
        </p:nvSpPr>
        <p:spPr/>
        <p:txBody>
          <a:bodyPr>
            <a:normAutofit fontScale="90000"/>
          </a:bodyPr>
          <a:lstStyle/>
          <a:p>
            <a:r>
              <a:rPr lang="en-US" dirty="0" smtClean="0"/>
              <a:t>Statistical Measures of Large Amounts of Numbers</a:t>
            </a:r>
            <a:endParaRPr lang="en-US" dirty="0"/>
          </a:p>
        </p:txBody>
      </p:sp>
      <p:pic>
        <p:nvPicPr>
          <p:cNvPr id="2050" name="Picture 2"/>
          <p:cNvPicPr>
            <a:picLocks noChangeAspect="1" noChangeArrowheads="1"/>
          </p:cNvPicPr>
          <p:nvPr/>
        </p:nvPicPr>
        <p:blipFill>
          <a:blip r:embed="rId2" cstate="print"/>
          <a:srcRect l="2196" t="32632" r="55000" b="3594"/>
          <a:stretch>
            <a:fillRect/>
          </a:stretch>
        </p:blipFill>
        <p:spPr bwMode="auto">
          <a:xfrm>
            <a:off x="5715000" y="1195753"/>
            <a:ext cx="3200400" cy="566224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Python also has the ability to read from and write to multiple files.</a:t>
            </a:r>
            <a:endParaRPr lang="en-US" dirty="0"/>
          </a:p>
        </p:txBody>
      </p:sp>
      <p:sp>
        <p:nvSpPr>
          <p:cNvPr id="3" name="Title 2"/>
          <p:cNvSpPr>
            <a:spLocks noGrp="1"/>
          </p:cNvSpPr>
          <p:nvPr>
            <p:ph type="title"/>
          </p:nvPr>
        </p:nvSpPr>
        <p:spPr/>
        <p:txBody>
          <a:bodyPr/>
          <a:lstStyle/>
          <a:p>
            <a:r>
              <a:rPr lang="en-US" dirty="0" smtClean="0"/>
              <a:t>Multiple Files</a:t>
            </a:r>
            <a:endParaRPr lang="en-US" dirty="0"/>
          </a:p>
        </p:txBody>
      </p:sp>
      <p:pic>
        <p:nvPicPr>
          <p:cNvPr id="3074" name="Picture 2"/>
          <p:cNvPicPr>
            <a:picLocks noChangeAspect="1" noChangeArrowheads="1"/>
          </p:cNvPicPr>
          <p:nvPr/>
        </p:nvPicPr>
        <p:blipFill>
          <a:blip r:embed="rId2" cstate="print"/>
          <a:srcRect l="2500" t="7369" r="55000" b="30527"/>
          <a:stretch>
            <a:fillRect/>
          </a:stretch>
        </p:blipFill>
        <p:spPr bwMode="auto">
          <a:xfrm>
            <a:off x="6248400" y="2057400"/>
            <a:ext cx="2590800" cy="4495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250" t="8421" r="60000" b="47368"/>
          <a:stretch>
            <a:fillRect/>
          </a:stretch>
        </p:blipFill>
        <p:spPr bwMode="auto">
          <a:xfrm>
            <a:off x="2667000" y="2438400"/>
            <a:ext cx="2895600" cy="392307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4 steps to creating a program:</a:t>
            </a:r>
          </a:p>
          <a:p>
            <a:pPr lvl="1"/>
            <a:r>
              <a:rPr lang="en-US" dirty="0" smtClean="0"/>
              <a:t>Write Source Code (Lecture 1)</a:t>
            </a:r>
          </a:p>
          <a:p>
            <a:pPr lvl="1"/>
            <a:r>
              <a:rPr lang="en-US" dirty="0" smtClean="0"/>
              <a:t>Build/Compile       (Lecture 2)</a:t>
            </a:r>
          </a:p>
          <a:p>
            <a:pPr lvl="1"/>
            <a:r>
              <a:rPr lang="en-US" dirty="0" smtClean="0"/>
              <a:t>Debug                   (Lecture 2)</a:t>
            </a:r>
          </a:p>
          <a:p>
            <a:pPr lvl="1"/>
            <a:r>
              <a:rPr lang="en-US" dirty="0" smtClean="0"/>
              <a:t>Run                       (Lecture 1)</a:t>
            </a:r>
            <a:endParaRPr lang="en-US" dirty="0"/>
          </a:p>
        </p:txBody>
      </p:sp>
      <p:sp>
        <p:nvSpPr>
          <p:cNvPr id="3" name="Title 2"/>
          <p:cNvSpPr>
            <a:spLocks noGrp="1"/>
          </p:cNvSpPr>
          <p:nvPr>
            <p:ph type="title"/>
          </p:nvPr>
        </p:nvSpPr>
        <p:spPr/>
        <p:txBody>
          <a:bodyPr/>
          <a:lstStyle/>
          <a:p>
            <a:r>
              <a:rPr lang="en-US" dirty="0" smtClean="0"/>
              <a:t>Steps to creating a program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Source Code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Variables</a:t>
            </a:r>
          </a:p>
          <a:p>
            <a:r>
              <a:rPr lang="en-US" dirty="0" smtClean="0"/>
              <a:t>Conditions</a:t>
            </a:r>
          </a:p>
          <a:p>
            <a:r>
              <a:rPr lang="en-US" dirty="0" smtClean="0"/>
              <a:t>Loops</a:t>
            </a:r>
          </a:p>
          <a:p>
            <a:r>
              <a:rPr lang="en-US" dirty="0" smtClean="0"/>
              <a:t>Arrays/Lists</a:t>
            </a:r>
          </a:p>
          <a:p>
            <a:r>
              <a:rPr lang="en-US" dirty="0" err="1" smtClean="0"/>
              <a:t>Input/Output</a:t>
            </a:r>
            <a:endParaRPr lang="en-US" dirty="0" smtClean="0"/>
          </a:p>
          <a:p>
            <a:r>
              <a:rPr lang="en-US" dirty="0" smtClean="0"/>
              <a:t>Reading/Writing</a:t>
            </a:r>
          </a:p>
          <a:p>
            <a:r>
              <a:rPr lang="en-US" dirty="0" smtClean="0"/>
              <a:t>Functions</a:t>
            </a:r>
          </a:p>
          <a:p>
            <a:pPr lvl="1"/>
            <a:r>
              <a:rPr lang="en-US" dirty="0" smtClean="0"/>
              <a:t>Global/Local </a:t>
            </a:r>
            <a:r>
              <a:rPr lang="en-US" dirty="0" smtClean="0"/>
              <a:t>Variables</a:t>
            </a:r>
            <a:endParaRPr lang="en-US" dirty="0" smtClean="0"/>
          </a:p>
        </p:txBody>
      </p:sp>
      <p:sp>
        <p:nvSpPr>
          <p:cNvPr id="3" name="Title 2"/>
          <p:cNvSpPr>
            <a:spLocks noGrp="1"/>
          </p:cNvSpPr>
          <p:nvPr>
            <p:ph type="title"/>
          </p:nvPr>
        </p:nvSpPr>
        <p:spPr/>
        <p:txBody>
          <a:bodyPr>
            <a:normAutofit/>
          </a:bodyPr>
          <a:lstStyle/>
          <a:p>
            <a:r>
              <a:rPr lang="en-US" dirty="0" smtClean="0"/>
              <a:t>Concepts for Programming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Variables are data structures used for holding values that the programmer plans to change throughout the program.</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Variables</a:t>
            </a:r>
            <a:endParaRPr lang="en-US" dirty="0"/>
          </a:p>
        </p:txBody>
      </p:sp>
      <p:pic>
        <p:nvPicPr>
          <p:cNvPr id="6147" name="Picture 3"/>
          <p:cNvPicPr>
            <a:picLocks noChangeAspect="1" noChangeArrowheads="1"/>
          </p:cNvPicPr>
          <p:nvPr/>
        </p:nvPicPr>
        <p:blipFill>
          <a:blip r:embed="rId2" cstate="print"/>
          <a:srcRect l="2117" t="8946" r="67518" b="62205"/>
          <a:stretch>
            <a:fillRect/>
          </a:stretch>
        </p:blipFill>
        <p:spPr bwMode="auto">
          <a:xfrm>
            <a:off x="5029200" y="2667000"/>
            <a:ext cx="3733800" cy="3733800"/>
          </a:xfrm>
          <a:prstGeom prst="rect">
            <a:avLst/>
          </a:prstGeom>
          <a:noFill/>
          <a:ln w="9525">
            <a:noFill/>
            <a:miter lim="800000"/>
            <a:headEnd/>
            <a:tailEnd/>
          </a:ln>
          <a:effectLst/>
        </p:spPr>
      </p:pic>
      <p:sp>
        <p:nvSpPr>
          <p:cNvPr id="6" name="Oval 5"/>
          <p:cNvSpPr/>
          <p:nvPr/>
        </p:nvSpPr>
        <p:spPr>
          <a:xfrm>
            <a:off x="4953000" y="3200400"/>
            <a:ext cx="457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3810000"/>
            <a:ext cx="457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4343400"/>
            <a:ext cx="457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0" y="3505200"/>
            <a:ext cx="1752600" cy="1785104"/>
          </a:xfrm>
          <a:prstGeom prst="rect">
            <a:avLst/>
          </a:prstGeom>
          <a:noFill/>
        </p:spPr>
        <p:txBody>
          <a:bodyPr wrap="square" rtlCol="0">
            <a:spAutoFit/>
          </a:bodyPr>
          <a:lstStyle/>
          <a:p>
            <a:r>
              <a:rPr lang="en-US" sz="2200" dirty="0" err="1" smtClean="0"/>
              <a:t>ar</a:t>
            </a:r>
            <a:r>
              <a:rPr lang="en-US" sz="2200" dirty="0" smtClean="0"/>
              <a:t>, x, and </a:t>
            </a:r>
            <a:r>
              <a:rPr lang="en-US" sz="2200" dirty="0" err="1" smtClean="0"/>
              <a:t>i</a:t>
            </a:r>
            <a:r>
              <a:rPr lang="en-US" sz="2200" dirty="0" smtClean="0"/>
              <a:t> are all variables in the code sample</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Simplicity</a:t>
            </a:r>
          </a:p>
          <a:p>
            <a:pPr lvl="1"/>
            <a:r>
              <a:rPr lang="en-US" dirty="0" smtClean="0"/>
              <a:t>Programs are easier to write than repetitive or tedious tasks.</a:t>
            </a:r>
          </a:p>
          <a:p>
            <a:r>
              <a:rPr lang="en-US" dirty="0" smtClean="0"/>
              <a:t>Efficiency</a:t>
            </a:r>
          </a:p>
          <a:p>
            <a:pPr lvl="1"/>
            <a:r>
              <a:rPr lang="en-US" dirty="0" smtClean="0"/>
              <a:t>Computers run hundreds of millions of computations every second, much faster than humans.</a:t>
            </a:r>
          </a:p>
          <a:p>
            <a:r>
              <a:rPr lang="en-US" dirty="0" smtClean="0"/>
              <a:t>Flexibility</a:t>
            </a:r>
          </a:p>
          <a:p>
            <a:pPr lvl="1"/>
            <a:r>
              <a:rPr lang="en-US" dirty="0" smtClean="0"/>
              <a:t>Computer programs can solve a variety of problems and are useful in many fields.</a:t>
            </a:r>
          </a:p>
        </p:txBody>
      </p:sp>
      <p:sp>
        <p:nvSpPr>
          <p:cNvPr id="3" name="Title 2"/>
          <p:cNvSpPr>
            <a:spLocks noGrp="1"/>
          </p:cNvSpPr>
          <p:nvPr>
            <p:ph type="title"/>
          </p:nvPr>
        </p:nvSpPr>
        <p:spPr/>
        <p:txBody>
          <a:bodyPr/>
          <a:lstStyle/>
          <a:p>
            <a:r>
              <a:rPr lang="en-US" dirty="0" smtClean="0"/>
              <a:t>Usefulness of Programming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Python, the first time you call a variable it is initialized.</a:t>
            </a:r>
          </a:p>
          <a:p>
            <a:r>
              <a:rPr lang="en-US" dirty="0" smtClean="0"/>
              <a:t>Variables can hold many types of things</a:t>
            </a:r>
          </a:p>
          <a:p>
            <a:pPr lvl="1"/>
            <a:r>
              <a:rPr lang="en-US" dirty="0" smtClean="0"/>
              <a:t>Numbers</a:t>
            </a:r>
          </a:p>
          <a:p>
            <a:pPr lvl="2"/>
            <a:r>
              <a:rPr lang="en-US" dirty="0" smtClean="0"/>
              <a:t>Integers (</a:t>
            </a:r>
            <a:r>
              <a:rPr lang="en-US" dirty="0" err="1" smtClean="0"/>
              <a:t>Ints</a:t>
            </a:r>
            <a:r>
              <a:rPr lang="en-US" dirty="0" smtClean="0"/>
              <a:t>)</a:t>
            </a:r>
          </a:p>
          <a:p>
            <a:pPr lvl="2"/>
            <a:r>
              <a:rPr lang="en-US" dirty="0" smtClean="0"/>
              <a:t>Decimals (Floats)</a:t>
            </a:r>
          </a:p>
          <a:p>
            <a:pPr lvl="1"/>
            <a:r>
              <a:rPr lang="en-US" dirty="0" smtClean="0"/>
              <a:t>Sequences of Characters (Strings)</a:t>
            </a:r>
          </a:p>
          <a:p>
            <a:pPr lvl="1"/>
            <a:r>
              <a:rPr lang="en-US" dirty="0" smtClean="0"/>
              <a:t>Letters (Chars)</a:t>
            </a:r>
            <a:endParaRPr lang="en-US" dirty="0"/>
          </a:p>
        </p:txBody>
      </p:sp>
      <p:sp>
        <p:nvSpPr>
          <p:cNvPr id="3" name="Title 2"/>
          <p:cNvSpPr>
            <a:spLocks noGrp="1"/>
          </p:cNvSpPr>
          <p:nvPr>
            <p:ph type="title"/>
          </p:nvPr>
        </p:nvSpPr>
        <p:spPr/>
        <p:txBody>
          <a:bodyPr/>
          <a:lstStyle/>
          <a:p>
            <a:r>
              <a:rPr lang="en-US" dirty="0" smtClean="0"/>
              <a:t>Variables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17231"/>
        </p:xfrm>
        <a:graphic>
          <a:graphicData uri="http://schemas.openxmlformats.org/drawingml/2006/table">
            <a:tbl>
              <a:tblPr firstRow="1" bandRow="1">
                <a:tableStyleId>{5C22544A-7EE6-4342-B048-85BDC9FD1C3A}</a:tableStyleId>
              </a:tblPr>
              <a:tblGrid>
                <a:gridCol w="4114800"/>
                <a:gridCol w="4114800"/>
              </a:tblGrid>
              <a:tr h="2231231">
                <a:tc>
                  <a:txBody>
                    <a:bodyPr/>
                    <a:lstStyle/>
                    <a:p>
                      <a:r>
                        <a:rPr lang="en-US" sz="1800" b="1" dirty="0" err="1" smtClean="0">
                          <a:solidFill>
                            <a:sysClr val="windowText" lastClr="000000"/>
                          </a:solidFill>
                        </a:rPr>
                        <a:t>ints</a:t>
                      </a:r>
                      <a:r>
                        <a:rPr lang="en-US" sz="1800" b="1" dirty="0" smtClean="0">
                          <a:solidFill>
                            <a:sysClr val="windowText" lastClr="000000"/>
                          </a:solidFill>
                        </a:rPr>
                        <a:t>:</a:t>
                      </a:r>
                    </a:p>
                    <a:p>
                      <a:r>
                        <a:rPr lang="en-US" sz="1800" b="1" dirty="0" smtClean="0">
                          <a:solidFill>
                            <a:sysClr val="windowText" lastClr="000000"/>
                          </a:solidFill>
                        </a:rPr>
                        <a:t>   6</a:t>
                      </a:r>
                    </a:p>
                    <a:p>
                      <a:r>
                        <a:rPr lang="en-US" sz="1800" b="1" dirty="0" smtClean="0">
                          <a:solidFill>
                            <a:sysClr val="windowText" lastClr="000000"/>
                          </a:solidFill>
                        </a:rPr>
                        <a:t>   124</a:t>
                      </a:r>
                    </a:p>
                    <a:p>
                      <a:r>
                        <a:rPr lang="en-US" sz="1800" b="1" dirty="0" smtClean="0">
                          <a:solidFill>
                            <a:sysClr val="windowText" lastClr="000000"/>
                          </a:solidFill>
                        </a:rPr>
                        <a:t>   5,938,472</a:t>
                      </a:r>
                    </a:p>
                    <a:p>
                      <a:r>
                        <a:rPr lang="en-US" sz="1800" b="1" dirty="0" smtClean="0">
                          <a:solidFill>
                            <a:sysClr val="windowText" lastClr="000000"/>
                          </a:solidFill>
                        </a:rPr>
                        <a:t>   -7</a:t>
                      </a:r>
                    </a:p>
                    <a:p>
                      <a:endParaRPr lang="en-US" sz="1800" b="1" dirty="0" smtClean="0">
                        <a:solidFill>
                          <a:sysClr val="windowText" lastClr="000000"/>
                        </a:solidFill>
                      </a:endParaRPr>
                    </a:p>
                    <a:p>
                      <a:r>
                        <a:rPr lang="en-US" sz="1800" b="1" dirty="0" smtClean="0">
                          <a:solidFill>
                            <a:sysClr val="windowText" lastClr="000000"/>
                          </a:solidFill>
                        </a:rPr>
                        <a:t>Whole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ysClr val="windowText" lastClr="000000"/>
                          </a:solidFill>
                        </a:rPr>
                        <a:t>floats:</a:t>
                      </a:r>
                    </a:p>
                    <a:p>
                      <a:r>
                        <a:rPr lang="en-US" sz="1800" b="1" dirty="0" smtClean="0">
                          <a:solidFill>
                            <a:sysClr val="windowText" lastClr="000000"/>
                          </a:solidFill>
                        </a:rPr>
                        <a:t>   6.4</a:t>
                      </a:r>
                    </a:p>
                    <a:p>
                      <a:r>
                        <a:rPr lang="en-US" sz="1800" b="1" dirty="0" smtClean="0">
                          <a:solidFill>
                            <a:sysClr val="windowText" lastClr="000000"/>
                          </a:solidFill>
                        </a:rPr>
                        <a:t>   -2.43</a:t>
                      </a:r>
                    </a:p>
                    <a:p>
                      <a:r>
                        <a:rPr lang="en-US" sz="1800" b="1" dirty="0" smtClean="0">
                          <a:solidFill>
                            <a:sysClr val="windowText" lastClr="000000"/>
                          </a:solidFill>
                        </a:rPr>
                        <a:t>   128.934</a:t>
                      </a:r>
                    </a:p>
                    <a:p>
                      <a:endParaRPr lang="en-US" sz="1800" b="1" dirty="0" smtClean="0">
                        <a:solidFill>
                          <a:sysClr val="windowText" lastClr="000000"/>
                        </a:solidFill>
                      </a:endParaRPr>
                    </a:p>
                    <a:p>
                      <a:endParaRPr lang="en-US" sz="1800" b="1" dirty="0" smtClean="0">
                        <a:solidFill>
                          <a:sysClr val="windowText" lastClr="000000"/>
                        </a:solidFill>
                      </a:endParaRPr>
                    </a:p>
                    <a:p>
                      <a:r>
                        <a:rPr lang="en-US" sz="1800" b="1" dirty="0" smtClean="0">
                          <a:solidFill>
                            <a:sysClr val="windowText" lastClr="000000"/>
                          </a:solidFill>
                        </a:rPr>
                        <a:t>Decimal</a:t>
                      </a:r>
                      <a:r>
                        <a:rPr lang="en-US" sz="1800" b="1" baseline="0" dirty="0" smtClean="0">
                          <a:solidFill>
                            <a:sysClr val="windowText" lastClr="000000"/>
                          </a:solidFill>
                        </a:rPr>
                        <a:t> Numbers</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231">
                <a:tc>
                  <a:txBody>
                    <a:bodyPr/>
                    <a:lstStyle/>
                    <a:p>
                      <a:r>
                        <a:rPr lang="en-US" sz="1800" b="1" dirty="0" smtClean="0">
                          <a:solidFill>
                            <a:sysClr val="windowText" lastClr="000000"/>
                          </a:solidFill>
                        </a:rPr>
                        <a:t>chars:</a:t>
                      </a:r>
                    </a:p>
                    <a:p>
                      <a:r>
                        <a:rPr lang="en-US" sz="1800" b="1" dirty="0" smtClean="0">
                          <a:solidFill>
                            <a:sysClr val="windowText" lastClr="000000"/>
                          </a:solidFill>
                        </a:rPr>
                        <a:t>   a</a:t>
                      </a:r>
                    </a:p>
                    <a:p>
                      <a:r>
                        <a:rPr lang="en-US" sz="1800" b="1" dirty="0" smtClean="0">
                          <a:solidFill>
                            <a:sysClr val="windowText" lastClr="000000"/>
                          </a:solidFill>
                        </a:rPr>
                        <a:t>   g</a:t>
                      </a:r>
                    </a:p>
                    <a:p>
                      <a:r>
                        <a:rPr lang="en-US" sz="1800" b="1" dirty="0" smtClean="0">
                          <a:solidFill>
                            <a:sysClr val="windowText" lastClr="000000"/>
                          </a:solidFill>
                        </a:rPr>
                        <a:t>   &amp;</a:t>
                      </a:r>
                    </a:p>
                    <a:p>
                      <a:r>
                        <a:rPr lang="en-US" sz="1800" b="1" baseline="0" dirty="0" smtClean="0">
                          <a:solidFill>
                            <a:sysClr val="windowText" lastClr="000000"/>
                          </a:solidFill>
                        </a:rPr>
                        <a:t>   [</a:t>
                      </a:r>
                      <a:endParaRPr lang="en-US" sz="1800" b="1" dirty="0" smtClean="0">
                        <a:solidFill>
                          <a:sysClr val="windowText" lastClr="000000"/>
                        </a:solidFill>
                      </a:endParaRPr>
                    </a:p>
                    <a:p>
                      <a:endParaRPr lang="en-US" sz="1800" b="1" dirty="0" smtClean="0">
                        <a:solidFill>
                          <a:sysClr val="windowText" lastClr="000000"/>
                        </a:solidFill>
                      </a:endParaRPr>
                    </a:p>
                    <a:p>
                      <a:r>
                        <a:rPr lang="en-US" sz="1800" b="1" dirty="0" smtClean="0">
                          <a:solidFill>
                            <a:sysClr val="windowText" lastClr="000000"/>
                          </a:solidFill>
                        </a:rPr>
                        <a:t>Single Letters and Symbols</a:t>
                      </a:r>
                    </a:p>
                    <a:p>
                      <a:r>
                        <a:rPr lang="en-US" sz="1800" b="1" dirty="0" smtClean="0">
                          <a:solidFill>
                            <a:sysClr val="windowText" lastClr="000000"/>
                          </a:solidFill>
                        </a:rPr>
                        <a:t>Marked by ‘ ’</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ysClr val="windowText" lastClr="000000"/>
                          </a:solidFill>
                        </a:rPr>
                        <a:t>strings:</a:t>
                      </a:r>
                    </a:p>
                    <a:p>
                      <a:r>
                        <a:rPr lang="en-US" sz="1800" b="1" dirty="0" smtClean="0">
                          <a:solidFill>
                            <a:sysClr val="windowText" lastClr="000000"/>
                          </a:solidFill>
                        </a:rPr>
                        <a:t>   puppy</a:t>
                      </a:r>
                    </a:p>
                    <a:p>
                      <a:r>
                        <a:rPr lang="en-US" sz="1800" b="1" dirty="0" smtClean="0">
                          <a:solidFill>
                            <a:sysClr val="windowText" lastClr="000000"/>
                          </a:solidFill>
                        </a:rPr>
                        <a:t>   My name is Joe.</a:t>
                      </a:r>
                    </a:p>
                    <a:p>
                      <a:r>
                        <a:rPr lang="en-US" sz="1800" b="1" dirty="0" smtClean="0">
                          <a:solidFill>
                            <a:sysClr val="windowText" lastClr="000000"/>
                          </a:solidFill>
                        </a:rPr>
                        <a:t>   There</a:t>
                      </a:r>
                      <a:r>
                        <a:rPr lang="en-US" sz="1800" b="1" baseline="0" dirty="0" smtClean="0">
                          <a:solidFill>
                            <a:sysClr val="windowText" lastClr="000000"/>
                          </a:solidFill>
                        </a:rPr>
                        <a:t> are 3 apples</a:t>
                      </a:r>
                      <a:r>
                        <a:rPr lang="en-US" sz="1800" b="1" dirty="0" smtClean="0">
                          <a:solidFill>
                            <a:sysClr val="windowText" lastClr="000000"/>
                          </a:solidFill>
                        </a:rPr>
                        <a:t>.</a:t>
                      </a:r>
                    </a:p>
                    <a:p>
                      <a:r>
                        <a:rPr lang="en-US" sz="1800" b="1" dirty="0" smtClean="0">
                          <a:solidFill>
                            <a:sysClr val="windowText" lastClr="000000"/>
                          </a:solidFill>
                        </a:rPr>
                        <a:t>   </a:t>
                      </a:r>
                      <a:r>
                        <a:rPr lang="en-US" sz="1800" b="1" dirty="0" err="1" smtClean="0">
                          <a:solidFill>
                            <a:sysClr val="windowText" lastClr="000000"/>
                          </a:solidFill>
                        </a:rPr>
                        <a:t>jasfe</a:t>
                      </a:r>
                      <a:r>
                        <a:rPr lang="en-US" sz="1800" b="1" dirty="0" smtClean="0">
                          <a:solidFill>
                            <a:sysClr val="windowText" lastClr="000000"/>
                          </a:solidFill>
                        </a:rPr>
                        <a:t> </a:t>
                      </a:r>
                      <a:r>
                        <a:rPr lang="en-US" sz="1800" b="1" dirty="0" err="1" smtClean="0">
                          <a:solidFill>
                            <a:sysClr val="windowText" lastClr="000000"/>
                          </a:solidFill>
                        </a:rPr>
                        <a:t>asdf</a:t>
                      </a:r>
                      <a:r>
                        <a:rPr lang="en-US" sz="1800" b="1" dirty="0" smtClean="0">
                          <a:solidFill>
                            <a:sysClr val="windowText" lastClr="000000"/>
                          </a:solidFill>
                        </a:rPr>
                        <a:t> </a:t>
                      </a:r>
                      <a:r>
                        <a:rPr lang="en-US" sz="1800" b="1" dirty="0" err="1" smtClean="0">
                          <a:solidFill>
                            <a:sysClr val="windowText" lastClr="000000"/>
                          </a:solidFill>
                        </a:rPr>
                        <a:t>fjejfj</a:t>
                      </a:r>
                      <a:endParaRPr lang="en-US" sz="1800" b="1" dirty="0" smtClean="0">
                        <a:solidFill>
                          <a:sysClr val="windowText" lastClr="000000"/>
                        </a:solidFill>
                      </a:endParaRPr>
                    </a:p>
                    <a:p>
                      <a:endParaRPr lang="en-US" sz="1800" b="1" dirty="0" smtClean="0">
                        <a:solidFill>
                          <a:sysClr val="windowText" lastClr="000000"/>
                        </a:solidFill>
                      </a:endParaRPr>
                    </a:p>
                    <a:p>
                      <a:r>
                        <a:rPr lang="en-US" sz="1800" b="1" dirty="0" smtClean="0">
                          <a:solidFill>
                            <a:sysClr val="windowText" lastClr="000000"/>
                          </a:solidFill>
                        </a:rPr>
                        <a:t>  Sequences of Characters</a:t>
                      </a:r>
                      <a:endParaRPr lang="en-US" sz="1800" b="1" baseline="0" dirty="0" smtClean="0">
                        <a:solidFill>
                          <a:sysClr val="windowText" lastClr="000000"/>
                        </a:solidFill>
                      </a:endParaRPr>
                    </a:p>
                    <a:p>
                      <a:r>
                        <a:rPr lang="en-US" sz="1800" b="1" baseline="0" dirty="0" smtClean="0">
                          <a:solidFill>
                            <a:sysClr val="windowText" lastClr="000000"/>
                          </a:solidFill>
                        </a:rPr>
                        <a:t>  Marked by “ ” or ‘ ’</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Variables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Variables are the most basic, yet a </a:t>
            </a:r>
            <a:r>
              <a:rPr lang="en-US" smtClean="0"/>
              <a:t>very important tool </a:t>
            </a:r>
            <a:r>
              <a:rPr lang="en-US" dirty="0" smtClean="0"/>
              <a:t>in programming.</a:t>
            </a:r>
          </a:p>
          <a:p>
            <a:r>
              <a:rPr lang="en-US" dirty="0" smtClean="0"/>
              <a:t>Their flexibility and simplicity make them useful in every program.</a:t>
            </a:r>
            <a:endParaRPr lang="en-US" dirty="0"/>
          </a:p>
        </p:txBody>
      </p:sp>
      <p:sp>
        <p:nvSpPr>
          <p:cNvPr id="3" name="Title 2"/>
          <p:cNvSpPr>
            <a:spLocks noGrp="1"/>
          </p:cNvSpPr>
          <p:nvPr>
            <p:ph type="title"/>
          </p:nvPr>
        </p:nvSpPr>
        <p:spPr/>
        <p:txBody>
          <a:bodyPr/>
          <a:lstStyle/>
          <a:p>
            <a:r>
              <a:rPr lang="en-US" dirty="0" smtClean="0"/>
              <a:t>Variables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Represent numbers without decimal points</a:t>
            </a:r>
          </a:p>
          <a:p>
            <a:r>
              <a:rPr lang="en-US" dirty="0" smtClean="0"/>
              <a:t>Most basic data type</a:t>
            </a:r>
          </a:p>
          <a:p>
            <a:r>
              <a:rPr lang="en-US" dirty="0" smtClean="0"/>
              <a:t>On a 32-bit operating system, an integer can hold values from</a:t>
            </a:r>
          </a:p>
          <a:p>
            <a:pPr>
              <a:buNone/>
            </a:pPr>
            <a:r>
              <a:rPr lang="en-US" dirty="0" smtClean="0"/>
              <a:t> –(2,147,483,647) to 2,147,483,648</a:t>
            </a:r>
          </a:p>
          <a:p>
            <a:pPr>
              <a:buNone/>
            </a:pPr>
            <a:r>
              <a:rPr lang="en-US" dirty="0" smtClean="0"/>
              <a:t>   or a range of 2</a:t>
            </a:r>
            <a:r>
              <a:rPr lang="en-US" baseline="30000" dirty="0" smtClean="0"/>
              <a:t>32</a:t>
            </a:r>
            <a:r>
              <a:rPr lang="en-US" dirty="0" smtClean="0"/>
              <a:t> values</a:t>
            </a:r>
          </a:p>
          <a:p>
            <a:r>
              <a:rPr lang="en-US" dirty="0" smtClean="0"/>
              <a:t>If you have to store a number larger than that, there are other data types available</a:t>
            </a:r>
            <a:endParaRPr lang="en-US" dirty="0"/>
          </a:p>
        </p:txBody>
      </p:sp>
      <p:sp>
        <p:nvSpPr>
          <p:cNvPr id="3" name="Title 2"/>
          <p:cNvSpPr>
            <a:spLocks noGrp="1"/>
          </p:cNvSpPr>
          <p:nvPr>
            <p:ph type="title"/>
          </p:nvPr>
        </p:nvSpPr>
        <p:spPr/>
        <p:txBody>
          <a:bodyPr/>
          <a:lstStyle/>
          <a:p>
            <a:r>
              <a:rPr lang="en-US" dirty="0" smtClean="0"/>
              <a:t>Integers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1200"/>
              </a:spcAft>
            </a:pPr>
            <a:r>
              <a:rPr lang="en-US" dirty="0" smtClean="0"/>
              <a:t>Nibble		0 : 16</a:t>
            </a:r>
          </a:p>
          <a:p>
            <a:pPr>
              <a:spcAft>
                <a:spcPts val="1200"/>
              </a:spcAft>
            </a:pPr>
            <a:r>
              <a:rPr lang="en-US" dirty="0" smtClean="0"/>
              <a:t>Byte		-127 : 128</a:t>
            </a:r>
          </a:p>
          <a:p>
            <a:pPr>
              <a:spcAft>
                <a:spcPts val="1200"/>
              </a:spcAft>
            </a:pPr>
            <a:r>
              <a:rPr lang="en-US" dirty="0" smtClean="0"/>
              <a:t>Short		-32,767 : 32,768</a:t>
            </a:r>
          </a:p>
          <a:p>
            <a:pPr>
              <a:spcAft>
                <a:spcPts val="1200"/>
              </a:spcAft>
            </a:pPr>
            <a:r>
              <a:rPr lang="en-US" dirty="0" smtClean="0"/>
              <a:t>Integer		−2,147,483,647 : 2,147,483,648</a:t>
            </a:r>
          </a:p>
          <a:p>
            <a:pPr>
              <a:spcAft>
                <a:spcPts val="1200"/>
              </a:spcAft>
            </a:pPr>
            <a:r>
              <a:rPr lang="en-US" dirty="0" smtClean="0"/>
              <a:t>Long	 	−2,147,483,647 : 2,147,483,648</a:t>
            </a:r>
          </a:p>
          <a:p>
            <a:pPr>
              <a:spcAft>
                <a:spcPts val="1200"/>
              </a:spcAft>
            </a:pPr>
            <a:r>
              <a:rPr lang="en-US" dirty="0" smtClean="0"/>
              <a:t>Long </a:t>
            </a:r>
            <a:r>
              <a:rPr lang="en-US" dirty="0" err="1" smtClean="0"/>
              <a:t>Long</a:t>
            </a:r>
            <a:r>
              <a:rPr lang="en-US" dirty="0" smtClean="0"/>
              <a:t>	 −9,223,372,036,854,775,807                  			:9,223,372,036,854,775,808</a:t>
            </a:r>
          </a:p>
          <a:p>
            <a:endParaRPr lang="en-US" dirty="0" smtClean="0"/>
          </a:p>
          <a:p>
            <a:r>
              <a:rPr lang="en-US" dirty="0" smtClean="0"/>
              <a:t>Long and Integer are the same on a 32-bit operating system</a:t>
            </a:r>
          </a:p>
          <a:p>
            <a:endParaRPr lang="en-US" dirty="0" smtClean="0"/>
          </a:p>
        </p:txBody>
      </p:sp>
      <p:sp>
        <p:nvSpPr>
          <p:cNvPr id="3" name="Title 2"/>
          <p:cNvSpPr>
            <a:spLocks noGrp="1"/>
          </p:cNvSpPr>
          <p:nvPr>
            <p:ph type="title"/>
          </p:nvPr>
        </p:nvSpPr>
        <p:spPr/>
        <p:txBody>
          <a:bodyPr/>
          <a:lstStyle/>
          <a:p>
            <a:r>
              <a:rPr lang="en-US" dirty="0" smtClean="0"/>
              <a:t>Integer Data Types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 why not always use Long Longs?</a:t>
            </a:r>
          </a:p>
          <a:p>
            <a:r>
              <a:rPr lang="en-US" dirty="0" smtClean="0"/>
              <a:t>Long Longs take up a lot of space in memory.  They can make your programs run slowly and, in bigger programs, can fill up your available memory quickly.</a:t>
            </a:r>
          </a:p>
          <a:p>
            <a:endParaRPr lang="en-US" dirty="0" smtClean="0"/>
          </a:p>
          <a:p>
            <a:r>
              <a:rPr lang="en-US" dirty="0" smtClean="0"/>
              <a:t>So what happens if you put a number that is too big into a data type?</a:t>
            </a:r>
            <a:endParaRPr lang="en-US" dirty="0"/>
          </a:p>
        </p:txBody>
      </p:sp>
      <p:sp>
        <p:nvSpPr>
          <p:cNvPr id="3" name="Title 2"/>
          <p:cNvSpPr>
            <a:spLocks noGrp="1"/>
          </p:cNvSpPr>
          <p:nvPr>
            <p:ph type="title"/>
          </p:nvPr>
        </p:nvSpPr>
        <p:spPr/>
        <p:txBody>
          <a:bodyPr/>
          <a:lstStyle/>
          <a:p>
            <a:r>
              <a:rPr lang="en-US" dirty="0" smtClean="0"/>
              <a:t>Integer Data Types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put too big a number into an incorrect data type, you will get </a:t>
            </a:r>
            <a:r>
              <a:rPr lang="en-US" b="1" dirty="0" smtClean="0"/>
              <a:t>overflow.</a:t>
            </a:r>
            <a:endParaRPr lang="en-US" dirty="0" smtClean="0"/>
          </a:p>
          <a:p>
            <a:pPr>
              <a:buNone/>
            </a:pPr>
            <a:r>
              <a:rPr lang="en-US" dirty="0" err="1" smtClean="0"/>
              <a:t>int</a:t>
            </a:r>
            <a:r>
              <a:rPr lang="en-US" dirty="0" smtClean="0"/>
              <a:t>(2,147,483,648) + 2 = -2,147,483,646</a:t>
            </a:r>
          </a:p>
          <a:p>
            <a:pPr>
              <a:buNone/>
            </a:pPr>
            <a:endParaRPr lang="en-US" dirty="0" smtClean="0"/>
          </a:p>
          <a:p>
            <a:r>
              <a:rPr lang="en-US" dirty="0" smtClean="0"/>
              <a:t>If you get a negative number that you aren’t expecting, this is probably why.</a:t>
            </a:r>
          </a:p>
          <a:p>
            <a:endParaRPr lang="en-US" dirty="0" smtClean="0"/>
          </a:p>
          <a:p>
            <a:r>
              <a:rPr lang="en-US" dirty="0" smtClean="0"/>
              <a:t>However, Python’s shell accounts for overflow and will automatically resize your variables if overflow will occur.</a:t>
            </a:r>
            <a:endParaRPr lang="en-US" dirty="0"/>
          </a:p>
        </p:txBody>
      </p:sp>
      <p:sp>
        <p:nvSpPr>
          <p:cNvPr id="3" name="Title 2"/>
          <p:cNvSpPr>
            <a:spLocks noGrp="1"/>
          </p:cNvSpPr>
          <p:nvPr>
            <p:ph type="title"/>
          </p:nvPr>
        </p:nvSpPr>
        <p:spPr/>
        <p:txBody>
          <a:bodyPr/>
          <a:lstStyle/>
          <a:p>
            <a:r>
              <a:rPr lang="en-US" dirty="0" smtClean="0"/>
              <a:t>Integer Data Types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important to keep track of integers because they cannot hold fractions of numbers</a:t>
            </a:r>
          </a:p>
          <a:p>
            <a:r>
              <a:rPr lang="en-US" dirty="0" smtClean="0"/>
              <a:t>For Example:  if you divide </a:t>
            </a:r>
            <a:r>
              <a:rPr lang="en-US" dirty="0" err="1" smtClean="0"/>
              <a:t>int</a:t>
            </a:r>
            <a:r>
              <a:rPr lang="en-US" dirty="0" smtClean="0"/>
              <a:t>(7)/</a:t>
            </a:r>
            <a:r>
              <a:rPr lang="en-US" dirty="0" err="1" smtClean="0"/>
              <a:t>int</a:t>
            </a:r>
            <a:r>
              <a:rPr lang="en-US" dirty="0" smtClean="0"/>
              <a:t>(3), you get 2 and not 2.33</a:t>
            </a:r>
          </a:p>
          <a:p>
            <a:r>
              <a:rPr lang="en-US" dirty="0" smtClean="0"/>
              <a:t>This can create problems when doing some operations</a:t>
            </a:r>
            <a:endParaRPr lang="en-US" dirty="0"/>
          </a:p>
        </p:txBody>
      </p:sp>
      <p:sp>
        <p:nvSpPr>
          <p:cNvPr id="3" name="Title 2"/>
          <p:cNvSpPr>
            <a:spLocks noGrp="1"/>
          </p:cNvSpPr>
          <p:nvPr>
            <p:ph type="title"/>
          </p:nvPr>
        </p:nvSpPr>
        <p:spPr/>
        <p:txBody>
          <a:bodyPr/>
          <a:lstStyle/>
          <a:p>
            <a:r>
              <a:rPr lang="en-US" dirty="0" smtClean="0"/>
              <a:t>Integers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Booleans are a special kind of integer data type.</a:t>
            </a:r>
          </a:p>
          <a:p>
            <a:r>
              <a:rPr lang="en-US" dirty="0" smtClean="0"/>
              <a:t>Booleans can hold the values True (1) or </a:t>
            </a:r>
          </a:p>
          <a:p>
            <a:pPr>
              <a:buNone/>
            </a:pPr>
            <a:r>
              <a:rPr lang="en-US" dirty="0" smtClean="0"/>
              <a:t> 		False (0)</a:t>
            </a:r>
          </a:p>
          <a:p>
            <a:r>
              <a:rPr lang="en-US" dirty="0" smtClean="0"/>
              <a:t>In Python, when declaring a </a:t>
            </a:r>
            <a:r>
              <a:rPr lang="en-US" dirty="0" err="1" smtClean="0"/>
              <a:t>boolean</a:t>
            </a:r>
            <a:r>
              <a:rPr lang="en-US" dirty="0" smtClean="0"/>
              <a:t>, case matters!</a:t>
            </a:r>
          </a:p>
          <a:p>
            <a:pPr lvl="1"/>
            <a:r>
              <a:rPr lang="en-US" dirty="0" smtClean="0"/>
              <a:t>X = True  not   X = True</a:t>
            </a:r>
          </a:p>
          <a:p>
            <a:pPr lvl="1"/>
            <a:r>
              <a:rPr lang="en-US" dirty="0" smtClean="0"/>
              <a:t>Y = False  not  Y </a:t>
            </a:r>
            <a:r>
              <a:rPr lang="en-US" smtClean="0"/>
              <a:t>= False</a:t>
            </a:r>
            <a:endParaRPr lang="en-US" dirty="0"/>
          </a:p>
        </p:txBody>
      </p:sp>
      <p:sp>
        <p:nvSpPr>
          <p:cNvPr id="3" name="Title 2"/>
          <p:cNvSpPr>
            <a:spLocks noGrp="1"/>
          </p:cNvSpPr>
          <p:nvPr>
            <p:ph type="title"/>
          </p:nvPr>
        </p:nvSpPr>
        <p:spPr/>
        <p:txBody>
          <a:bodyPr/>
          <a:lstStyle/>
          <a:p>
            <a:r>
              <a:rPr lang="en-US" dirty="0" smtClean="0"/>
              <a:t>Booleans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Floating point numbers are numbers involving a decimal point.</a:t>
            </a:r>
          </a:p>
          <a:p>
            <a:r>
              <a:rPr lang="en-US" dirty="0" smtClean="0"/>
              <a:t>Floating point numbers are represented in memory differently than integers and can divide numbers with a decimal point.</a:t>
            </a:r>
          </a:p>
          <a:p>
            <a:r>
              <a:rPr lang="en-US" dirty="0" smtClean="0"/>
              <a:t>Floating point numbers also have varying types depending on what size you want.</a:t>
            </a:r>
            <a:endParaRPr lang="en-US" dirty="0"/>
          </a:p>
        </p:txBody>
      </p:sp>
      <p:sp>
        <p:nvSpPr>
          <p:cNvPr id="3" name="Title 2"/>
          <p:cNvSpPr>
            <a:spLocks noGrp="1"/>
          </p:cNvSpPr>
          <p:nvPr>
            <p:ph type="title"/>
          </p:nvPr>
        </p:nvSpPr>
        <p:spPr/>
        <p:txBody>
          <a:bodyPr/>
          <a:lstStyle/>
          <a:p>
            <a:r>
              <a:rPr lang="en-US" dirty="0" smtClean="0"/>
              <a:t>Floating Point Numbers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Compiling Data</a:t>
            </a:r>
          </a:p>
          <a:p>
            <a:r>
              <a:rPr lang="en-US" dirty="0" smtClean="0"/>
              <a:t>Simple Computation (Arithmetic)</a:t>
            </a:r>
          </a:p>
          <a:p>
            <a:r>
              <a:rPr lang="en-US" dirty="0" smtClean="0"/>
              <a:t>Search-and-replace</a:t>
            </a:r>
          </a:p>
          <a:p>
            <a:r>
              <a:rPr lang="en-US" dirty="0" smtClean="0"/>
              <a:t>Database Creation</a:t>
            </a:r>
          </a:p>
          <a:p>
            <a:r>
              <a:rPr lang="en-US" dirty="0" smtClean="0"/>
              <a:t>Small Game Design</a:t>
            </a:r>
          </a:p>
          <a:p>
            <a:r>
              <a:rPr lang="en-US" dirty="0" smtClean="0"/>
              <a:t>User Interface Creation</a:t>
            </a:r>
          </a:p>
          <a:p>
            <a:pPr lvl="1">
              <a:buNone/>
            </a:pPr>
            <a:endParaRPr lang="en-US" dirty="0"/>
          </a:p>
        </p:txBody>
      </p:sp>
      <p:sp>
        <p:nvSpPr>
          <p:cNvPr id="3" name="Title 2"/>
          <p:cNvSpPr>
            <a:spLocks noGrp="1"/>
          </p:cNvSpPr>
          <p:nvPr>
            <p:ph type="title"/>
          </p:nvPr>
        </p:nvSpPr>
        <p:spPr/>
        <p:txBody>
          <a:bodyPr/>
          <a:lstStyle/>
          <a:p>
            <a:r>
              <a:rPr lang="en-US" dirty="0" smtClean="0"/>
              <a:t>Solvable Problems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Generic Float value, or Single, can hold values from 2</a:t>
            </a:r>
            <a:r>
              <a:rPr lang="en-US" baseline="30000" dirty="0" smtClean="0"/>
              <a:t>-126 </a:t>
            </a:r>
            <a:r>
              <a:rPr lang="en-US" dirty="0" smtClean="0"/>
              <a:t>: 2</a:t>
            </a:r>
            <a:r>
              <a:rPr lang="en-US" baseline="30000" dirty="0" smtClean="0"/>
              <a:t>127  </a:t>
            </a:r>
            <a:r>
              <a:rPr lang="en-US" dirty="0" smtClean="0"/>
              <a:t>or</a:t>
            </a:r>
            <a:r>
              <a:rPr lang="en-US" baseline="30000" dirty="0" smtClean="0"/>
              <a:t> </a:t>
            </a:r>
            <a:r>
              <a:rPr lang="en-US" dirty="0" smtClean="0"/>
              <a:t>approximately</a:t>
            </a:r>
          </a:p>
          <a:p>
            <a:pPr lvl="1">
              <a:buNone/>
            </a:pPr>
            <a:r>
              <a:rPr lang="en-US" baseline="30000" dirty="0" smtClean="0"/>
              <a:t>					</a:t>
            </a:r>
            <a:r>
              <a:rPr lang="en-US" sz="2700" dirty="0" smtClean="0"/>
              <a:t>1.18 x 10</a:t>
            </a:r>
            <a:r>
              <a:rPr lang="en-US" sz="2700" baseline="30000" dirty="0" smtClean="0"/>
              <a:t>-38</a:t>
            </a:r>
            <a:r>
              <a:rPr lang="en-US" sz="2700" dirty="0" smtClean="0"/>
              <a:t> : 1.70 x 10</a:t>
            </a:r>
            <a:r>
              <a:rPr lang="en-US" sz="2700" baseline="30000" dirty="0" smtClean="0"/>
              <a:t>36</a:t>
            </a:r>
          </a:p>
          <a:p>
            <a:r>
              <a:rPr lang="en-US" dirty="0" smtClean="0"/>
              <a:t>A double precision floating point number can hold values from 2</a:t>
            </a:r>
            <a:r>
              <a:rPr lang="en-US" baseline="30000" dirty="0" smtClean="0"/>
              <a:t>-1022</a:t>
            </a:r>
            <a:r>
              <a:rPr lang="en-US" dirty="0" smtClean="0"/>
              <a:t> : 2</a:t>
            </a:r>
            <a:r>
              <a:rPr lang="en-US" baseline="30000" dirty="0" smtClean="0"/>
              <a:t>1023</a:t>
            </a:r>
            <a:endParaRPr lang="en-US" dirty="0" smtClean="0"/>
          </a:p>
          <a:p>
            <a:r>
              <a:rPr lang="en-US" dirty="0" smtClean="0"/>
              <a:t>However, the precision of these numbers goes down as their size goes up.</a:t>
            </a:r>
          </a:p>
          <a:p>
            <a:pPr lvl="1">
              <a:buNone/>
            </a:pPr>
            <a:endParaRPr lang="en-US" sz="2700" baseline="30000" dirty="0"/>
          </a:p>
        </p:txBody>
      </p:sp>
      <p:sp>
        <p:nvSpPr>
          <p:cNvPr id="3" name="Title 2"/>
          <p:cNvSpPr>
            <a:spLocks noGrp="1"/>
          </p:cNvSpPr>
          <p:nvPr>
            <p:ph type="title"/>
          </p:nvPr>
        </p:nvSpPr>
        <p:spPr/>
        <p:txBody>
          <a:bodyPr/>
          <a:lstStyle/>
          <a:p>
            <a:r>
              <a:rPr lang="en-US" dirty="0" smtClean="0"/>
              <a:t>Floating Point Data Types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Arrays keep track of multiple objects of the same data type</a:t>
            </a:r>
          </a:p>
          <a:p>
            <a:endParaRPr lang="en-US" dirty="0" smtClean="0"/>
          </a:p>
          <a:p>
            <a:r>
              <a:rPr lang="en-US" dirty="0" smtClean="0"/>
              <a:t>X[3] = [13, 14, 15]</a:t>
            </a:r>
          </a:p>
          <a:p>
            <a:r>
              <a:rPr lang="en-US" dirty="0" smtClean="0"/>
              <a:t>Because arrays begin indexing at 0, the array would look something like this:</a:t>
            </a:r>
          </a:p>
          <a:p>
            <a:endParaRPr lang="en-US" dirty="0" smtClean="0"/>
          </a:p>
          <a:p>
            <a:endParaRPr lang="en-US" dirty="0" smtClean="0"/>
          </a:p>
          <a:p>
            <a:endParaRPr lang="en-US" dirty="0" smtClean="0"/>
          </a:p>
          <a:p>
            <a:r>
              <a:rPr lang="en-US" dirty="0" smtClean="0"/>
              <a:t>X[0] == 13	  X[1] == 14  	X[2] == 15</a:t>
            </a:r>
            <a:endParaRPr lang="en-US" dirty="0"/>
          </a:p>
        </p:txBody>
      </p:sp>
      <p:sp>
        <p:nvSpPr>
          <p:cNvPr id="3" name="Title 2"/>
          <p:cNvSpPr>
            <a:spLocks noGrp="1"/>
          </p:cNvSpPr>
          <p:nvPr>
            <p:ph type="title"/>
          </p:nvPr>
        </p:nvSpPr>
        <p:spPr/>
        <p:txBody>
          <a:bodyPr/>
          <a:lstStyle/>
          <a:p>
            <a:r>
              <a:rPr lang="en-US" dirty="0" smtClean="0"/>
              <a:t>Arrays</a:t>
            </a:r>
            <a:endParaRPr lang="en-US" dirty="0"/>
          </a:p>
        </p:txBody>
      </p:sp>
      <p:graphicFrame>
        <p:nvGraphicFramePr>
          <p:cNvPr id="4" name="Table 3"/>
          <p:cNvGraphicFramePr>
            <a:graphicFrameLocks noGrp="1"/>
          </p:cNvGraphicFramePr>
          <p:nvPr/>
        </p:nvGraphicFramePr>
        <p:xfrm>
          <a:off x="1143000" y="4191000"/>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solidFill>
                            <a:schemeClr val="tx1"/>
                          </a:solidFill>
                        </a:rPr>
                        <a:t>0</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r>
              <a:tr h="370840">
                <a:tc>
                  <a:txBody>
                    <a:bodyPr/>
                    <a:lstStyle/>
                    <a:p>
                      <a:pPr algn="ctr"/>
                      <a:r>
                        <a:rPr lang="en-US" dirty="0" smtClean="0"/>
                        <a:t>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Arrays are useful for keeping groups of objects together.</a:t>
            </a:r>
          </a:p>
          <a:p>
            <a:r>
              <a:rPr lang="en-US" dirty="0" smtClean="0"/>
              <a:t>Arrays, also known as lists, have built in operations in Python.</a:t>
            </a:r>
          </a:p>
          <a:p>
            <a:endParaRPr lang="en-US" dirty="0" smtClean="0"/>
          </a:p>
          <a:p>
            <a:r>
              <a:rPr lang="en-US" dirty="0" err="1" smtClean="0"/>
              <a:t>List.sort</a:t>
            </a:r>
            <a:r>
              <a:rPr lang="en-US" dirty="0" smtClean="0"/>
              <a:t>(x)  -&gt;Sorts the array</a:t>
            </a:r>
          </a:p>
          <a:p>
            <a:r>
              <a:rPr lang="en-US" dirty="0" err="1" smtClean="0"/>
              <a:t>List.append</a:t>
            </a:r>
            <a:r>
              <a:rPr lang="en-US" dirty="0" smtClean="0"/>
              <a:t>(3) -&gt;adds 3 to the end of the 							array</a:t>
            </a:r>
          </a:p>
          <a:p>
            <a:r>
              <a:rPr lang="en-US" dirty="0" err="1" smtClean="0"/>
              <a:t>List.index</a:t>
            </a:r>
            <a:r>
              <a:rPr lang="en-US" dirty="0" smtClean="0"/>
              <a:t>(14) -&gt; returns the first index 						where 14 is stored</a:t>
            </a:r>
            <a:endParaRPr lang="en-US" dirty="0"/>
          </a:p>
        </p:txBody>
      </p:sp>
      <p:sp>
        <p:nvSpPr>
          <p:cNvPr id="3" name="Title 2"/>
          <p:cNvSpPr>
            <a:spLocks noGrp="1"/>
          </p:cNvSpPr>
          <p:nvPr>
            <p:ph type="title"/>
          </p:nvPr>
        </p:nvSpPr>
        <p:spPr/>
        <p:txBody>
          <a:bodyPr/>
          <a:lstStyle/>
          <a:p>
            <a:r>
              <a:rPr lang="en-US" dirty="0" smtClean="0"/>
              <a:t>Arrays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Parts of an array can also be useful</a:t>
            </a:r>
          </a:p>
          <a:p>
            <a:pPr lvl="1"/>
            <a:r>
              <a:rPr lang="en-US" dirty="0" smtClean="0"/>
              <a:t>To access a section of an array use the : operator</a:t>
            </a:r>
          </a:p>
          <a:p>
            <a:pPr lvl="1"/>
            <a:r>
              <a:rPr lang="en-US" dirty="0" smtClean="0"/>
              <a:t>This will print the first index and up to but not including the second index</a:t>
            </a:r>
          </a:p>
          <a:p>
            <a:pPr lvl="1"/>
            <a:r>
              <a:rPr lang="en-US" dirty="0" smtClean="0"/>
              <a:t>If you leave either side blank, it will go to the end of the array</a:t>
            </a:r>
          </a:p>
          <a:p>
            <a:pPr lvl="1"/>
            <a:endParaRPr lang="en-US" dirty="0"/>
          </a:p>
        </p:txBody>
      </p:sp>
      <p:sp>
        <p:nvSpPr>
          <p:cNvPr id="3" name="Title 2"/>
          <p:cNvSpPr>
            <a:spLocks noGrp="1"/>
          </p:cNvSpPr>
          <p:nvPr>
            <p:ph type="title"/>
          </p:nvPr>
        </p:nvSpPr>
        <p:spPr/>
        <p:txBody>
          <a:bodyPr/>
          <a:lstStyle/>
          <a:p>
            <a:r>
              <a:rPr lang="en-US" dirty="0" smtClean="0"/>
              <a:t>Arrays</a:t>
            </a:r>
            <a:endParaRPr lang="en-US" dirty="0"/>
          </a:p>
        </p:txBody>
      </p:sp>
      <p:pic>
        <p:nvPicPr>
          <p:cNvPr id="2051" name="Picture 3"/>
          <p:cNvPicPr>
            <a:picLocks noChangeAspect="1" noChangeArrowheads="1"/>
          </p:cNvPicPr>
          <p:nvPr/>
        </p:nvPicPr>
        <p:blipFill>
          <a:blip r:embed="rId2" cstate="print"/>
          <a:srcRect l="2117" t="7282" r="76861" b="78849"/>
          <a:stretch>
            <a:fillRect/>
          </a:stretch>
        </p:blipFill>
        <p:spPr bwMode="auto">
          <a:xfrm>
            <a:off x="1066800" y="4038600"/>
            <a:ext cx="2743200" cy="19050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1988" t="87725" r="89068" b="4249"/>
          <a:stretch>
            <a:fillRect/>
          </a:stretch>
        </p:blipFill>
        <p:spPr bwMode="auto">
          <a:xfrm>
            <a:off x="5029200" y="4419600"/>
            <a:ext cx="1613647" cy="1524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important thing to note is that arrays of arrays can be made to form a table</a:t>
            </a:r>
            <a:endParaRPr lang="en-US" dirty="0"/>
          </a:p>
        </p:txBody>
      </p:sp>
      <p:sp>
        <p:nvSpPr>
          <p:cNvPr id="3" name="Title 2"/>
          <p:cNvSpPr>
            <a:spLocks noGrp="1"/>
          </p:cNvSpPr>
          <p:nvPr>
            <p:ph type="title"/>
          </p:nvPr>
        </p:nvSpPr>
        <p:spPr/>
        <p:txBody>
          <a:bodyPr/>
          <a:lstStyle/>
          <a:p>
            <a:r>
              <a:rPr lang="en-US" dirty="0" smtClean="0"/>
              <a:t>Arrays</a:t>
            </a:r>
            <a:endParaRPr lang="en-US" dirty="0"/>
          </a:p>
        </p:txBody>
      </p:sp>
      <p:graphicFrame>
        <p:nvGraphicFramePr>
          <p:cNvPr id="4" name="Table 3"/>
          <p:cNvGraphicFramePr>
            <a:graphicFrameLocks noGrp="1"/>
          </p:cNvGraphicFramePr>
          <p:nvPr/>
        </p:nvGraphicFramePr>
        <p:xfrm>
          <a:off x="2971800" y="4953000"/>
          <a:ext cx="1447800" cy="148336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b="0" dirty="0" smtClean="0">
                          <a:solidFill>
                            <a:schemeClr val="tx1"/>
                          </a:solidFill>
                        </a:rPr>
                        <a:t>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chemeClr val="tx1"/>
                          </a:solidFill>
                        </a:rPr>
                        <a:t>2</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chemeClr val="tx1"/>
                          </a:solidFill>
                        </a:rPr>
                        <a:t>3</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nvGraphicFramePr>
        <p:xfrm>
          <a:off x="4495800" y="4953000"/>
          <a:ext cx="1447800" cy="148336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b="0" dirty="0" smtClean="0">
                          <a:solidFill>
                            <a:sysClr val="windowText" lastClr="000000"/>
                          </a:solidFill>
                        </a:rPr>
                        <a:t>A</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B</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C</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D</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6019800" y="4953000"/>
          <a:ext cx="1447800" cy="148336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b="0" dirty="0" smtClean="0">
                          <a:solidFill>
                            <a:sysClr val="windowText" lastClr="000000"/>
                          </a:solidFill>
                        </a:rPr>
                        <a:t>W</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X</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Y</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Z</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nvGraphicFramePr>
        <p:xfrm>
          <a:off x="7543800" y="4953000"/>
          <a:ext cx="1447800" cy="148336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b="0" dirty="0" smtClean="0">
                          <a:solidFill>
                            <a:sysClr val="windowText" lastClr="000000"/>
                          </a:solidFill>
                        </a:rPr>
                        <a:t>10</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11</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12</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0" dirty="0" smtClean="0">
                          <a:solidFill>
                            <a:sysClr val="windowText" lastClr="000000"/>
                          </a:solidFill>
                        </a:rPr>
                        <a:t>13</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133600" y="4572000"/>
            <a:ext cx="457200" cy="369332"/>
          </a:xfrm>
          <a:prstGeom prst="rect">
            <a:avLst/>
          </a:prstGeom>
          <a:noFill/>
        </p:spPr>
        <p:txBody>
          <a:bodyPr wrap="square" rtlCol="0">
            <a:spAutoFit/>
          </a:bodyPr>
          <a:lstStyle/>
          <a:p>
            <a:r>
              <a:rPr lang="en-US" dirty="0" smtClean="0"/>
              <a:t>X:</a:t>
            </a:r>
            <a:endParaRPr lang="en-US" dirty="0"/>
          </a:p>
        </p:txBody>
      </p:sp>
      <p:pic>
        <p:nvPicPr>
          <p:cNvPr id="3074" name="Picture 2"/>
          <p:cNvPicPr>
            <a:picLocks noChangeAspect="1" noChangeArrowheads="1"/>
          </p:cNvPicPr>
          <p:nvPr/>
        </p:nvPicPr>
        <p:blipFill>
          <a:blip r:embed="rId2" cstate="print"/>
          <a:srcRect l="2117" t="11096" r="68686" b="76699"/>
          <a:stretch>
            <a:fillRect/>
          </a:stretch>
        </p:blipFill>
        <p:spPr bwMode="auto">
          <a:xfrm>
            <a:off x="533400" y="2514600"/>
            <a:ext cx="3636818" cy="1600200"/>
          </a:xfrm>
          <a:prstGeom prst="rect">
            <a:avLst/>
          </a:prstGeom>
          <a:noFill/>
          <a:ln w="9525">
            <a:noFill/>
            <a:miter lim="800000"/>
            <a:headEnd/>
            <a:tailEnd/>
          </a:ln>
        </p:spPr>
      </p:pic>
      <p:sp>
        <p:nvSpPr>
          <p:cNvPr id="10" name="TextBox 9"/>
          <p:cNvSpPr txBox="1"/>
          <p:nvPr/>
        </p:nvSpPr>
        <p:spPr>
          <a:xfrm>
            <a:off x="8153400" y="4572000"/>
            <a:ext cx="457200" cy="369332"/>
          </a:xfrm>
          <a:prstGeom prst="rect">
            <a:avLst/>
          </a:prstGeom>
          <a:noFill/>
        </p:spPr>
        <p:txBody>
          <a:bodyPr wrap="square" rtlCol="0">
            <a:spAutoFit/>
          </a:bodyPr>
          <a:lstStyle/>
          <a:p>
            <a:r>
              <a:rPr lang="en-US" dirty="0" smtClean="0"/>
              <a:t>e</a:t>
            </a:r>
            <a:endParaRPr lang="en-US" dirty="0"/>
          </a:p>
        </p:txBody>
      </p:sp>
      <p:sp>
        <p:nvSpPr>
          <p:cNvPr id="11" name="TextBox 10"/>
          <p:cNvSpPr txBox="1"/>
          <p:nvPr/>
        </p:nvSpPr>
        <p:spPr>
          <a:xfrm>
            <a:off x="6553200" y="4572000"/>
            <a:ext cx="457200" cy="369332"/>
          </a:xfrm>
          <a:prstGeom prst="rect">
            <a:avLst/>
          </a:prstGeom>
          <a:noFill/>
        </p:spPr>
        <p:txBody>
          <a:bodyPr wrap="square" rtlCol="0">
            <a:spAutoFit/>
          </a:bodyPr>
          <a:lstStyle/>
          <a:p>
            <a:r>
              <a:rPr lang="en-US" dirty="0" smtClean="0"/>
              <a:t>d</a:t>
            </a:r>
            <a:endParaRPr lang="en-US" dirty="0"/>
          </a:p>
        </p:txBody>
      </p:sp>
      <p:sp>
        <p:nvSpPr>
          <p:cNvPr id="12" name="TextBox 11"/>
          <p:cNvSpPr txBox="1"/>
          <p:nvPr/>
        </p:nvSpPr>
        <p:spPr>
          <a:xfrm>
            <a:off x="5029200" y="4572000"/>
            <a:ext cx="457200" cy="369332"/>
          </a:xfrm>
          <a:prstGeom prst="rect">
            <a:avLst/>
          </a:prstGeom>
          <a:noFill/>
        </p:spPr>
        <p:txBody>
          <a:bodyPr wrap="square" rtlCol="0">
            <a:spAutoFit/>
          </a:bodyPr>
          <a:lstStyle/>
          <a:p>
            <a:r>
              <a:rPr lang="en-US" dirty="0" smtClean="0"/>
              <a:t>c</a:t>
            </a:r>
            <a:endParaRPr lang="en-US" dirty="0"/>
          </a:p>
        </p:txBody>
      </p:sp>
      <p:sp>
        <p:nvSpPr>
          <p:cNvPr id="13" name="TextBox 12"/>
          <p:cNvSpPr txBox="1"/>
          <p:nvPr/>
        </p:nvSpPr>
        <p:spPr>
          <a:xfrm>
            <a:off x="3505200" y="4572000"/>
            <a:ext cx="457200" cy="369332"/>
          </a:xfrm>
          <a:prstGeom prst="rect">
            <a:avLst/>
          </a:prstGeom>
          <a:noFill/>
        </p:spPr>
        <p:txBody>
          <a:bodyPr wrap="square" rtlCol="0">
            <a:spAutoFit/>
          </a:bodyPr>
          <a:lstStyle/>
          <a:p>
            <a:r>
              <a:rPr lang="en-US" dirty="0" smtClean="0"/>
              <a:t>b</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Characters represent one ASCII value.  In most practical cases, these are letters.</a:t>
            </a:r>
          </a:p>
          <a:p>
            <a:r>
              <a:rPr lang="en-US" dirty="0" smtClean="0"/>
              <a:t>Characters also have an equivalent number that is associated with them:</a:t>
            </a:r>
          </a:p>
          <a:p>
            <a:pPr lvl="1">
              <a:buNone/>
            </a:pPr>
            <a:r>
              <a:rPr lang="en-US" dirty="0" smtClean="0"/>
              <a:t>			A = 65	a = 96</a:t>
            </a:r>
          </a:p>
          <a:p>
            <a:pPr lvl="1">
              <a:buNone/>
            </a:pPr>
            <a:r>
              <a:rPr lang="en-US" dirty="0" smtClean="0"/>
              <a:t>			B = 66	b = 97</a:t>
            </a:r>
          </a:p>
          <a:p>
            <a:pPr lvl="1">
              <a:buNone/>
            </a:pPr>
            <a:r>
              <a:rPr lang="en-US" dirty="0" smtClean="0"/>
              <a:t>			C = 67	c = 98</a:t>
            </a:r>
          </a:p>
          <a:p>
            <a:r>
              <a:rPr lang="en-US" dirty="0" smtClean="0"/>
              <a:t>Characters are surrounded by “” or ‘’.</a:t>
            </a:r>
          </a:p>
          <a:p>
            <a:endParaRPr lang="en-US" dirty="0" smtClean="0"/>
          </a:p>
        </p:txBody>
      </p:sp>
      <p:sp>
        <p:nvSpPr>
          <p:cNvPr id="3" name="Title 2"/>
          <p:cNvSpPr>
            <a:spLocks noGrp="1"/>
          </p:cNvSpPr>
          <p:nvPr>
            <p:ph type="title"/>
          </p:nvPr>
        </p:nvSpPr>
        <p:spPr/>
        <p:txBody>
          <a:bodyPr/>
          <a:lstStyle/>
          <a:p>
            <a:r>
              <a:rPr lang="en-US" dirty="0" smtClean="0"/>
              <a:t>Characters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Strings are sequences of characters combined to form words or sentences.</a:t>
            </a:r>
          </a:p>
          <a:p>
            <a:r>
              <a:rPr lang="en-US" dirty="0" smtClean="0"/>
              <a:t>Strings are represented as arrays of characters:</a:t>
            </a:r>
          </a:p>
          <a:p>
            <a:endParaRPr lang="en-US" dirty="0" smtClean="0"/>
          </a:p>
          <a:p>
            <a:endParaRPr lang="en-US" dirty="0" smtClean="0"/>
          </a:p>
          <a:p>
            <a:endParaRPr lang="en-US" dirty="0" smtClean="0"/>
          </a:p>
          <a:p>
            <a:r>
              <a:rPr lang="en-US" dirty="0" smtClean="0"/>
              <a:t>Python represents characters as strings of length 1.</a:t>
            </a:r>
          </a:p>
          <a:p>
            <a:r>
              <a:rPr lang="en-US" dirty="0" smtClean="0"/>
              <a:t>Strings cannot be converted to numbers because they don’t have specific values.</a:t>
            </a:r>
            <a:endParaRPr lang="en-US" dirty="0"/>
          </a:p>
        </p:txBody>
      </p:sp>
      <p:sp>
        <p:nvSpPr>
          <p:cNvPr id="3" name="Title 2"/>
          <p:cNvSpPr>
            <a:spLocks noGrp="1"/>
          </p:cNvSpPr>
          <p:nvPr>
            <p:ph type="title"/>
          </p:nvPr>
        </p:nvSpPr>
        <p:spPr/>
        <p:txBody>
          <a:bodyPr/>
          <a:lstStyle/>
          <a:p>
            <a:r>
              <a:rPr lang="en-US" dirty="0" smtClean="0"/>
              <a:t>Strings</a:t>
            </a:r>
            <a:endParaRPr lang="en-US" dirty="0"/>
          </a:p>
        </p:txBody>
      </p:sp>
      <p:graphicFrame>
        <p:nvGraphicFramePr>
          <p:cNvPr id="4" name="Table 3"/>
          <p:cNvGraphicFramePr>
            <a:graphicFrameLocks noGrp="1"/>
          </p:cNvGraphicFramePr>
          <p:nvPr/>
        </p:nvGraphicFramePr>
        <p:xfrm>
          <a:off x="1524000" y="3276600"/>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solidFill>
                            <a:schemeClr val="tx1"/>
                          </a:solidFill>
                        </a:rPr>
                        <a:t>0</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3</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4</a:t>
                      </a:r>
                      <a:endParaRPr lang="en-US" dirty="0">
                        <a:solidFill>
                          <a:schemeClr val="tx1"/>
                        </a:solidFill>
                      </a:endParaRPr>
                    </a:p>
                  </a:txBody>
                  <a:tcPr>
                    <a:lnB w="12700" cap="flat" cmpd="sng" algn="ctr">
                      <a:solidFill>
                        <a:schemeClr val="tx1"/>
                      </a:solidFill>
                      <a:prstDash val="solid"/>
                      <a:round/>
                      <a:headEnd type="none" w="med" len="med"/>
                      <a:tailEnd type="none" w="med" len="med"/>
                    </a:lnB>
                    <a:noFill/>
                  </a:tcPr>
                </a:tc>
              </a:tr>
              <a:tr h="370840">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most important part of strings is that they are surrounded by “”.</a:t>
            </a:r>
          </a:p>
          <a:p>
            <a:r>
              <a:rPr lang="en-US" dirty="0" smtClean="0"/>
              <a:t>This is important when declaring strings as variables because:</a:t>
            </a:r>
          </a:p>
          <a:p>
            <a:pPr lvl="1"/>
            <a:r>
              <a:rPr lang="en-US" dirty="0" err="1" smtClean="0"/>
              <a:t>Str</a:t>
            </a:r>
            <a:r>
              <a:rPr lang="en-US" dirty="0" smtClean="0"/>
              <a:t> = Hello  and </a:t>
            </a:r>
            <a:r>
              <a:rPr lang="en-US" dirty="0" err="1" smtClean="0"/>
              <a:t>Str</a:t>
            </a:r>
            <a:r>
              <a:rPr lang="en-US" dirty="0" smtClean="0"/>
              <a:t> = “Hello” are different.</a:t>
            </a:r>
          </a:p>
          <a:p>
            <a:pPr lvl="1">
              <a:buNone/>
            </a:pPr>
            <a:r>
              <a:rPr lang="en-US" dirty="0" smtClean="0"/>
              <a:t>			</a:t>
            </a:r>
            <a:endParaRPr lang="en-US" dirty="0"/>
          </a:p>
        </p:txBody>
      </p:sp>
      <p:sp>
        <p:nvSpPr>
          <p:cNvPr id="3" name="Title 2"/>
          <p:cNvSpPr>
            <a:spLocks noGrp="1"/>
          </p:cNvSpPr>
          <p:nvPr>
            <p:ph type="title"/>
          </p:nvPr>
        </p:nvSpPr>
        <p:spPr/>
        <p:txBody>
          <a:bodyPr/>
          <a:lstStyle/>
          <a:p>
            <a:r>
              <a:rPr lang="en-US" dirty="0" smtClean="0"/>
              <a:t>Strings</a:t>
            </a:r>
            <a:endParaRPr lang="en-US" dirty="0"/>
          </a:p>
        </p:txBody>
      </p:sp>
      <p:sp>
        <p:nvSpPr>
          <p:cNvPr id="4" name="TextBox 3"/>
          <p:cNvSpPr txBox="1"/>
          <p:nvPr/>
        </p:nvSpPr>
        <p:spPr>
          <a:xfrm>
            <a:off x="1143000" y="4419600"/>
            <a:ext cx="2057400" cy="923330"/>
          </a:xfrm>
          <a:prstGeom prst="rect">
            <a:avLst/>
          </a:prstGeom>
          <a:noFill/>
        </p:spPr>
        <p:txBody>
          <a:bodyPr wrap="square" rtlCol="0">
            <a:spAutoFit/>
          </a:bodyPr>
          <a:lstStyle/>
          <a:p>
            <a:r>
              <a:rPr lang="en-US" dirty="0" smtClean="0"/>
              <a:t>Will try to find a variable named hello</a:t>
            </a:r>
            <a:endParaRPr lang="en-US" dirty="0"/>
          </a:p>
        </p:txBody>
      </p:sp>
      <p:sp>
        <p:nvSpPr>
          <p:cNvPr id="5" name="TextBox 4"/>
          <p:cNvSpPr txBox="1"/>
          <p:nvPr/>
        </p:nvSpPr>
        <p:spPr>
          <a:xfrm>
            <a:off x="4724400" y="4191000"/>
            <a:ext cx="2057400" cy="1200329"/>
          </a:xfrm>
          <a:prstGeom prst="rect">
            <a:avLst/>
          </a:prstGeom>
          <a:noFill/>
        </p:spPr>
        <p:txBody>
          <a:bodyPr wrap="square" rtlCol="0">
            <a:spAutoFit/>
          </a:bodyPr>
          <a:lstStyle/>
          <a:p>
            <a:r>
              <a:rPr lang="en-US" dirty="0" smtClean="0"/>
              <a:t>Will make </a:t>
            </a:r>
            <a:r>
              <a:rPr lang="en-US" dirty="0" err="1" smtClean="0"/>
              <a:t>str</a:t>
            </a:r>
            <a:r>
              <a:rPr lang="en-US" dirty="0" smtClean="0"/>
              <a:t> equal to the string array of H-e-l-l-o</a:t>
            </a:r>
            <a:endParaRPr lang="en-US" dirty="0"/>
          </a:p>
        </p:txBody>
      </p:sp>
      <p:cxnSp>
        <p:nvCxnSpPr>
          <p:cNvPr id="7" name="Straight Arrow Connector 6"/>
          <p:cNvCxnSpPr/>
          <p:nvPr/>
        </p:nvCxnSpPr>
        <p:spPr>
          <a:xfrm rot="5400000" flipH="1" flipV="1">
            <a:off x="1752600" y="3886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4343400" y="37338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Strings can be compared using the &lt; or &gt; operators.</a:t>
            </a:r>
          </a:p>
          <a:p>
            <a:r>
              <a:rPr lang="en-US" dirty="0" smtClean="0"/>
              <a:t>For Alphabetical purposes, a &lt; b &lt; c</a:t>
            </a:r>
          </a:p>
          <a:p>
            <a:r>
              <a:rPr lang="en-US" dirty="0" smtClean="0"/>
              <a:t>z is the largest letter</a:t>
            </a:r>
          </a:p>
          <a:p>
            <a:r>
              <a:rPr lang="en-US" dirty="0" smtClean="0"/>
              <a:t>Remember, letters are case sensitive, all capital letters are smaller than all lowercase letters</a:t>
            </a:r>
          </a:p>
          <a:p>
            <a:r>
              <a:rPr lang="en-US" dirty="0" smtClean="0"/>
              <a:t>The .lower() and .upper() methods can change case of a string</a:t>
            </a:r>
          </a:p>
          <a:p>
            <a:r>
              <a:rPr lang="en-US" dirty="0" smtClean="0"/>
              <a:t>i.e. “</a:t>
            </a:r>
            <a:r>
              <a:rPr lang="en-US" dirty="0" err="1" smtClean="0"/>
              <a:t>apple”.upper</a:t>
            </a:r>
            <a:r>
              <a:rPr lang="en-US" dirty="0" smtClean="0"/>
              <a:t>() == “APPLE”</a:t>
            </a:r>
            <a:endParaRPr lang="en-US" dirty="0"/>
          </a:p>
        </p:txBody>
      </p:sp>
      <p:sp>
        <p:nvSpPr>
          <p:cNvPr id="3" name="Title 2"/>
          <p:cNvSpPr>
            <a:spLocks noGrp="1"/>
          </p:cNvSpPr>
          <p:nvPr>
            <p:ph type="title"/>
          </p:nvPr>
        </p:nvSpPr>
        <p:spPr/>
        <p:txBody>
          <a:bodyPr/>
          <a:lstStyle/>
          <a:p>
            <a:r>
              <a:rPr lang="en-US" dirty="0" smtClean="0"/>
              <a:t>Strings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Logical Operators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the purpose of a language</a:t>
            </a:r>
          </a:p>
          <a:p>
            <a:r>
              <a:rPr lang="en-US" dirty="0" smtClean="0"/>
              <a:t>Describe the types of problems that can be solved</a:t>
            </a:r>
          </a:p>
          <a:p>
            <a:r>
              <a:rPr lang="en-US" dirty="0" smtClean="0"/>
              <a:t>List the steps for creating a computer program</a:t>
            </a:r>
          </a:p>
          <a:p>
            <a:r>
              <a:rPr lang="en-US" dirty="0" smtClean="0"/>
              <a:t>Describe key concepts associated with a programming language</a:t>
            </a:r>
            <a:endParaRPr lang="en-US" dirty="0"/>
          </a:p>
        </p:txBody>
      </p:sp>
      <p:sp>
        <p:nvSpPr>
          <p:cNvPr id="3" name="Title 2"/>
          <p:cNvSpPr>
            <a:spLocks noGrp="1"/>
          </p:cNvSpPr>
          <p:nvPr>
            <p:ph type="title"/>
          </p:nvPr>
        </p:nvSpPr>
        <p:spPr/>
        <p:txBody>
          <a:bodyPr>
            <a:normAutofit/>
          </a:bodyPr>
          <a:lstStyle/>
          <a:p>
            <a:r>
              <a:rPr lang="en-US" dirty="0" smtClean="0"/>
              <a:t>Goals: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Logical Operators:</a:t>
            </a:r>
          </a:p>
          <a:p>
            <a:pPr lvl="1">
              <a:buNone/>
            </a:pPr>
            <a:endParaRPr lang="en-US" dirty="0"/>
          </a:p>
        </p:txBody>
      </p:sp>
      <p:sp>
        <p:nvSpPr>
          <p:cNvPr id="3" name="Title 2"/>
          <p:cNvSpPr>
            <a:spLocks noGrp="1"/>
          </p:cNvSpPr>
          <p:nvPr>
            <p:ph type="title"/>
          </p:nvPr>
        </p:nvSpPr>
        <p:spPr/>
        <p:txBody>
          <a:bodyPr/>
          <a:lstStyle/>
          <a:p>
            <a:r>
              <a:rPr lang="en-US" dirty="0" smtClean="0"/>
              <a:t>Logical Operators</a:t>
            </a:r>
            <a:endParaRPr lang="en-US" dirty="0"/>
          </a:p>
        </p:txBody>
      </p:sp>
      <p:graphicFrame>
        <p:nvGraphicFramePr>
          <p:cNvPr id="4" name="Table 3"/>
          <p:cNvGraphicFramePr>
            <a:graphicFrameLocks noGrp="1"/>
          </p:cNvGraphicFramePr>
          <p:nvPr/>
        </p:nvGraphicFramePr>
        <p:xfrm>
          <a:off x="914400" y="2286000"/>
          <a:ext cx="7162800" cy="1752600"/>
        </p:xfrm>
        <a:graphic>
          <a:graphicData uri="http://schemas.openxmlformats.org/drawingml/2006/table">
            <a:tbl>
              <a:tblPr firstRow="1" bandRow="1">
                <a:tableStyleId>{5C22544A-7EE6-4342-B048-85BDC9FD1C3A}</a:tableStyleId>
              </a:tblPr>
              <a:tblGrid>
                <a:gridCol w="2387600"/>
                <a:gridCol w="2387600"/>
                <a:gridCol w="2387600"/>
              </a:tblGrid>
              <a:tr h="533400">
                <a:tc>
                  <a:txBody>
                    <a:bodyPr/>
                    <a:lstStyle/>
                    <a:p>
                      <a:pPr algn="ctr"/>
                      <a:r>
                        <a:rPr lang="en-US" dirty="0" smtClean="0"/>
                        <a:t>&lt;</a:t>
                      </a:r>
                      <a:endParaRPr lang="en-US" dirty="0"/>
                    </a:p>
                  </a:txBody>
                  <a:tcPr/>
                </a:tc>
                <a:tc>
                  <a:txBody>
                    <a:bodyPr/>
                    <a:lstStyle/>
                    <a:p>
                      <a:pPr algn="ctr"/>
                      <a:r>
                        <a:rPr lang="en-US" dirty="0" smtClean="0"/>
                        <a:t>&gt;</a:t>
                      </a:r>
                      <a:endParaRPr lang="en-US" dirty="0"/>
                    </a:p>
                  </a:txBody>
                  <a:tcPr/>
                </a:tc>
                <a:tc>
                  <a:txBody>
                    <a:bodyPr/>
                    <a:lstStyle/>
                    <a:p>
                      <a:pPr algn="ctr"/>
                      <a:r>
                        <a:rPr lang="en-US" dirty="0" smtClean="0"/>
                        <a:t>==</a:t>
                      </a:r>
                      <a:endParaRPr lang="en-US" dirty="0"/>
                    </a:p>
                  </a:txBody>
                  <a:tcPr/>
                </a:tc>
              </a:tr>
              <a:tr h="685800">
                <a:tc>
                  <a:txBody>
                    <a:bodyPr/>
                    <a:lstStyle/>
                    <a:p>
                      <a:pPr algn="ctr"/>
                      <a:r>
                        <a:rPr lang="en-US" dirty="0" smtClean="0"/>
                        <a:t>&lt;=</a:t>
                      </a:r>
                      <a:endParaRPr lang="en-US" dirty="0"/>
                    </a:p>
                  </a:txBody>
                  <a:tcPr/>
                </a:tc>
                <a:tc>
                  <a:txBody>
                    <a:bodyPr/>
                    <a:lstStyle/>
                    <a:p>
                      <a:pPr algn="ctr"/>
                      <a:r>
                        <a:rPr lang="en-US" dirty="0" smtClean="0"/>
                        <a:t>&gt;=</a:t>
                      </a:r>
                      <a:endParaRPr lang="en-US" dirty="0"/>
                    </a:p>
                  </a:txBody>
                  <a:tcPr/>
                </a:tc>
                <a:tc>
                  <a:txBody>
                    <a:bodyPr/>
                    <a:lstStyle/>
                    <a:p>
                      <a:pPr algn="ctr"/>
                      <a:r>
                        <a:rPr lang="en-US" dirty="0" smtClean="0"/>
                        <a:t>!=</a:t>
                      </a:r>
                      <a:endParaRPr lang="en-US" dirty="0"/>
                    </a:p>
                  </a:txBody>
                  <a:tcPr/>
                </a:tc>
              </a:tr>
              <a:tr h="533400">
                <a:tc>
                  <a:txBody>
                    <a:bodyPr/>
                    <a:lstStyle/>
                    <a:p>
                      <a:pPr algn="ctr"/>
                      <a:r>
                        <a:rPr lang="en-US" dirty="0" smtClean="0"/>
                        <a:t>and</a:t>
                      </a:r>
                      <a:endParaRPr lang="en-US" dirty="0"/>
                    </a:p>
                  </a:txBody>
                  <a:tcPr/>
                </a:tc>
                <a:tc>
                  <a:txBody>
                    <a:bodyPr/>
                    <a:lstStyle/>
                    <a:p>
                      <a:pPr algn="ctr"/>
                      <a:r>
                        <a:rPr lang="en-US" dirty="0" smtClean="0"/>
                        <a:t>Or</a:t>
                      </a:r>
                      <a:endParaRPr lang="en-US" dirty="0"/>
                    </a:p>
                  </a:txBody>
                  <a:tcPr/>
                </a:tc>
                <a:tc>
                  <a:txBody>
                    <a:bodyPr/>
                    <a:lstStyle/>
                    <a:p>
                      <a:pPr algn="ctr"/>
                      <a:r>
                        <a:rPr lang="en-US" dirty="0" smtClean="0"/>
                        <a:t>not</a:t>
                      </a:r>
                      <a:endParaRPr lang="en-US" dirty="0"/>
                    </a:p>
                  </a:txBody>
                  <a:tcPr/>
                </a:tc>
              </a:tr>
            </a:tbl>
          </a:graphicData>
        </a:graphic>
      </p:graphicFrame>
      <p:graphicFrame>
        <p:nvGraphicFramePr>
          <p:cNvPr id="6" name="Table 5"/>
          <p:cNvGraphicFramePr>
            <a:graphicFrameLocks noGrp="1"/>
          </p:cNvGraphicFramePr>
          <p:nvPr/>
        </p:nvGraphicFramePr>
        <p:xfrm>
          <a:off x="914400" y="4419600"/>
          <a:ext cx="7162800" cy="1752600"/>
        </p:xfrm>
        <a:graphic>
          <a:graphicData uri="http://schemas.openxmlformats.org/drawingml/2006/table">
            <a:tbl>
              <a:tblPr firstRow="1" bandRow="1">
                <a:tableStyleId>{5C22544A-7EE6-4342-B048-85BDC9FD1C3A}</a:tableStyleId>
              </a:tblPr>
              <a:tblGrid>
                <a:gridCol w="2387600"/>
                <a:gridCol w="2387600"/>
                <a:gridCol w="2387600"/>
              </a:tblGrid>
              <a:tr h="533400">
                <a:tc>
                  <a:txBody>
                    <a:bodyPr/>
                    <a:lstStyle/>
                    <a:p>
                      <a:pPr algn="ctr"/>
                      <a:r>
                        <a:rPr lang="en-US" dirty="0" smtClean="0"/>
                        <a:t>Greater Than</a:t>
                      </a:r>
                      <a:endParaRPr lang="en-US" dirty="0"/>
                    </a:p>
                  </a:txBody>
                  <a:tcPr/>
                </a:tc>
                <a:tc>
                  <a:txBody>
                    <a:bodyPr/>
                    <a:lstStyle/>
                    <a:p>
                      <a:pPr algn="ctr"/>
                      <a:r>
                        <a:rPr lang="en-US" dirty="0" smtClean="0"/>
                        <a:t>Less Than</a:t>
                      </a:r>
                      <a:endParaRPr lang="en-US" dirty="0"/>
                    </a:p>
                  </a:txBody>
                  <a:tcPr/>
                </a:tc>
                <a:tc>
                  <a:txBody>
                    <a:bodyPr/>
                    <a:lstStyle/>
                    <a:p>
                      <a:pPr algn="ctr"/>
                      <a:r>
                        <a:rPr lang="en-US" dirty="0" smtClean="0"/>
                        <a:t>Equals</a:t>
                      </a:r>
                      <a:endParaRPr lang="en-US" dirty="0"/>
                    </a:p>
                  </a:txBody>
                  <a:tcPr/>
                </a:tc>
              </a:tr>
              <a:tr h="685800">
                <a:tc>
                  <a:txBody>
                    <a:bodyPr/>
                    <a:lstStyle/>
                    <a:p>
                      <a:pPr algn="ctr"/>
                      <a:r>
                        <a:rPr lang="en-US" dirty="0" smtClean="0"/>
                        <a:t>Greater</a:t>
                      </a:r>
                      <a:r>
                        <a:rPr lang="en-US" baseline="0" dirty="0" smtClean="0"/>
                        <a:t> Than or Equal To</a:t>
                      </a:r>
                      <a:endParaRPr lang="en-US" dirty="0"/>
                    </a:p>
                  </a:txBody>
                  <a:tcPr/>
                </a:tc>
                <a:tc>
                  <a:txBody>
                    <a:bodyPr/>
                    <a:lstStyle/>
                    <a:p>
                      <a:pPr algn="ctr"/>
                      <a:r>
                        <a:rPr lang="en-US" dirty="0" smtClean="0"/>
                        <a:t>Less Than or Equal To</a:t>
                      </a:r>
                      <a:endParaRPr lang="en-US" dirty="0"/>
                    </a:p>
                  </a:txBody>
                  <a:tcPr/>
                </a:tc>
                <a:tc>
                  <a:txBody>
                    <a:bodyPr/>
                    <a:lstStyle/>
                    <a:p>
                      <a:pPr algn="ctr"/>
                      <a:r>
                        <a:rPr lang="en-US" dirty="0" smtClean="0"/>
                        <a:t>Not Equal To</a:t>
                      </a:r>
                      <a:endParaRPr lang="en-US" dirty="0"/>
                    </a:p>
                  </a:txBody>
                  <a:tcPr/>
                </a:tc>
              </a:tr>
              <a:tr h="533400">
                <a:tc>
                  <a:txBody>
                    <a:bodyPr/>
                    <a:lstStyle/>
                    <a:p>
                      <a:pPr algn="ctr"/>
                      <a:r>
                        <a:rPr lang="en-US" dirty="0" smtClean="0"/>
                        <a:t>And</a:t>
                      </a:r>
                      <a:endParaRPr lang="en-US" dirty="0"/>
                    </a:p>
                  </a:txBody>
                  <a:tcPr/>
                </a:tc>
                <a:tc>
                  <a:txBody>
                    <a:bodyPr/>
                    <a:lstStyle/>
                    <a:p>
                      <a:pPr algn="ctr"/>
                      <a:r>
                        <a:rPr lang="en-US" dirty="0" smtClean="0"/>
                        <a:t>Or</a:t>
                      </a:r>
                      <a:endParaRPr lang="en-US" dirty="0"/>
                    </a:p>
                  </a:txBody>
                  <a:tcPr/>
                </a:tc>
                <a:tc>
                  <a:txBody>
                    <a:bodyPr/>
                    <a:lstStyle/>
                    <a:p>
                      <a:pPr algn="ctr"/>
                      <a:r>
                        <a:rPr lang="en-US" dirty="0" smtClean="0"/>
                        <a:t>Not</a:t>
                      </a:r>
                      <a:endParaRPr lang="en-US"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of these are self-explanatory</a:t>
            </a:r>
          </a:p>
          <a:p>
            <a:endParaRPr lang="en-US" dirty="0" smtClean="0"/>
          </a:p>
          <a:p>
            <a:r>
              <a:rPr lang="en-US" dirty="0" smtClean="0"/>
              <a:t>&lt;, &gt;, &lt;=, &gt;= are all the same as you would normally see in mathematics.</a:t>
            </a:r>
          </a:p>
          <a:p>
            <a:endParaRPr lang="en-US" dirty="0" smtClean="0"/>
          </a:p>
          <a:p>
            <a:r>
              <a:rPr lang="en-US" dirty="0" smtClean="0"/>
              <a:t>A != B is true if A is different from B.  </a:t>
            </a:r>
          </a:p>
          <a:p>
            <a:pPr lvl="1"/>
            <a:r>
              <a:rPr lang="en-US" dirty="0" smtClean="0"/>
              <a:t>X = 3</a:t>
            </a:r>
          </a:p>
          <a:p>
            <a:pPr lvl="1"/>
            <a:r>
              <a:rPr lang="en-US" dirty="0" smtClean="0"/>
              <a:t>Y = 4</a:t>
            </a:r>
          </a:p>
          <a:p>
            <a:pPr lvl="1"/>
            <a:r>
              <a:rPr lang="en-US" dirty="0" smtClean="0"/>
              <a:t>X != Y is True</a:t>
            </a:r>
            <a:endParaRPr lang="en-US" dirty="0"/>
          </a:p>
        </p:txBody>
      </p:sp>
      <p:sp>
        <p:nvSpPr>
          <p:cNvPr id="3" name="Title 2"/>
          <p:cNvSpPr>
            <a:spLocks noGrp="1"/>
          </p:cNvSpPr>
          <p:nvPr>
            <p:ph type="title"/>
          </p:nvPr>
        </p:nvSpPr>
        <p:spPr/>
        <p:txBody>
          <a:bodyPr/>
          <a:lstStyle/>
          <a:p>
            <a:r>
              <a:rPr lang="en-US" dirty="0" smtClean="0"/>
              <a:t>Logical Operators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computer programming, = is the assignment operator.</a:t>
            </a:r>
          </a:p>
          <a:p>
            <a:r>
              <a:rPr lang="en-US" dirty="0" smtClean="0"/>
              <a:t>This means that the variable on the left is given the value on the right: x = 3</a:t>
            </a:r>
          </a:p>
          <a:p>
            <a:pPr lvl="1"/>
            <a:r>
              <a:rPr lang="en-US" dirty="0" smtClean="0"/>
              <a:t>This is read “x is assigned 3” or “x gets 3”</a:t>
            </a:r>
          </a:p>
          <a:p>
            <a:r>
              <a:rPr lang="en-US" dirty="0" smtClean="0"/>
              <a:t>Because of this, we need another operator for saying “Does x equal y?”</a:t>
            </a:r>
          </a:p>
          <a:p>
            <a:r>
              <a:rPr lang="en-US" dirty="0" smtClean="0"/>
              <a:t>We use the == for this.</a:t>
            </a:r>
          </a:p>
        </p:txBody>
      </p:sp>
      <p:sp>
        <p:nvSpPr>
          <p:cNvPr id="3" name="Title 2"/>
          <p:cNvSpPr>
            <a:spLocks noGrp="1"/>
          </p:cNvSpPr>
          <p:nvPr>
            <p:ph type="title"/>
          </p:nvPr>
        </p:nvSpPr>
        <p:spPr/>
        <p:txBody>
          <a:bodyPr/>
          <a:lstStyle/>
          <a:p>
            <a:r>
              <a:rPr lang="en-US" dirty="0" smtClean="0"/>
              <a:t>= vs.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and, not, and or work like the logical versions of these statements.</a:t>
            </a:r>
          </a:p>
          <a:p>
            <a:endParaRPr lang="en-US" dirty="0" smtClean="0"/>
          </a:p>
          <a:p>
            <a:r>
              <a:rPr lang="en-US" dirty="0" smtClean="0"/>
              <a:t>In Python, “and” “not” and “or” are keywords that work just like operators.</a:t>
            </a:r>
            <a:endParaRPr lang="en-US" dirty="0"/>
          </a:p>
        </p:txBody>
      </p:sp>
      <p:sp>
        <p:nvSpPr>
          <p:cNvPr id="3" name="Title 2"/>
          <p:cNvSpPr>
            <a:spLocks noGrp="1"/>
          </p:cNvSpPr>
          <p:nvPr>
            <p:ph type="title"/>
          </p:nvPr>
        </p:nvSpPr>
        <p:spPr/>
        <p:txBody>
          <a:bodyPr/>
          <a:lstStyle/>
          <a:p>
            <a:r>
              <a:rPr lang="en-US" dirty="0" smtClean="0"/>
              <a:t>Logical Operators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Truth Table displays values of And</a:t>
            </a:r>
            <a:endParaRPr lang="en-US" dirty="0"/>
          </a:p>
        </p:txBody>
      </p:sp>
      <p:sp>
        <p:nvSpPr>
          <p:cNvPr id="3" name="Title 2"/>
          <p:cNvSpPr>
            <a:spLocks noGrp="1"/>
          </p:cNvSpPr>
          <p:nvPr>
            <p:ph type="title"/>
          </p:nvPr>
        </p:nvSpPr>
        <p:spPr/>
        <p:txBody>
          <a:bodyPr/>
          <a:lstStyle/>
          <a:p>
            <a:r>
              <a:rPr lang="en-US" dirty="0" smtClean="0"/>
              <a:t>And</a:t>
            </a:r>
            <a:endParaRPr lang="en-US" dirty="0"/>
          </a:p>
        </p:txBody>
      </p:sp>
      <p:graphicFrame>
        <p:nvGraphicFramePr>
          <p:cNvPr id="4" name="Table 3"/>
          <p:cNvGraphicFramePr>
            <a:graphicFrameLocks noGrp="1"/>
          </p:cNvGraphicFramePr>
          <p:nvPr/>
        </p:nvGraphicFramePr>
        <p:xfrm>
          <a:off x="762000" y="2667000"/>
          <a:ext cx="7391400" cy="3124200"/>
        </p:xfrm>
        <a:graphic>
          <a:graphicData uri="http://schemas.openxmlformats.org/drawingml/2006/table">
            <a:tbl>
              <a:tblPr firstRow="1" bandRow="1">
                <a:tableStyleId>{5C22544A-7EE6-4342-B048-85BDC9FD1C3A}</a:tableStyleId>
              </a:tblPr>
              <a:tblGrid>
                <a:gridCol w="2463800"/>
                <a:gridCol w="2463800"/>
                <a:gridCol w="2463800"/>
              </a:tblGrid>
              <a:tr h="624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A and B</a:t>
                      </a:r>
                      <a:endParaRPr lang="en-US" dirty="0"/>
                    </a:p>
                  </a:txBody>
                  <a:tcPr/>
                </a:tc>
              </a:tr>
              <a:tr h="624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624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r>
              <a:tr h="624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r>
              <a:tr h="624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Truth Table displays values of Or</a:t>
            </a:r>
            <a:endParaRPr lang="en-US" dirty="0"/>
          </a:p>
        </p:txBody>
      </p:sp>
      <p:sp>
        <p:nvSpPr>
          <p:cNvPr id="3" name="Title 2"/>
          <p:cNvSpPr>
            <a:spLocks noGrp="1"/>
          </p:cNvSpPr>
          <p:nvPr>
            <p:ph type="title"/>
          </p:nvPr>
        </p:nvSpPr>
        <p:spPr/>
        <p:txBody>
          <a:bodyPr/>
          <a:lstStyle/>
          <a:p>
            <a:r>
              <a:rPr lang="en-US" dirty="0" smtClean="0"/>
              <a:t>Or</a:t>
            </a:r>
            <a:endParaRPr lang="en-US" dirty="0"/>
          </a:p>
        </p:txBody>
      </p:sp>
      <p:graphicFrame>
        <p:nvGraphicFramePr>
          <p:cNvPr id="4" name="Table 3"/>
          <p:cNvGraphicFramePr>
            <a:graphicFrameLocks noGrp="1"/>
          </p:cNvGraphicFramePr>
          <p:nvPr/>
        </p:nvGraphicFramePr>
        <p:xfrm>
          <a:off x="762000" y="2667000"/>
          <a:ext cx="7391400" cy="3124200"/>
        </p:xfrm>
        <a:graphic>
          <a:graphicData uri="http://schemas.openxmlformats.org/drawingml/2006/table">
            <a:tbl>
              <a:tblPr firstRow="1" bandRow="1">
                <a:tableStyleId>{5C22544A-7EE6-4342-B048-85BDC9FD1C3A}</a:tableStyleId>
              </a:tblPr>
              <a:tblGrid>
                <a:gridCol w="2463800"/>
                <a:gridCol w="2463800"/>
                <a:gridCol w="2463800"/>
              </a:tblGrid>
              <a:tr h="624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A or B</a:t>
                      </a:r>
                      <a:endParaRPr lang="en-US" dirty="0"/>
                    </a:p>
                  </a:txBody>
                  <a:tcPr/>
                </a:tc>
              </a:tr>
              <a:tr h="624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624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624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624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Truth Table displays values of Not</a:t>
            </a:r>
            <a:endParaRPr lang="en-US" dirty="0"/>
          </a:p>
        </p:txBody>
      </p:sp>
      <p:sp>
        <p:nvSpPr>
          <p:cNvPr id="3" name="Title 2"/>
          <p:cNvSpPr>
            <a:spLocks noGrp="1"/>
          </p:cNvSpPr>
          <p:nvPr>
            <p:ph type="title"/>
          </p:nvPr>
        </p:nvSpPr>
        <p:spPr/>
        <p:txBody>
          <a:bodyPr/>
          <a:lstStyle/>
          <a:p>
            <a:r>
              <a:rPr lang="en-US" dirty="0" smtClean="0"/>
              <a:t>Not</a:t>
            </a:r>
            <a:endParaRPr lang="en-US" dirty="0"/>
          </a:p>
        </p:txBody>
      </p:sp>
      <p:graphicFrame>
        <p:nvGraphicFramePr>
          <p:cNvPr id="4" name="Table 3"/>
          <p:cNvGraphicFramePr>
            <a:graphicFrameLocks noGrp="1"/>
          </p:cNvGraphicFramePr>
          <p:nvPr/>
        </p:nvGraphicFramePr>
        <p:xfrm>
          <a:off x="1295400" y="27432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A</a:t>
                      </a:r>
                      <a:endParaRPr lang="en-US" dirty="0"/>
                    </a:p>
                  </a:txBody>
                  <a:tcPr/>
                </a:tc>
                <a:tc>
                  <a:txBody>
                    <a:bodyPr/>
                    <a:lstStyle/>
                    <a:p>
                      <a:pPr algn="ctr"/>
                      <a:r>
                        <a:rPr lang="en-US" dirty="0" smtClean="0"/>
                        <a:t>not A</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These logical operators are useful when using conditions or loops in programs.</a:t>
            </a:r>
            <a:endParaRPr lang="en-US" dirty="0"/>
          </a:p>
        </p:txBody>
      </p:sp>
      <p:sp>
        <p:nvSpPr>
          <p:cNvPr id="3" name="Title 2"/>
          <p:cNvSpPr>
            <a:spLocks noGrp="1"/>
          </p:cNvSpPr>
          <p:nvPr>
            <p:ph type="title"/>
          </p:nvPr>
        </p:nvSpPr>
        <p:spPr/>
        <p:txBody>
          <a:bodyPr/>
          <a:lstStyle/>
          <a:p>
            <a:r>
              <a:rPr lang="en-US" dirty="0" smtClean="0"/>
              <a:t>Logical Operators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029200" cy="4525963"/>
          </a:xfrm>
        </p:spPr>
        <p:txBody>
          <a:bodyPr>
            <a:normAutofit lnSpcReduction="10000"/>
          </a:bodyPr>
          <a:lstStyle/>
          <a:p>
            <a:r>
              <a:rPr lang="en-US" dirty="0" smtClean="0"/>
              <a:t>Conditions are another useful tool in programming</a:t>
            </a:r>
          </a:p>
          <a:p>
            <a:r>
              <a:rPr lang="en-US" dirty="0" smtClean="0"/>
              <a:t>Also known as “if-statements”</a:t>
            </a:r>
          </a:p>
          <a:p>
            <a:r>
              <a:rPr lang="en-US" dirty="0" smtClean="0"/>
              <a:t>Conditions allow you to set up an “if-then-else” case in programming</a:t>
            </a:r>
          </a:p>
          <a:p>
            <a:r>
              <a:rPr lang="en-US" dirty="0" smtClean="0"/>
              <a:t>The “then” part of if-then-else comes directly under the if statement</a:t>
            </a:r>
            <a:endParaRPr lang="en-US" dirty="0"/>
          </a:p>
        </p:txBody>
      </p:sp>
      <p:sp>
        <p:nvSpPr>
          <p:cNvPr id="3" name="Title 2"/>
          <p:cNvSpPr>
            <a:spLocks noGrp="1"/>
          </p:cNvSpPr>
          <p:nvPr>
            <p:ph type="title"/>
          </p:nvPr>
        </p:nvSpPr>
        <p:spPr/>
        <p:txBody>
          <a:bodyPr/>
          <a:lstStyle/>
          <a:p>
            <a:r>
              <a:rPr lang="en-US" dirty="0" smtClean="0"/>
              <a:t>Conditions</a:t>
            </a:r>
            <a:endParaRPr lang="en-US" dirty="0"/>
          </a:p>
        </p:txBody>
      </p:sp>
      <p:pic>
        <p:nvPicPr>
          <p:cNvPr id="2052" name="Picture 4"/>
          <p:cNvPicPr>
            <a:picLocks noChangeAspect="1" noChangeArrowheads="1"/>
          </p:cNvPicPr>
          <p:nvPr/>
        </p:nvPicPr>
        <p:blipFill>
          <a:blip r:embed="rId2" cstate="print"/>
          <a:srcRect l="4453" t="8946" r="59343" b="63315"/>
          <a:stretch>
            <a:fillRect/>
          </a:stretch>
        </p:blipFill>
        <p:spPr bwMode="auto">
          <a:xfrm>
            <a:off x="5175504" y="1447800"/>
            <a:ext cx="3968496" cy="32004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apply a condition inside of the ‘else’ case use the keyword “</a:t>
            </a:r>
            <a:r>
              <a:rPr lang="en-US" dirty="0" err="1" smtClean="0"/>
              <a:t>elif</a:t>
            </a:r>
            <a:r>
              <a:rPr lang="en-US" dirty="0" smtClean="0"/>
              <a:t>” which is short for else-if</a:t>
            </a:r>
          </a:p>
          <a:p>
            <a:endParaRPr lang="en-US" dirty="0"/>
          </a:p>
        </p:txBody>
      </p:sp>
      <p:sp>
        <p:nvSpPr>
          <p:cNvPr id="3" name="Title 2"/>
          <p:cNvSpPr>
            <a:spLocks noGrp="1"/>
          </p:cNvSpPr>
          <p:nvPr>
            <p:ph type="title"/>
          </p:nvPr>
        </p:nvSpPr>
        <p:spPr/>
        <p:txBody>
          <a:bodyPr/>
          <a:lstStyle/>
          <a:p>
            <a:r>
              <a:rPr lang="en-US" dirty="0" smtClean="0"/>
              <a:t>Conditions</a:t>
            </a:r>
            <a:endParaRPr lang="en-US" dirty="0"/>
          </a:p>
        </p:txBody>
      </p:sp>
      <p:pic>
        <p:nvPicPr>
          <p:cNvPr id="1027" name="Picture 3"/>
          <p:cNvPicPr>
            <a:picLocks noChangeAspect="1" noChangeArrowheads="1"/>
          </p:cNvPicPr>
          <p:nvPr/>
        </p:nvPicPr>
        <p:blipFill>
          <a:blip r:embed="rId2" cstate="print"/>
          <a:srcRect l="4453" t="7767" r="58175" b="58946"/>
          <a:stretch>
            <a:fillRect/>
          </a:stretch>
        </p:blipFill>
        <p:spPr bwMode="auto">
          <a:xfrm>
            <a:off x="3352800" y="2362200"/>
            <a:ext cx="4470400" cy="4191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SPSS:</a:t>
            </a:r>
          </a:p>
          <a:p>
            <a:pPr lvl="1"/>
            <a:r>
              <a:rPr lang="en-US" dirty="0" smtClean="0"/>
              <a:t>What happens when you have multiple files?</a:t>
            </a:r>
          </a:p>
          <a:p>
            <a:pPr lvl="1"/>
            <a:r>
              <a:rPr lang="en-US" dirty="0" smtClean="0"/>
              <a:t>What happens if the file is too large and Excel or SPSS cannot handle it?</a:t>
            </a:r>
          </a:p>
          <a:p>
            <a:pPr lvl="1"/>
            <a:endParaRPr lang="en-US" dirty="0" smtClean="0"/>
          </a:p>
          <a:p>
            <a:r>
              <a:rPr lang="en-US" dirty="0" smtClean="0"/>
              <a:t>Programming can solve these problems!!</a:t>
            </a:r>
            <a:endParaRPr lang="en-US" dirty="0"/>
          </a:p>
        </p:txBody>
      </p:sp>
      <p:sp>
        <p:nvSpPr>
          <p:cNvPr id="3" name="Title 2"/>
          <p:cNvSpPr>
            <a:spLocks noGrp="1"/>
          </p:cNvSpPr>
          <p:nvPr>
            <p:ph type="title"/>
          </p:nvPr>
        </p:nvSpPr>
        <p:spPr/>
        <p:txBody>
          <a:bodyPr>
            <a:normAutofit fontScale="90000"/>
          </a:bodyPr>
          <a:lstStyle/>
          <a:p>
            <a:r>
              <a:rPr lang="en-US" dirty="0" smtClean="0"/>
              <a:t>How can computer programming help you?</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Loops are also a very useful tools for programming</a:t>
            </a:r>
          </a:p>
          <a:p>
            <a:r>
              <a:rPr lang="en-US" dirty="0" smtClean="0"/>
              <a:t>Loops allow you to execute a piece of code over and over until a condition is met</a:t>
            </a:r>
          </a:p>
          <a:p>
            <a:r>
              <a:rPr lang="en-US" dirty="0" smtClean="0"/>
              <a:t>There are 2 main types of loops</a:t>
            </a:r>
            <a:endParaRPr lang="en-US" dirty="0"/>
          </a:p>
        </p:txBody>
      </p:sp>
      <p:sp>
        <p:nvSpPr>
          <p:cNvPr id="3" name="Title 2"/>
          <p:cNvSpPr>
            <a:spLocks noGrp="1"/>
          </p:cNvSpPr>
          <p:nvPr>
            <p:ph type="title"/>
          </p:nvPr>
        </p:nvSpPr>
        <p:spPr/>
        <p:txBody>
          <a:bodyPr/>
          <a:lstStyle/>
          <a:p>
            <a:r>
              <a:rPr lang="en-US" dirty="0" smtClean="0"/>
              <a:t>Loops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Loop:</a:t>
            </a:r>
          </a:p>
          <a:p>
            <a:pPr lvl="1"/>
            <a:r>
              <a:rPr lang="en-US" dirty="0" smtClean="0"/>
              <a:t>May not execute if the condition is not met from the start.</a:t>
            </a:r>
            <a:endParaRPr lang="en-US" dirty="0"/>
          </a:p>
        </p:txBody>
      </p:sp>
      <p:sp>
        <p:nvSpPr>
          <p:cNvPr id="3" name="Title 2"/>
          <p:cNvSpPr>
            <a:spLocks noGrp="1"/>
          </p:cNvSpPr>
          <p:nvPr>
            <p:ph type="title"/>
          </p:nvPr>
        </p:nvSpPr>
        <p:spPr/>
        <p:txBody>
          <a:bodyPr/>
          <a:lstStyle/>
          <a:p>
            <a:r>
              <a:rPr lang="en-US" dirty="0" smtClean="0"/>
              <a:t>Loops</a:t>
            </a:r>
            <a:endParaRPr lang="en-US" dirty="0"/>
          </a:p>
        </p:txBody>
      </p:sp>
      <p:pic>
        <p:nvPicPr>
          <p:cNvPr id="3074" name="Picture 2"/>
          <p:cNvPicPr>
            <a:picLocks noChangeAspect="1" noChangeArrowheads="1"/>
          </p:cNvPicPr>
          <p:nvPr/>
        </p:nvPicPr>
        <p:blipFill>
          <a:blip r:embed="rId2" cstate="print"/>
          <a:srcRect l="4453" t="7767" r="47664" b="57836"/>
          <a:stretch>
            <a:fillRect/>
          </a:stretch>
        </p:blipFill>
        <p:spPr bwMode="auto">
          <a:xfrm>
            <a:off x="3657600" y="2438400"/>
            <a:ext cx="5341374" cy="4038600"/>
          </a:xfrm>
          <a:prstGeom prst="rect">
            <a:avLst/>
          </a:prstGeom>
          <a:noFill/>
          <a:ln w="9525">
            <a:noFill/>
            <a:miter lim="800000"/>
            <a:headEnd/>
            <a:tailEnd/>
          </a:ln>
          <a:effectLst/>
        </p:spPr>
      </p:pic>
      <p:sp>
        <p:nvSpPr>
          <p:cNvPr id="5" name="TextBox 4"/>
          <p:cNvSpPr txBox="1"/>
          <p:nvPr/>
        </p:nvSpPr>
        <p:spPr>
          <a:xfrm>
            <a:off x="609600" y="3200400"/>
            <a:ext cx="2819400" cy="1938992"/>
          </a:xfrm>
          <a:prstGeom prst="rect">
            <a:avLst/>
          </a:prstGeom>
          <a:noFill/>
        </p:spPr>
        <p:txBody>
          <a:bodyPr wrap="square" rtlCol="0">
            <a:spAutoFit/>
          </a:bodyPr>
          <a:lstStyle/>
          <a:p>
            <a:r>
              <a:rPr lang="en-US" sz="2400" dirty="0" smtClean="0"/>
              <a:t>If the second statement was</a:t>
            </a:r>
          </a:p>
          <a:p>
            <a:r>
              <a:rPr lang="en-US" sz="2400" dirty="0" smtClean="0"/>
              <a:t>“x = 8” the loop would not execute at all</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Loops:</a:t>
            </a:r>
          </a:p>
          <a:p>
            <a:pPr lvl="1"/>
            <a:r>
              <a:rPr lang="en-US" dirty="0" smtClean="0"/>
              <a:t>For loops allow you to do something while a number is incremented</a:t>
            </a:r>
          </a:p>
          <a:p>
            <a:pPr lvl="1"/>
            <a:r>
              <a:rPr lang="en-US" dirty="0" smtClean="0"/>
              <a:t>The range function allows you to choose a selected range</a:t>
            </a:r>
            <a:endParaRPr lang="en-US" dirty="0"/>
          </a:p>
        </p:txBody>
      </p:sp>
      <p:sp>
        <p:nvSpPr>
          <p:cNvPr id="3" name="Title 2"/>
          <p:cNvSpPr>
            <a:spLocks noGrp="1"/>
          </p:cNvSpPr>
          <p:nvPr>
            <p:ph type="title"/>
          </p:nvPr>
        </p:nvSpPr>
        <p:spPr/>
        <p:txBody>
          <a:bodyPr/>
          <a:lstStyle/>
          <a:p>
            <a:r>
              <a:rPr lang="en-US" dirty="0" smtClean="0"/>
              <a:t>Loops</a:t>
            </a:r>
            <a:endParaRPr lang="en-US" dirty="0"/>
          </a:p>
        </p:txBody>
      </p:sp>
      <p:pic>
        <p:nvPicPr>
          <p:cNvPr id="4098" name="Picture 2"/>
          <p:cNvPicPr>
            <a:picLocks noChangeAspect="1" noChangeArrowheads="1"/>
          </p:cNvPicPr>
          <p:nvPr/>
        </p:nvPicPr>
        <p:blipFill>
          <a:blip r:embed="rId2" cstate="print"/>
          <a:srcRect l="4672" t="8877" r="59343" b="77808"/>
          <a:stretch>
            <a:fillRect/>
          </a:stretch>
        </p:blipFill>
        <p:spPr bwMode="auto">
          <a:xfrm>
            <a:off x="0" y="3352800"/>
            <a:ext cx="5410200" cy="210701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l="949" t="40014" r="81533" b="40014"/>
          <a:stretch>
            <a:fillRect/>
          </a:stretch>
        </p:blipFill>
        <p:spPr bwMode="auto">
          <a:xfrm>
            <a:off x="6019800" y="3429000"/>
            <a:ext cx="2362200" cy="283464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4525963"/>
          </a:xfrm>
        </p:spPr>
        <p:txBody>
          <a:bodyPr/>
          <a:lstStyle/>
          <a:p>
            <a:r>
              <a:rPr lang="en-US" dirty="0" smtClean="0"/>
              <a:t>For Loops also work for arrays:</a:t>
            </a:r>
          </a:p>
          <a:p>
            <a:pPr lvl="1"/>
            <a:r>
              <a:rPr lang="en-US" dirty="0" err="1" smtClean="0"/>
              <a:t>i</a:t>
            </a:r>
            <a:r>
              <a:rPr lang="en-US" dirty="0" smtClean="0"/>
              <a:t> becomes each element in the array</a:t>
            </a:r>
          </a:p>
          <a:p>
            <a:endParaRPr lang="en-US" dirty="0"/>
          </a:p>
        </p:txBody>
      </p:sp>
      <p:sp>
        <p:nvSpPr>
          <p:cNvPr id="3" name="Title 2"/>
          <p:cNvSpPr>
            <a:spLocks noGrp="1"/>
          </p:cNvSpPr>
          <p:nvPr>
            <p:ph type="title"/>
          </p:nvPr>
        </p:nvSpPr>
        <p:spPr/>
        <p:txBody>
          <a:bodyPr/>
          <a:lstStyle/>
          <a:p>
            <a:r>
              <a:rPr lang="en-US" dirty="0" smtClean="0"/>
              <a:t>Loops</a:t>
            </a:r>
            <a:endParaRPr lang="en-US" dirty="0"/>
          </a:p>
        </p:txBody>
      </p:sp>
      <p:pic>
        <p:nvPicPr>
          <p:cNvPr id="1027" name="Picture 3"/>
          <p:cNvPicPr>
            <a:picLocks noChangeAspect="1" noChangeArrowheads="1"/>
          </p:cNvPicPr>
          <p:nvPr/>
        </p:nvPicPr>
        <p:blipFill>
          <a:blip r:embed="rId2" cstate="print"/>
          <a:srcRect l="2117" t="79958" r="90876" b="4508"/>
          <a:stretch>
            <a:fillRect/>
          </a:stretch>
        </p:blipFill>
        <p:spPr bwMode="auto">
          <a:xfrm>
            <a:off x="6705600" y="2971800"/>
            <a:ext cx="1371600" cy="3200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2117" t="7836" r="75693" b="71082"/>
          <a:stretch>
            <a:fillRect/>
          </a:stretch>
        </p:blipFill>
        <p:spPr bwMode="auto">
          <a:xfrm>
            <a:off x="2971800" y="3124200"/>
            <a:ext cx="3124200" cy="3124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lstStyle/>
          <a:p>
            <a:r>
              <a:rPr lang="en-US" dirty="0" smtClean="0"/>
              <a:t>Endless Loop:</a:t>
            </a:r>
          </a:p>
          <a:p>
            <a:pPr lvl="1"/>
            <a:r>
              <a:rPr lang="en-US" dirty="0" smtClean="0"/>
              <a:t>Endless loops are useful when you want something to go on forever.</a:t>
            </a:r>
          </a:p>
          <a:p>
            <a:pPr lvl="1"/>
            <a:r>
              <a:rPr lang="en-US" dirty="0" smtClean="0"/>
              <a:t>The continue statement can be used to make the loop go directly back to the beginning</a:t>
            </a:r>
          </a:p>
          <a:p>
            <a:pPr lvl="1"/>
            <a:r>
              <a:rPr lang="en-US" dirty="0" smtClean="0"/>
              <a:t>The break statement can be used to end the loop immediately</a:t>
            </a:r>
          </a:p>
          <a:p>
            <a:pPr lvl="1"/>
            <a:r>
              <a:rPr lang="en-US" dirty="0" smtClean="0"/>
              <a:t>While(1) is the general convention for an endless loop</a:t>
            </a:r>
          </a:p>
          <a:p>
            <a:pPr lvl="1"/>
            <a:endParaRPr lang="en-US" dirty="0" smtClean="0"/>
          </a:p>
        </p:txBody>
      </p:sp>
      <p:sp>
        <p:nvSpPr>
          <p:cNvPr id="3" name="Title 2"/>
          <p:cNvSpPr>
            <a:spLocks noGrp="1"/>
          </p:cNvSpPr>
          <p:nvPr>
            <p:ph type="title"/>
          </p:nvPr>
        </p:nvSpPr>
        <p:spPr/>
        <p:txBody>
          <a:bodyPr/>
          <a:lstStyle/>
          <a:p>
            <a:r>
              <a:rPr lang="en-US" dirty="0" smtClean="0"/>
              <a:t>Loops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Endless Loop:</a:t>
            </a:r>
          </a:p>
          <a:p>
            <a:pPr lvl="1"/>
            <a:r>
              <a:rPr lang="en-US" dirty="0" smtClean="0"/>
              <a:t>The following loop is the same as the initial while loop</a:t>
            </a:r>
          </a:p>
          <a:p>
            <a:pPr lvl="1"/>
            <a:endParaRPr lang="en-US" dirty="0" smtClean="0"/>
          </a:p>
          <a:p>
            <a:pPr lvl="1"/>
            <a:r>
              <a:rPr lang="en-US" dirty="0" smtClean="0"/>
              <a:t>Pair up and see if you </a:t>
            </a:r>
          </a:p>
          <a:p>
            <a:pPr lvl="1">
              <a:buNone/>
            </a:pPr>
            <a:r>
              <a:rPr lang="en-US" dirty="0" smtClean="0"/>
              <a:t>can come up with any</a:t>
            </a:r>
          </a:p>
          <a:p>
            <a:pPr lvl="1">
              <a:buNone/>
            </a:pPr>
            <a:r>
              <a:rPr lang="en-US" dirty="0" smtClean="0"/>
              <a:t>other examples of</a:t>
            </a:r>
          </a:p>
          <a:p>
            <a:pPr lvl="1">
              <a:buNone/>
            </a:pPr>
            <a:r>
              <a:rPr lang="en-US" dirty="0" smtClean="0"/>
              <a:t>loops </a:t>
            </a:r>
          </a:p>
        </p:txBody>
      </p:sp>
      <p:sp>
        <p:nvSpPr>
          <p:cNvPr id="3" name="Title 2"/>
          <p:cNvSpPr>
            <a:spLocks noGrp="1"/>
          </p:cNvSpPr>
          <p:nvPr>
            <p:ph type="title"/>
          </p:nvPr>
        </p:nvSpPr>
        <p:spPr/>
        <p:txBody>
          <a:bodyPr/>
          <a:lstStyle/>
          <a:p>
            <a:r>
              <a:rPr lang="en-US" dirty="0" smtClean="0"/>
              <a:t>Loops</a:t>
            </a:r>
            <a:endParaRPr lang="en-US" dirty="0"/>
          </a:p>
        </p:txBody>
      </p:sp>
      <p:pic>
        <p:nvPicPr>
          <p:cNvPr id="5122" name="Picture 2"/>
          <p:cNvPicPr>
            <a:picLocks noChangeAspect="1" noChangeArrowheads="1"/>
          </p:cNvPicPr>
          <p:nvPr/>
        </p:nvPicPr>
        <p:blipFill>
          <a:blip r:embed="rId2" cstate="print"/>
          <a:srcRect l="4453" t="8877" r="59343" b="52288"/>
          <a:stretch>
            <a:fillRect/>
          </a:stretch>
        </p:blipFill>
        <p:spPr bwMode="auto">
          <a:xfrm>
            <a:off x="4343400" y="2298291"/>
            <a:ext cx="4038600" cy="4559709"/>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Pair up and see if you can come up with some scenarios where loops would be useful. </a:t>
            </a:r>
            <a:endParaRPr lang="en-US" dirty="0"/>
          </a:p>
        </p:txBody>
      </p:sp>
      <p:sp>
        <p:nvSpPr>
          <p:cNvPr id="3" name="Title 2"/>
          <p:cNvSpPr>
            <a:spLocks noGrp="1"/>
          </p:cNvSpPr>
          <p:nvPr>
            <p:ph type="title"/>
          </p:nvPr>
        </p:nvSpPr>
        <p:spPr/>
        <p:txBody>
          <a:bodyPr>
            <a:normAutofit/>
          </a:bodyPr>
          <a:lstStyle/>
          <a:p>
            <a:r>
              <a:rPr lang="en-US" dirty="0" smtClean="0"/>
              <a:t>Loops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basic way to output data is using the print statement:  print(x)</a:t>
            </a:r>
          </a:p>
          <a:p>
            <a:r>
              <a:rPr lang="en-US" dirty="0" smtClean="0"/>
              <a:t>However, what if you want to use tabs in Python,  you use the </a:t>
            </a:r>
            <a:r>
              <a:rPr lang="en-US" dirty="0" err="1" smtClean="0"/>
              <a:t>rjust</a:t>
            </a:r>
            <a:r>
              <a:rPr lang="en-US" dirty="0" smtClean="0"/>
              <a:t> and </a:t>
            </a:r>
            <a:r>
              <a:rPr lang="en-US" dirty="0" err="1" smtClean="0"/>
              <a:t>ljust</a:t>
            </a:r>
            <a:r>
              <a:rPr lang="en-US" dirty="0" smtClean="0"/>
              <a:t> functions</a:t>
            </a:r>
          </a:p>
          <a:p>
            <a:endParaRPr lang="en-US" dirty="0" smtClean="0"/>
          </a:p>
          <a:p>
            <a:r>
              <a:rPr lang="en-US" dirty="0" smtClean="0"/>
              <a:t>Print(</a:t>
            </a:r>
            <a:r>
              <a:rPr lang="en-US" dirty="0" err="1" smtClean="0"/>
              <a:t>str</a:t>
            </a:r>
            <a:r>
              <a:rPr lang="en-US" dirty="0" smtClean="0"/>
              <a:t>(x).</a:t>
            </a:r>
            <a:r>
              <a:rPr lang="en-US" dirty="0" err="1" smtClean="0"/>
              <a:t>rjust</a:t>
            </a:r>
            <a:r>
              <a:rPr lang="en-US" dirty="0" smtClean="0"/>
              <a:t>(2)) will put x at the second tab stop on output </a:t>
            </a:r>
            <a:endParaRPr lang="en-US" dirty="0"/>
          </a:p>
        </p:txBody>
      </p:sp>
      <p:sp>
        <p:nvSpPr>
          <p:cNvPr id="3" name="Title 2"/>
          <p:cNvSpPr>
            <a:spLocks noGrp="1"/>
          </p:cNvSpPr>
          <p:nvPr>
            <p:ph type="title"/>
          </p:nvPr>
        </p:nvSpPr>
        <p:spPr/>
        <p:txBody>
          <a:bodyPr/>
          <a:lstStyle/>
          <a:p>
            <a:r>
              <a:rPr lang="en-US" dirty="0" smtClean="0"/>
              <a:t>Formatting Output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err="1" smtClean="0"/>
              <a:t>zfill</a:t>
            </a:r>
            <a:r>
              <a:rPr lang="en-US" dirty="0" smtClean="0"/>
              <a:t> function makes sure a certain number of digits will be printed out</a:t>
            </a:r>
          </a:p>
          <a:p>
            <a:pPr lvl="1"/>
            <a:r>
              <a:rPr lang="en-US" dirty="0" smtClean="0"/>
              <a:t>“12”.zfill(5)  </a:t>
            </a:r>
            <a:r>
              <a:rPr lang="en-US" dirty="0" smtClean="0">
                <a:sym typeface="Wingdings" pitchFamily="2" charset="2"/>
              </a:rPr>
              <a:t> 00012</a:t>
            </a:r>
          </a:p>
          <a:p>
            <a:pPr lvl="1"/>
            <a:r>
              <a:rPr lang="en-US" dirty="0" smtClean="0">
                <a:sym typeface="Wingdings" pitchFamily="2" charset="2"/>
              </a:rPr>
              <a:t>“154”.zfill(4)  0154</a:t>
            </a:r>
          </a:p>
          <a:p>
            <a:pPr lvl="1"/>
            <a:r>
              <a:rPr lang="en-US" dirty="0" smtClean="0">
                <a:sym typeface="Wingdings" pitchFamily="2" charset="2"/>
              </a:rPr>
              <a:t>“1.23”.zfill(4)  01.23</a:t>
            </a:r>
          </a:p>
          <a:p>
            <a:pPr lvl="1"/>
            <a:endParaRPr lang="en-US" dirty="0" smtClean="0">
              <a:sym typeface="Wingdings" pitchFamily="2" charset="2"/>
            </a:endParaRPr>
          </a:p>
          <a:p>
            <a:r>
              <a:rPr lang="en-US" dirty="0" smtClean="0">
                <a:sym typeface="Wingdings" pitchFamily="2" charset="2"/>
              </a:rPr>
              <a:t>However, </a:t>
            </a:r>
            <a:r>
              <a:rPr lang="en-US" dirty="0" err="1" smtClean="0">
                <a:sym typeface="Wingdings" pitchFamily="2" charset="2"/>
              </a:rPr>
              <a:t>zfill</a:t>
            </a:r>
            <a:r>
              <a:rPr lang="en-US" dirty="0" smtClean="0">
                <a:sym typeface="Wingdings" pitchFamily="2" charset="2"/>
              </a:rPr>
              <a:t> will not truncate numbers</a:t>
            </a:r>
          </a:p>
          <a:p>
            <a:pPr lvl="1"/>
            <a:r>
              <a:rPr lang="en-US" dirty="0" smtClean="0">
                <a:sym typeface="Wingdings" pitchFamily="2" charset="2"/>
              </a:rPr>
              <a:t>“3.141592”.zfill(3)  3.141592</a:t>
            </a:r>
            <a:endParaRPr lang="en-US" dirty="0"/>
          </a:p>
        </p:txBody>
      </p:sp>
      <p:sp>
        <p:nvSpPr>
          <p:cNvPr id="3" name="Title 2"/>
          <p:cNvSpPr>
            <a:spLocks noGrp="1"/>
          </p:cNvSpPr>
          <p:nvPr>
            <p:ph type="title"/>
          </p:nvPr>
        </p:nvSpPr>
        <p:spPr/>
        <p:txBody>
          <a:bodyPr/>
          <a:lstStyle/>
          <a:p>
            <a:r>
              <a:rPr lang="en-US" dirty="0" err="1" smtClean="0"/>
              <a:t>Zfill</a:t>
            </a:r>
            <a:r>
              <a:rPr lang="en-US" dirty="0" smtClean="0"/>
              <a:t> function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Format function inserts variables into strings</a:t>
            </a:r>
          </a:p>
          <a:p>
            <a:pPr>
              <a:buNone/>
            </a:pPr>
            <a:r>
              <a:rPr lang="en-US" dirty="0" smtClean="0"/>
              <a:t>	x=3</a:t>
            </a:r>
          </a:p>
          <a:p>
            <a:pPr>
              <a:buNone/>
            </a:pPr>
            <a:r>
              <a:rPr lang="en-US" dirty="0" smtClean="0"/>
              <a:t>	print(“My Number is {}”.format(x))  </a:t>
            </a:r>
            <a:r>
              <a:rPr lang="en-US" dirty="0" smtClean="0">
                <a:sym typeface="Wingdings" pitchFamily="2" charset="2"/>
              </a:rPr>
              <a:t> </a:t>
            </a:r>
          </a:p>
          <a:p>
            <a:pPr>
              <a:buNone/>
            </a:pPr>
            <a:r>
              <a:rPr lang="en-US" dirty="0" smtClean="0">
                <a:sym typeface="Wingdings" pitchFamily="2" charset="2"/>
              </a:rPr>
              <a:t>						My Number is 3</a:t>
            </a:r>
          </a:p>
          <a:p>
            <a:r>
              <a:rPr lang="en-US" dirty="0" smtClean="0">
                <a:sym typeface="Wingdings" pitchFamily="2" charset="2"/>
              </a:rPr>
              <a:t>You can also order your variables differently</a:t>
            </a:r>
          </a:p>
          <a:p>
            <a:pPr lvl="1">
              <a:buNone/>
            </a:pPr>
            <a:r>
              <a:rPr lang="en-US" dirty="0" smtClean="0">
                <a:sym typeface="Wingdings" pitchFamily="2" charset="2"/>
              </a:rPr>
              <a:t>x = 3</a:t>
            </a:r>
          </a:p>
          <a:p>
            <a:pPr lvl="1">
              <a:buNone/>
            </a:pPr>
            <a:r>
              <a:rPr lang="en-US" dirty="0" smtClean="0">
                <a:sym typeface="Wingdings" pitchFamily="2" charset="2"/>
              </a:rPr>
              <a:t>Y = 4</a:t>
            </a:r>
          </a:p>
          <a:p>
            <a:pPr lvl="1">
              <a:buNone/>
            </a:pPr>
            <a:r>
              <a:rPr lang="en-US" dirty="0" smtClean="0">
                <a:sym typeface="Wingdings" pitchFamily="2" charset="2"/>
              </a:rPr>
              <a:t>print(“Numbers: {1}---{0}”.format(</a:t>
            </a:r>
            <a:r>
              <a:rPr lang="en-US" dirty="0" err="1" smtClean="0">
                <a:sym typeface="Wingdings" pitchFamily="2" charset="2"/>
              </a:rPr>
              <a:t>x,y</a:t>
            </a:r>
            <a:r>
              <a:rPr lang="en-US" dirty="0" smtClean="0">
                <a:sym typeface="Wingdings" pitchFamily="2" charset="2"/>
              </a:rPr>
              <a:t>)) </a:t>
            </a:r>
          </a:p>
          <a:p>
            <a:pPr lvl="1">
              <a:buNone/>
            </a:pPr>
            <a:r>
              <a:rPr lang="en-US" dirty="0" smtClean="0">
                <a:sym typeface="Wingdings" pitchFamily="2" charset="2"/>
              </a:rPr>
              <a:t>						Numbers: 4---3</a:t>
            </a:r>
          </a:p>
        </p:txBody>
      </p:sp>
      <p:sp>
        <p:nvSpPr>
          <p:cNvPr id="3" name="Title 2"/>
          <p:cNvSpPr>
            <a:spLocks noGrp="1"/>
          </p:cNvSpPr>
          <p:nvPr>
            <p:ph type="title"/>
          </p:nvPr>
        </p:nvSpPr>
        <p:spPr/>
        <p:txBody>
          <a:bodyPr/>
          <a:lstStyle/>
          <a:p>
            <a:r>
              <a:rPr lang="en-US" dirty="0" smtClean="0"/>
              <a:t>Format Function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Programs can be used for:</a:t>
            </a:r>
          </a:p>
          <a:p>
            <a:pPr lvl="1"/>
            <a:r>
              <a:rPr lang="en-US" dirty="0" smtClean="0"/>
              <a:t>Creation of Artificial Intelligence</a:t>
            </a:r>
          </a:p>
          <a:p>
            <a:pPr lvl="1"/>
            <a:r>
              <a:rPr lang="en-US" dirty="0" smtClean="0"/>
              <a:t>Large File Reading/Writing</a:t>
            </a:r>
          </a:p>
          <a:p>
            <a:pPr lvl="1"/>
            <a:r>
              <a:rPr lang="en-US" dirty="0" smtClean="0"/>
              <a:t>Quick Computing of Arithmetic Using Large Numbers</a:t>
            </a:r>
          </a:p>
          <a:p>
            <a:pPr lvl="1"/>
            <a:r>
              <a:rPr lang="en-US" dirty="0" smtClean="0"/>
              <a:t>Keeping Track of Large Databases</a:t>
            </a:r>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Utility of Programs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Decimal point precision can also be controlled with the format function:</a:t>
            </a:r>
          </a:p>
          <a:p>
            <a:r>
              <a:rPr lang="en-US" dirty="0" smtClean="0"/>
              <a:t>print(“Pi is: {0:.3f}”.format(“3.141592”))</a:t>
            </a:r>
          </a:p>
          <a:p>
            <a:pPr>
              <a:buNone/>
            </a:pPr>
            <a:r>
              <a:rPr lang="en-US" dirty="0" smtClean="0"/>
              <a:t>					Pi is 3.142</a:t>
            </a:r>
          </a:p>
          <a:p>
            <a:pPr>
              <a:buNone/>
            </a:pPr>
            <a:r>
              <a:rPr lang="en-US" dirty="0" smtClean="0"/>
              <a:t>The number before the : is the parameter number</a:t>
            </a:r>
          </a:p>
          <a:p>
            <a:pPr>
              <a:buNone/>
            </a:pPr>
            <a:r>
              <a:rPr lang="en-US" dirty="0" smtClean="0"/>
              <a:t>The Number After the . is the number of decimal places you would like to show</a:t>
            </a:r>
          </a:p>
        </p:txBody>
      </p:sp>
      <p:sp>
        <p:nvSpPr>
          <p:cNvPr id="3" name="Title 2"/>
          <p:cNvSpPr>
            <a:spLocks noGrp="1"/>
          </p:cNvSpPr>
          <p:nvPr>
            <p:ph type="title"/>
          </p:nvPr>
        </p:nvSpPr>
        <p:spPr/>
        <p:txBody>
          <a:bodyPr/>
          <a:lstStyle/>
          <a:p>
            <a:r>
              <a:rPr lang="en-US" dirty="0" smtClean="0"/>
              <a:t>Precision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Field width of output can also be controlled</a:t>
            </a:r>
          </a:p>
          <a:p>
            <a:pPr>
              <a:buNone/>
            </a:pPr>
            <a:r>
              <a:rPr lang="en-US" dirty="0" smtClean="0"/>
              <a:t>	j = Joe</a:t>
            </a:r>
          </a:p>
          <a:p>
            <a:pPr>
              <a:buNone/>
            </a:pPr>
            <a:r>
              <a:rPr lang="en-US" dirty="0" smtClean="0"/>
              <a:t>	s = Sally</a:t>
            </a:r>
          </a:p>
          <a:p>
            <a:pPr>
              <a:buNone/>
            </a:pPr>
            <a:r>
              <a:rPr lang="en-US" dirty="0" smtClean="0"/>
              <a:t>	print(“Hey, {0:5} likes {1:7}”.format(j, s))</a:t>
            </a:r>
          </a:p>
          <a:p>
            <a:pPr>
              <a:buNone/>
            </a:pPr>
            <a:r>
              <a:rPr lang="en-US" dirty="0" smtClean="0"/>
              <a:t>		Hey,   Joe likes   Sally</a:t>
            </a:r>
          </a:p>
          <a:p>
            <a:r>
              <a:rPr lang="en-US" dirty="0" smtClean="0"/>
              <a:t>This is really useful for creating well formatted tables</a:t>
            </a:r>
            <a:endParaRPr lang="en-US" dirty="0"/>
          </a:p>
        </p:txBody>
      </p:sp>
      <p:sp>
        <p:nvSpPr>
          <p:cNvPr id="3" name="Title 2"/>
          <p:cNvSpPr>
            <a:spLocks noGrp="1"/>
          </p:cNvSpPr>
          <p:nvPr>
            <p:ph type="title"/>
          </p:nvPr>
        </p:nvSpPr>
        <p:spPr/>
        <p:txBody>
          <a:bodyPr/>
          <a:lstStyle/>
          <a:p>
            <a:r>
              <a:rPr lang="en-US" dirty="0" smtClean="0"/>
              <a:t>Field Width</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Field Width</a:t>
            </a:r>
            <a:endParaRPr lang="en-US" dirty="0"/>
          </a:p>
        </p:txBody>
      </p:sp>
      <p:pic>
        <p:nvPicPr>
          <p:cNvPr id="2050" name="Picture 2"/>
          <p:cNvPicPr>
            <a:picLocks noChangeAspect="1" noChangeArrowheads="1"/>
          </p:cNvPicPr>
          <p:nvPr/>
        </p:nvPicPr>
        <p:blipFill>
          <a:blip r:embed="rId2" cstate="print"/>
          <a:srcRect l="1933" t="78282" r="28477" b="4577"/>
          <a:stretch>
            <a:fillRect/>
          </a:stretch>
        </p:blipFill>
        <p:spPr bwMode="auto">
          <a:xfrm>
            <a:off x="533400" y="2209800"/>
            <a:ext cx="8229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Computer programs take time to run.</a:t>
            </a:r>
          </a:p>
          <a:p>
            <a:r>
              <a:rPr lang="en-US" dirty="0" smtClean="0"/>
              <a:t>For programs with arrays, the runtime can be expressed as a ratio of growth rate of the time to the number of elements</a:t>
            </a:r>
          </a:p>
          <a:p>
            <a:r>
              <a:rPr lang="en-US" dirty="0" smtClean="0"/>
              <a:t>Big-O notation denotes an algorithm’s runtime in the worst case scenario</a:t>
            </a:r>
            <a:endParaRPr lang="en-US" dirty="0"/>
          </a:p>
        </p:txBody>
      </p:sp>
      <p:sp>
        <p:nvSpPr>
          <p:cNvPr id="3" name="Title 2"/>
          <p:cNvSpPr>
            <a:spLocks noGrp="1"/>
          </p:cNvSpPr>
          <p:nvPr>
            <p:ph type="title"/>
          </p:nvPr>
        </p:nvSpPr>
        <p:spPr/>
        <p:txBody>
          <a:bodyPr/>
          <a:lstStyle/>
          <a:p>
            <a:r>
              <a:rPr lang="en-US" dirty="0" smtClean="0"/>
              <a:t>Runtime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Common Big-O Notations are:</a:t>
            </a:r>
          </a:p>
          <a:p>
            <a:endParaRPr lang="en-US" dirty="0" smtClean="0"/>
          </a:p>
          <a:p>
            <a:r>
              <a:rPr lang="en-US" dirty="0" smtClean="0"/>
              <a:t>O(1)  </a:t>
            </a:r>
            <a:r>
              <a:rPr lang="en-US" dirty="0" smtClean="0">
                <a:sym typeface="Wingdings" pitchFamily="2" charset="2"/>
              </a:rPr>
              <a:t> Constant Time</a:t>
            </a:r>
            <a:endParaRPr lang="en-US" dirty="0" smtClean="0"/>
          </a:p>
          <a:p>
            <a:r>
              <a:rPr lang="en-US" dirty="0" smtClean="0"/>
              <a:t>O(n)</a:t>
            </a:r>
          </a:p>
          <a:p>
            <a:r>
              <a:rPr lang="en-US" dirty="0" smtClean="0"/>
              <a:t>O(n</a:t>
            </a:r>
            <a:r>
              <a:rPr lang="en-US" baseline="30000" dirty="0" smtClean="0"/>
              <a:t>2</a:t>
            </a:r>
            <a:r>
              <a:rPr lang="en-US" dirty="0" smtClean="0"/>
              <a:t>)</a:t>
            </a:r>
          </a:p>
          <a:p>
            <a:pPr>
              <a:buNone/>
            </a:pPr>
            <a:endParaRPr lang="en-US" dirty="0"/>
          </a:p>
        </p:txBody>
      </p:sp>
      <p:sp>
        <p:nvSpPr>
          <p:cNvPr id="3" name="Title 2"/>
          <p:cNvSpPr>
            <a:spLocks noGrp="1"/>
          </p:cNvSpPr>
          <p:nvPr>
            <p:ph type="title"/>
          </p:nvPr>
        </p:nvSpPr>
        <p:spPr/>
        <p:txBody>
          <a:bodyPr/>
          <a:lstStyle/>
          <a:p>
            <a:r>
              <a:rPr lang="en-US" dirty="0" smtClean="0"/>
              <a:t>Runtime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the segment of code listed below the runtime is O(1) because the amount of items has no impact on the runtime.</a:t>
            </a:r>
            <a:endParaRPr lang="en-US" dirty="0"/>
          </a:p>
        </p:txBody>
      </p:sp>
      <p:sp>
        <p:nvSpPr>
          <p:cNvPr id="3" name="Title 2"/>
          <p:cNvSpPr>
            <a:spLocks noGrp="1"/>
          </p:cNvSpPr>
          <p:nvPr>
            <p:ph type="title"/>
          </p:nvPr>
        </p:nvSpPr>
        <p:spPr/>
        <p:txBody>
          <a:bodyPr/>
          <a:lstStyle/>
          <a:p>
            <a:r>
              <a:rPr lang="en-US" dirty="0" smtClean="0"/>
              <a:t>O(n) Notation</a:t>
            </a:r>
            <a:endParaRPr lang="en-US" dirty="0"/>
          </a:p>
        </p:txBody>
      </p:sp>
      <p:pic>
        <p:nvPicPr>
          <p:cNvPr id="7170" name="Picture 2"/>
          <p:cNvPicPr>
            <a:picLocks noChangeAspect="1" noChangeArrowheads="1"/>
          </p:cNvPicPr>
          <p:nvPr/>
        </p:nvPicPr>
        <p:blipFill>
          <a:blip r:embed="rId2" cstate="print"/>
          <a:srcRect l="1715" t="7176" r="73139" b="76561"/>
          <a:stretch>
            <a:fillRect/>
          </a:stretch>
        </p:blipFill>
        <p:spPr bwMode="auto">
          <a:xfrm>
            <a:off x="2057400" y="3124200"/>
            <a:ext cx="3505200" cy="238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Big O notation can be determined by the number of times a function will have to run through an array.</a:t>
            </a:r>
          </a:p>
          <a:p>
            <a:r>
              <a:rPr lang="en-US" dirty="0" smtClean="0"/>
              <a:t>The code to the right </a:t>
            </a:r>
          </a:p>
          <a:p>
            <a:pPr>
              <a:buNone/>
            </a:pPr>
            <a:r>
              <a:rPr lang="en-US" dirty="0" smtClean="0"/>
              <a:t>    is O(n) because you cycle</a:t>
            </a:r>
          </a:p>
          <a:p>
            <a:pPr>
              <a:buNone/>
            </a:pPr>
            <a:r>
              <a:rPr lang="en-US" dirty="0" smtClean="0"/>
              <a:t>	  through the array one time.</a:t>
            </a:r>
          </a:p>
          <a:p>
            <a:pPr>
              <a:buNone/>
            </a:pPr>
            <a:endParaRPr lang="en-US" dirty="0"/>
          </a:p>
        </p:txBody>
      </p:sp>
      <p:sp>
        <p:nvSpPr>
          <p:cNvPr id="3" name="Title 2"/>
          <p:cNvSpPr>
            <a:spLocks noGrp="1"/>
          </p:cNvSpPr>
          <p:nvPr>
            <p:ph type="title"/>
          </p:nvPr>
        </p:nvSpPr>
        <p:spPr/>
        <p:txBody>
          <a:bodyPr/>
          <a:lstStyle/>
          <a:p>
            <a:r>
              <a:rPr lang="en-US" dirty="0" smtClean="0"/>
              <a:t>O(n) Notation</a:t>
            </a:r>
            <a:endParaRPr lang="en-US" dirty="0"/>
          </a:p>
        </p:txBody>
      </p:sp>
      <p:pic>
        <p:nvPicPr>
          <p:cNvPr id="6146" name="Picture 2"/>
          <p:cNvPicPr>
            <a:picLocks noChangeAspect="1" noChangeArrowheads="1"/>
          </p:cNvPicPr>
          <p:nvPr/>
        </p:nvPicPr>
        <p:blipFill>
          <a:blip r:embed="rId2" cstate="print"/>
          <a:srcRect l="2117" t="7234" r="73358" b="78919"/>
          <a:stretch>
            <a:fillRect/>
          </a:stretch>
        </p:blipFill>
        <p:spPr bwMode="auto">
          <a:xfrm>
            <a:off x="5791200" y="2514600"/>
            <a:ext cx="307730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you determine what the O(n) runtime would be for the following code?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O(n</a:t>
            </a:r>
            <a:r>
              <a:rPr lang="en-US" baseline="30000" dirty="0" smtClean="0"/>
              <a:t>2</a:t>
            </a:r>
            <a:r>
              <a:rPr lang="en-US" dirty="0" smtClean="0"/>
              <a:t>)</a:t>
            </a:r>
            <a:endParaRPr lang="en-US" dirty="0"/>
          </a:p>
        </p:txBody>
      </p:sp>
      <p:sp>
        <p:nvSpPr>
          <p:cNvPr id="3" name="Title 2"/>
          <p:cNvSpPr>
            <a:spLocks noGrp="1"/>
          </p:cNvSpPr>
          <p:nvPr>
            <p:ph type="title"/>
          </p:nvPr>
        </p:nvSpPr>
        <p:spPr/>
        <p:txBody>
          <a:bodyPr/>
          <a:lstStyle/>
          <a:p>
            <a:r>
              <a:rPr lang="en-US" dirty="0" smtClean="0"/>
              <a:t>O(n) Notation</a:t>
            </a:r>
            <a:endParaRPr lang="en-US" dirty="0"/>
          </a:p>
        </p:txBody>
      </p:sp>
      <p:pic>
        <p:nvPicPr>
          <p:cNvPr id="8194" name="Picture 2"/>
          <p:cNvPicPr>
            <a:picLocks noChangeAspect="1" noChangeArrowheads="1"/>
          </p:cNvPicPr>
          <p:nvPr/>
        </p:nvPicPr>
        <p:blipFill>
          <a:blip r:embed="rId2" cstate="print"/>
          <a:srcRect l="2117" t="7199" r="72190" b="64494"/>
          <a:stretch>
            <a:fillRect/>
          </a:stretch>
        </p:blipFill>
        <p:spPr bwMode="auto">
          <a:xfrm>
            <a:off x="3048000" y="2362200"/>
            <a:ext cx="3429000" cy="39762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There are other common O(n) notations listed from quickest to slowest</a:t>
            </a:r>
          </a:p>
          <a:p>
            <a:endParaRPr lang="en-US" dirty="0" smtClean="0"/>
          </a:p>
          <a:p>
            <a:r>
              <a:rPr lang="en-US" dirty="0" smtClean="0"/>
              <a:t>O(1)</a:t>
            </a:r>
          </a:p>
          <a:p>
            <a:r>
              <a:rPr lang="en-US" dirty="0" smtClean="0"/>
              <a:t>O(</a:t>
            </a:r>
            <a:r>
              <a:rPr lang="en-US" dirty="0" err="1" smtClean="0"/>
              <a:t>logn</a:t>
            </a:r>
            <a:r>
              <a:rPr lang="en-US" dirty="0" smtClean="0"/>
              <a:t>)</a:t>
            </a:r>
          </a:p>
          <a:p>
            <a:r>
              <a:rPr lang="en-US" dirty="0" smtClean="0"/>
              <a:t>O(n)</a:t>
            </a:r>
          </a:p>
          <a:p>
            <a:r>
              <a:rPr lang="en-US" dirty="0" smtClean="0"/>
              <a:t>O(</a:t>
            </a:r>
            <a:r>
              <a:rPr lang="en-US" dirty="0" err="1" smtClean="0"/>
              <a:t>nlogn</a:t>
            </a:r>
            <a:r>
              <a:rPr lang="en-US" dirty="0" smtClean="0"/>
              <a:t>)</a:t>
            </a:r>
          </a:p>
          <a:p>
            <a:r>
              <a:rPr lang="en-US" dirty="0" smtClean="0"/>
              <a:t>O(n</a:t>
            </a:r>
            <a:r>
              <a:rPr lang="en-US" baseline="30000" dirty="0" smtClean="0"/>
              <a:t>2</a:t>
            </a:r>
            <a:r>
              <a:rPr lang="en-US" dirty="0" smtClean="0"/>
              <a:t>)</a:t>
            </a:r>
          </a:p>
          <a:p>
            <a:r>
              <a:rPr lang="en-US" dirty="0" smtClean="0"/>
              <a:t>O(n</a:t>
            </a:r>
            <a:r>
              <a:rPr lang="en-US" baseline="30000" dirty="0" smtClean="0"/>
              <a:t>3</a:t>
            </a:r>
            <a:r>
              <a:rPr lang="en-US" dirty="0" smtClean="0"/>
              <a:t>)</a:t>
            </a:r>
          </a:p>
          <a:p>
            <a:r>
              <a:rPr lang="en-US" dirty="0" smtClean="0"/>
              <a:t>O(n!)</a:t>
            </a:r>
            <a:endParaRPr lang="en-US" dirty="0"/>
          </a:p>
        </p:txBody>
      </p:sp>
      <p:sp>
        <p:nvSpPr>
          <p:cNvPr id="3" name="Title 2"/>
          <p:cNvSpPr>
            <a:spLocks noGrp="1"/>
          </p:cNvSpPr>
          <p:nvPr>
            <p:ph type="title"/>
          </p:nvPr>
        </p:nvSpPr>
        <p:spPr/>
        <p:txBody>
          <a:bodyPr/>
          <a:lstStyle/>
          <a:p>
            <a:r>
              <a:rPr lang="en-US" dirty="0" smtClean="0"/>
              <a:t>O(n) Notation</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Sorting Arrays can be a very useful tool in programming.</a:t>
            </a:r>
          </a:p>
          <a:p>
            <a:r>
              <a:rPr lang="en-US" dirty="0" smtClean="0"/>
              <a:t>Sorting can allow you to have a more standardized idea of what an array in your program will be.</a:t>
            </a:r>
            <a:endParaRPr lang="en-US" dirty="0"/>
          </a:p>
        </p:txBody>
      </p:sp>
      <p:sp>
        <p:nvSpPr>
          <p:cNvPr id="3" name="Title 2"/>
          <p:cNvSpPr>
            <a:spLocks noGrp="1"/>
          </p:cNvSpPr>
          <p:nvPr>
            <p:ph type="title"/>
          </p:nvPr>
        </p:nvSpPr>
        <p:spPr/>
        <p:txBody>
          <a:bodyPr/>
          <a:lstStyle/>
          <a:p>
            <a:r>
              <a:rPr lang="en-US" dirty="0" smtClean="0"/>
              <a:t>Sorting Methods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4724400" y="1447800"/>
            <a:ext cx="4041775" cy="762000"/>
          </a:xfrm>
          <a:effectLst>
            <a:glow rad="228600">
              <a:schemeClr val="accent1">
                <a:satMod val="175000"/>
                <a:alpha val="40000"/>
              </a:schemeClr>
            </a:glow>
          </a:effectLst>
        </p:spPr>
        <p:txBody>
          <a:bodyPr>
            <a:normAutofit fontScale="92500" lnSpcReduction="20000"/>
          </a:bodyPr>
          <a:lstStyle/>
          <a:p>
            <a:r>
              <a:rPr lang="en-US" dirty="0" smtClean="0"/>
              <a:t>Simple Python Program</a:t>
            </a:r>
            <a:endParaRPr lang="en-US" dirty="0"/>
          </a:p>
        </p:txBody>
      </p:sp>
      <p:pic>
        <p:nvPicPr>
          <p:cNvPr id="1026" name="Picture 2"/>
          <p:cNvPicPr>
            <a:picLocks noGrp="1" noChangeAspect="1" noChangeArrowheads="1"/>
          </p:cNvPicPr>
          <p:nvPr>
            <p:ph sz="quarter" idx="4294967295"/>
          </p:nvPr>
        </p:nvPicPr>
        <p:blipFill>
          <a:blip r:embed="rId2" cstate="print"/>
          <a:srcRect l="32129" t="24231" r="31193" b="44888"/>
          <a:stretch>
            <a:fillRect/>
          </a:stretch>
        </p:blipFill>
        <p:spPr bwMode="auto">
          <a:xfrm>
            <a:off x="4953000" y="2819400"/>
            <a:ext cx="3494087" cy="2362200"/>
          </a:xfrm>
          <a:prstGeom prst="rect">
            <a:avLst/>
          </a:prstGeom>
          <a:noFill/>
          <a:ln w="9525">
            <a:noFill/>
            <a:miter lim="800000"/>
            <a:headEnd/>
            <a:tailEnd/>
          </a:ln>
          <a:effectLst/>
        </p:spPr>
      </p:pic>
      <p:sp>
        <p:nvSpPr>
          <p:cNvPr id="6" name="Content Placeholder 5"/>
          <p:cNvSpPr>
            <a:spLocks noGrp="1"/>
          </p:cNvSpPr>
          <p:nvPr>
            <p:ph sz="quarter" idx="4294967295"/>
          </p:nvPr>
        </p:nvSpPr>
        <p:spPr>
          <a:xfrm>
            <a:off x="0" y="1444625"/>
            <a:ext cx="4040188" cy="4575175"/>
          </a:xfrm>
        </p:spPr>
        <p:txBody>
          <a:bodyPr>
            <a:normAutofit/>
          </a:bodyPr>
          <a:lstStyle/>
          <a:p>
            <a:r>
              <a:rPr lang="en-US" dirty="0" smtClean="0"/>
              <a:t>Python is a relatively easy to learn and use programming language that has the ability to solve almost any problem.</a:t>
            </a:r>
          </a:p>
          <a:p>
            <a:pPr lvl="1"/>
            <a:r>
              <a:rPr lang="en-US" dirty="0" smtClean="0"/>
              <a:t>Data Analysis</a:t>
            </a:r>
          </a:p>
          <a:p>
            <a:pPr lvl="1"/>
            <a:r>
              <a:rPr lang="en-US" dirty="0" smtClean="0"/>
              <a:t>Graphics</a:t>
            </a:r>
          </a:p>
          <a:p>
            <a:pPr lvl="1"/>
            <a:r>
              <a:rPr lang="en-US" dirty="0" smtClean="0"/>
              <a:t>Web Design</a:t>
            </a:r>
            <a:endParaRPr lang="en-US" dirty="0"/>
          </a:p>
        </p:txBody>
      </p:sp>
      <p:sp>
        <p:nvSpPr>
          <p:cNvPr id="4" name="Title 3"/>
          <p:cNvSpPr>
            <a:spLocks noGrp="1"/>
          </p:cNvSpPr>
          <p:nvPr>
            <p:ph type="title" idx="4294967295"/>
          </p:nvPr>
        </p:nvSpPr>
        <p:spPr>
          <a:xfrm>
            <a:off x="228600" y="304800"/>
            <a:ext cx="8229600" cy="1143000"/>
          </a:xfrm>
        </p:spPr>
        <p:txBody>
          <a:bodyPr/>
          <a:lstStyle/>
          <a:p>
            <a:r>
              <a:rPr lang="en-US" dirty="0" smtClean="0"/>
              <a:t>Python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4 Sorting strategies that we will talk about.</a:t>
            </a:r>
          </a:p>
          <a:p>
            <a:pPr lvl="1"/>
            <a:r>
              <a:rPr lang="en-US" dirty="0" smtClean="0"/>
              <a:t>Selection Sort</a:t>
            </a:r>
          </a:p>
          <a:p>
            <a:pPr lvl="1"/>
            <a:r>
              <a:rPr lang="en-US" dirty="0" smtClean="0"/>
              <a:t>Insertion Sort</a:t>
            </a:r>
          </a:p>
          <a:p>
            <a:pPr lvl="1"/>
            <a:r>
              <a:rPr lang="en-US" dirty="0" smtClean="0"/>
              <a:t>Bubble Sort</a:t>
            </a:r>
          </a:p>
          <a:p>
            <a:pPr lvl="1"/>
            <a:r>
              <a:rPr lang="en-US" dirty="0" smtClean="0"/>
              <a:t>Merge Sort</a:t>
            </a:r>
            <a:endParaRPr lang="en-US" dirty="0"/>
          </a:p>
        </p:txBody>
      </p:sp>
      <p:sp>
        <p:nvSpPr>
          <p:cNvPr id="3" name="Title 2"/>
          <p:cNvSpPr>
            <a:spLocks noGrp="1"/>
          </p:cNvSpPr>
          <p:nvPr>
            <p:ph type="title"/>
          </p:nvPr>
        </p:nvSpPr>
        <p:spPr/>
        <p:txBody>
          <a:bodyPr/>
          <a:lstStyle/>
          <a:p>
            <a:r>
              <a:rPr lang="en-US" dirty="0" smtClean="0"/>
              <a:t>Sorting Methods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Selection sort works by finding the minimum value in the list and putting it in the first position.</a:t>
            </a:r>
          </a:p>
          <a:p>
            <a:r>
              <a:rPr lang="en-US" dirty="0" smtClean="0"/>
              <a:t>Then selection sort finds the next lowest value and puts it second.</a:t>
            </a:r>
          </a:p>
          <a:p>
            <a:r>
              <a:rPr lang="en-US" dirty="0" smtClean="0"/>
              <a:t>Selection sort runs in O(n</a:t>
            </a:r>
            <a:r>
              <a:rPr lang="en-US" baseline="30000" dirty="0" smtClean="0"/>
              <a:t>2</a:t>
            </a:r>
            <a:r>
              <a:rPr lang="en-US" dirty="0" smtClean="0"/>
              <a:t>) </a:t>
            </a:r>
            <a:endParaRPr lang="en-US" dirty="0"/>
          </a:p>
        </p:txBody>
      </p:sp>
      <p:sp>
        <p:nvSpPr>
          <p:cNvPr id="3" name="Title 2"/>
          <p:cNvSpPr>
            <a:spLocks noGrp="1"/>
          </p:cNvSpPr>
          <p:nvPr>
            <p:ph type="title"/>
          </p:nvPr>
        </p:nvSpPr>
        <p:spPr/>
        <p:txBody>
          <a:bodyPr/>
          <a:lstStyle/>
          <a:p>
            <a:r>
              <a:rPr lang="en-US" dirty="0" smtClean="0"/>
              <a:t>Selection Sort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050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Selection Sort</a:t>
            </a:r>
            <a:endParaRPr lang="en-US" dirty="0"/>
          </a:p>
        </p:txBody>
      </p:sp>
      <p:graphicFrame>
        <p:nvGraphicFramePr>
          <p:cNvPr id="5" name="Content Placeholder 3"/>
          <p:cNvGraphicFramePr>
            <a:graphicFrameLocks/>
          </p:cNvGraphicFramePr>
          <p:nvPr/>
        </p:nvGraphicFramePr>
        <p:xfrm>
          <a:off x="381000" y="3581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7" name="Straight Arrow Connector 6"/>
          <p:cNvCxnSpPr/>
          <p:nvPr/>
        </p:nvCxnSpPr>
        <p:spPr>
          <a:xfrm rot="10800000" flipV="1">
            <a:off x="1447800" y="2362200"/>
            <a:ext cx="4876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24000" y="2362200"/>
            <a:ext cx="1371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2362200"/>
            <a:ext cx="1295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6172200" y="2362200"/>
            <a:ext cx="1676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5800" y="2362200"/>
            <a:ext cx="2971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Selection Sort</a:t>
            </a:r>
            <a:endParaRPr lang="en-US" dirty="0"/>
          </a:p>
        </p:txBody>
      </p:sp>
      <p:pic>
        <p:nvPicPr>
          <p:cNvPr id="4098" name="Picture 2"/>
          <p:cNvPicPr>
            <a:picLocks noChangeAspect="1" noChangeArrowheads="1"/>
          </p:cNvPicPr>
          <p:nvPr/>
        </p:nvPicPr>
        <p:blipFill>
          <a:blip r:embed="rId2" cstate="print"/>
          <a:srcRect l="2117" t="11096" r="64015" b="47850"/>
          <a:stretch>
            <a:fillRect/>
          </a:stretch>
        </p:blipFill>
        <p:spPr bwMode="auto">
          <a:xfrm>
            <a:off x="4648200" y="1143000"/>
            <a:ext cx="4001530" cy="5105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2117" t="86616" r="68686" b="4508"/>
          <a:stretch>
            <a:fillRect/>
          </a:stretch>
        </p:blipFill>
        <p:spPr bwMode="auto">
          <a:xfrm>
            <a:off x="762000" y="2667000"/>
            <a:ext cx="3333750" cy="10668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Insertion Sort breaks the list into two parts, sorted and unsorted, and inserts the next number at its position in the sorted part of the list</a:t>
            </a:r>
          </a:p>
          <a:p>
            <a:r>
              <a:rPr lang="en-US" dirty="0" smtClean="0"/>
              <a:t>Insertion Sort is easy to implement but still slow</a:t>
            </a:r>
          </a:p>
          <a:p>
            <a:r>
              <a:rPr lang="en-US" dirty="0" smtClean="0"/>
              <a:t>Insertion Sort runs in O(n</a:t>
            </a:r>
            <a:r>
              <a:rPr lang="en-US" baseline="30000" dirty="0" smtClean="0"/>
              <a:t>2</a:t>
            </a:r>
            <a:r>
              <a:rPr lang="en-US" dirty="0" smtClean="0"/>
              <a:t>)</a:t>
            </a:r>
            <a:endParaRPr lang="en-US" dirty="0"/>
          </a:p>
        </p:txBody>
      </p:sp>
      <p:sp>
        <p:nvSpPr>
          <p:cNvPr id="3" name="Title 2"/>
          <p:cNvSpPr>
            <a:spLocks noGrp="1"/>
          </p:cNvSpPr>
          <p:nvPr>
            <p:ph type="title"/>
          </p:nvPr>
        </p:nvSpPr>
        <p:spPr/>
        <p:txBody>
          <a:bodyPr/>
          <a:lstStyle/>
          <a:p>
            <a:r>
              <a:rPr lang="en-US" dirty="0" smtClean="0"/>
              <a:t>Insertion Sort</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Sort as you go…</a:t>
            </a:r>
            <a:endParaRPr lang="en-US" dirty="0"/>
          </a:p>
        </p:txBody>
      </p:sp>
      <p:sp>
        <p:nvSpPr>
          <p:cNvPr id="3" name="Title 2"/>
          <p:cNvSpPr>
            <a:spLocks noGrp="1"/>
          </p:cNvSpPr>
          <p:nvPr>
            <p:ph type="title"/>
          </p:nvPr>
        </p:nvSpPr>
        <p:spPr/>
        <p:txBody>
          <a:bodyPr/>
          <a:lstStyle/>
          <a:p>
            <a:r>
              <a:rPr lang="en-US" dirty="0" smtClean="0"/>
              <a:t>Insertion Sort</a:t>
            </a:r>
            <a:endParaRPr lang="en-US" dirty="0"/>
          </a:p>
        </p:txBody>
      </p:sp>
      <p:graphicFrame>
        <p:nvGraphicFramePr>
          <p:cNvPr id="4" name="Content Placeholder 3"/>
          <p:cNvGraphicFramePr>
            <a:graphicFrameLocks/>
          </p:cNvGraphicFramePr>
          <p:nvPr/>
        </p:nvGraphicFramePr>
        <p:xfrm>
          <a:off x="457200" y="2438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Content Placeholder 3"/>
          <p:cNvGraphicFramePr>
            <a:graphicFrameLocks/>
          </p:cNvGraphicFramePr>
          <p:nvPr/>
        </p:nvGraphicFramePr>
        <p:xfrm>
          <a:off x="457200" y="2438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Content Placeholder 3"/>
          <p:cNvGraphicFramePr>
            <a:graphicFrameLocks/>
          </p:cNvGraphicFramePr>
          <p:nvPr/>
        </p:nvGraphicFramePr>
        <p:xfrm>
          <a:off x="457200" y="2438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Content Placeholder 3"/>
          <p:cNvGraphicFramePr>
            <a:graphicFrameLocks/>
          </p:cNvGraphicFramePr>
          <p:nvPr/>
        </p:nvGraphicFramePr>
        <p:xfrm>
          <a:off x="457200" y="2438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Content Placeholder 3"/>
          <p:cNvGraphicFramePr>
            <a:graphicFrameLocks/>
          </p:cNvGraphicFramePr>
          <p:nvPr/>
        </p:nvGraphicFramePr>
        <p:xfrm>
          <a:off x="457200" y="2438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Content Placeholder 3"/>
          <p:cNvGraphicFramePr>
            <a:graphicFrameLocks/>
          </p:cNvGraphicFramePr>
          <p:nvPr/>
        </p:nvGraphicFramePr>
        <p:xfrm>
          <a:off x="457200" y="24384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Insertion Sort</a:t>
            </a:r>
            <a:endParaRPr lang="en-US" dirty="0"/>
          </a:p>
        </p:txBody>
      </p:sp>
      <p:pic>
        <p:nvPicPr>
          <p:cNvPr id="5122" name="Picture 2"/>
          <p:cNvPicPr>
            <a:picLocks noChangeAspect="1" noChangeArrowheads="1"/>
          </p:cNvPicPr>
          <p:nvPr/>
        </p:nvPicPr>
        <p:blipFill>
          <a:blip r:embed="rId2" cstate="print"/>
          <a:srcRect l="2117" t="11096" r="60511" b="58946"/>
          <a:stretch>
            <a:fillRect/>
          </a:stretch>
        </p:blipFill>
        <p:spPr bwMode="auto">
          <a:xfrm>
            <a:off x="3810000" y="1371600"/>
            <a:ext cx="4876800" cy="4114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2117" t="86616" r="68686" b="4508"/>
          <a:stretch>
            <a:fillRect/>
          </a:stretch>
        </p:blipFill>
        <p:spPr bwMode="auto">
          <a:xfrm>
            <a:off x="609600" y="2667000"/>
            <a:ext cx="3333750" cy="10668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Bubble Sort works by slowly bubbling the smallest values to the top of the list.</a:t>
            </a:r>
          </a:p>
          <a:p>
            <a:r>
              <a:rPr lang="en-US" dirty="0" smtClean="0"/>
              <a:t>This takes a long time to do since you need to pass through the array n times and make n comparisons</a:t>
            </a:r>
          </a:p>
          <a:p>
            <a:r>
              <a:rPr lang="en-US" dirty="0" smtClean="0"/>
              <a:t>Bubble Sort runs in O(n</a:t>
            </a:r>
            <a:r>
              <a:rPr lang="en-US" baseline="30000" dirty="0" smtClean="0"/>
              <a:t>2</a:t>
            </a:r>
            <a:r>
              <a:rPr lang="en-US" dirty="0" smtClean="0"/>
              <a:t>)</a:t>
            </a:r>
            <a:endParaRPr lang="en-US" dirty="0"/>
          </a:p>
        </p:txBody>
      </p:sp>
      <p:sp>
        <p:nvSpPr>
          <p:cNvPr id="3" name="Title 2"/>
          <p:cNvSpPr>
            <a:spLocks noGrp="1"/>
          </p:cNvSpPr>
          <p:nvPr>
            <p:ph type="title"/>
          </p:nvPr>
        </p:nvSpPr>
        <p:spPr/>
        <p:txBody>
          <a:bodyPr/>
          <a:lstStyle/>
          <a:p>
            <a:r>
              <a:rPr lang="en-US" dirty="0" smtClean="0"/>
              <a:t>Bubble Sort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Bubble Sort</a:t>
            </a:r>
            <a:endParaRPr lang="en-US" dirty="0"/>
          </a:p>
        </p:txBody>
      </p:sp>
      <p:graphicFrame>
        <p:nvGraphicFramePr>
          <p:cNvPr id="4" name="Content Placeholder 3"/>
          <p:cNvGraphicFramePr>
            <a:graphicFrameLocks/>
          </p:cNvGraphicFramePr>
          <p:nvPr/>
        </p:nvGraphicFramePr>
        <p:xfrm>
          <a:off x="457200" y="23622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Arrow Connector 5"/>
          <p:cNvCxnSpPr/>
          <p:nvPr/>
        </p:nvCxnSpPr>
        <p:spPr>
          <a:xfrm rot="5400000">
            <a:off x="952500" y="1866106"/>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5400000">
            <a:off x="2628106" y="1866106"/>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4229894" y="1866106"/>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5980906" y="1866106"/>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7504906" y="1866106"/>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 name="Content Placeholder 3"/>
          <p:cNvGraphicFramePr>
            <a:graphicFrameLocks/>
          </p:cNvGraphicFramePr>
          <p:nvPr/>
        </p:nvGraphicFramePr>
        <p:xfrm>
          <a:off x="2057400" y="236220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Content Placeholder 3"/>
          <p:cNvGraphicFramePr>
            <a:graphicFrameLocks/>
          </p:cNvGraphicFramePr>
          <p:nvPr/>
        </p:nvGraphicFramePr>
        <p:xfrm>
          <a:off x="5410200" y="236220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8" name="Content Placeholder 3"/>
          <p:cNvGraphicFramePr>
            <a:graphicFrameLocks/>
          </p:cNvGraphicFramePr>
          <p:nvPr/>
        </p:nvGraphicFramePr>
        <p:xfrm>
          <a:off x="5486400" y="2362200"/>
          <a:ext cx="1645920" cy="365760"/>
        </p:xfrm>
        <a:graphic>
          <a:graphicData uri="http://schemas.openxmlformats.org/drawingml/2006/table">
            <a:tbl>
              <a:tblPr firstRow="1" bandRow="1">
                <a:tableStyleId>{5C22544A-7EE6-4342-B048-85BDC9FD1C3A}</a:tableStyleId>
              </a:tblPr>
              <a:tblGrid>
                <a:gridCol w="1645920"/>
              </a:tblGrid>
              <a:tr h="365760">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Content Placeholder 3"/>
          <p:cNvGraphicFramePr>
            <a:graphicFrameLocks/>
          </p:cNvGraphicFramePr>
          <p:nvPr/>
        </p:nvGraphicFramePr>
        <p:xfrm>
          <a:off x="7086600" y="236220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Content Placeholder 3"/>
          <p:cNvGraphicFramePr>
            <a:graphicFrameLocks/>
          </p:cNvGraphicFramePr>
          <p:nvPr/>
        </p:nvGraphicFramePr>
        <p:xfrm>
          <a:off x="3733800" y="2362200"/>
          <a:ext cx="1828800" cy="370840"/>
        </p:xfrm>
        <a:graphic>
          <a:graphicData uri="http://schemas.openxmlformats.org/drawingml/2006/table">
            <a:tbl>
              <a:tblPr firstRow="1" bandRow="1">
                <a:tableStyleId>{5C22544A-7EE6-4342-B048-85BDC9FD1C3A}</a:tableStyleId>
              </a:tblPr>
              <a:tblGrid>
                <a:gridCol w="182880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Content Placeholder 3"/>
          <p:cNvGraphicFramePr>
            <a:graphicFrameLocks/>
          </p:cNvGraphicFramePr>
          <p:nvPr/>
        </p:nvGraphicFramePr>
        <p:xfrm>
          <a:off x="3657600" y="2362200"/>
          <a:ext cx="1905000" cy="370840"/>
        </p:xfrm>
        <a:graphic>
          <a:graphicData uri="http://schemas.openxmlformats.org/drawingml/2006/table">
            <a:tbl>
              <a:tblPr firstRow="1" bandRow="1">
                <a:tableStyleId>{5C22544A-7EE6-4342-B048-85BDC9FD1C3A}</a:tableStyleId>
              </a:tblPr>
              <a:tblGrid>
                <a:gridCol w="1905000"/>
              </a:tblGrid>
              <a:tr h="370840">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0" name="Content Placeholder 3"/>
          <p:cNvGraphicFramePr>
            <a:graphicFrameLocks/>
          </p:cNvGraphicFramePr>
          <p:nvPr/>
        </p:nvGraphicFramePr>
        <p:xfrm>
          <a:off x="411480" y="236220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1" name="Content Placeholder 3"/>
          <p:cNvGraphicFramePr>
            <a:graphicFrameLocks/>
          </p:cNvGraphicFramePr>
          <p:nvPr/>
        </p:nvGraphicFramePr>
        <p:xfrm>
          <a:off x="1981200" y="2362200"/>
          <a:ext cx="1828800" cy="370840"/>
        </p:xfrm>
        <a:graphic>
          <a:graphicData uri="http://schemas.openxmlformats.org/drawingml/2006/table">
            <a:tbl>
              <a:tblPr firstRow="1" bandRow="1">
                <a:tableStyleId>{5C22544A-7EE6-4342-B048-85BDC9FD1C3A}</a:tableStyleId>
              </a:tblPr>
              <a:tblGrid>
                <a:gridCol w="182880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7"/>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8"/>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6"/>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7"/>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8"/>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childTnLst>
                                </p:cTn>
                              </p:par>
                              <p:par>
                                <p:cTn id="115" presetID="1" presetClass="exit" presetSubtype="0" fill="hold" nodeType="withEffect">
                                  <p:stCondLst>
                                    <p:cond delay="0"/>
                                  </p:stCondLst>
                                  <p:childTnLst>
                                    <p:set>
                                      <p:cBhvr>
                                        <p:cTn id="116" dur="1" fill="hold">
                                          <p:stCondLst>
                                            <p:cond delay="0"/>
                                          </p:stCondLst>
                                        </p:cTn>
                                        <p:tgtEl>
                                          <p:spTgt spid="9"/>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7"/>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8"/>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Bubble Sort</a:t>
            </a:r>
            <a:endParaRPr lang="en-US" dirty="0"/>
          </a:p>
        </p:txBody>
      </p:sp>
      <p:pic>
        <p:nvPicPr>
          <p:cNvPr id="3074" name="Picture 2"/>
          <p:cNvPicPr>
            <a:picLocks noChangeAspect="1" noChangeArrowheads="1"/>
          </p:cNvPicPr>
          <p:nvPr/>
        </p:nvPicPr>
        <p:blipFill>
          <a:blip r:embed="rId2" cstate="print"/>
          <a:srcRect l="2117" t="7767" r="59343" b="55617"/>
          <a:stretch>
            <a:fillRect/>
          </a:stretch>
        </p:blipFill>
        <p:spPr bwMode="auto">
          <a:xfrm>
            <a:off x="4114800" y="1219200"/>
            <a:ext cx="4724400" cy="4724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2117" t="86616" r="69854" b="4508"/>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Python Interpreter is the simplest way to write a program.  It can also be used to perform simple computations quick.</a:t>
            </a:r>
          </a:p>
          <a:p>
            <a:endParaRPr lang="en-US" dirty="0" smtClean="0"/>
          </a:p>
          <a:p>
            <a:r>
              <a:rPr lang="en-US" dirty="0" smtClean="0"/>
              <a:t>You can obtain the Python Interpreter and Compiler at </a:t>
            </a:r>
            <a:r>
              <a:rPr lang="en-US" dirty="0" smtClean="0">
                <a:hlinkClick r:id="rId2"/>
              </a:rPr>
              <a:t>www.python.org/download/</a:t>
            </a:r>
            <a:endParaRPr lang="en-US" dirty="0" smtClean="0"/>
          </a:p>
          <a:p>
            <a:endParaRPr lang="en-US" dirty="0"/>
          </a:p>
        </p:txBody>
      </p:sp>
      <p:sp>
        <p:nvSpPr>
          <p:cNvPr id="4" name="Title 3"/>
          <p:cNvSpPr>
            <a:spLocks noGrp="1"/>
          </p:cNvSpPr>
          <p:nvPr>
            <p:ph type="title"/>
          </p:nvPr>
        </p:nvSpPr>
        <p:spPr/>
        <p:txBody>
          <a:bodyPr/>
          <a:lstStyle/>
          <a:p>
            <a:r>
              <a:rPr lang="en-US" dirty="0" smtClean="0"/>
              <a:t>The Python Interpreter</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Merge Sort Works by taking sorted arrays and combining them to make a new array. </a:t>
            </a:r>
          </a:p>
          <a:p>
            <a:r>
              <a:rPr lang="en-US" dirty="0" smtClean="0"/>
              <a:t>Merge Sort is one of the most efficient sorting methods.</a:t>
            </a:r>
          </a:p>
          <a:p>
            <a:r>
              <a:rPr lang="en-US" dirty="0" smtClean="0"/>
              <a:t>Merge Sort runs in O(</a:t>
            </a:r>
            <a:r>
              <a:rPr lang="en-US" dirty="0" err="1" smtClean="0"/>
              <a:t>nlogn</a:t>
            </a:r>
            <a:r>
              <a:rPr lang="en-US" dirty="0" smtClean="0"/>
              <a:t>)</a:t>
            </a:r>
          </a:p>
        </p:txBody>
      </p:sp>
      <p:sp>
        <p:nvSpPr>
          <p:cNvPr id="3" name="Title 2"/>
          <p:cNvSpPr>
            <a:spLocks noGrp="1"/>
          </p:cNvSpPr>
          <p:nvPr>
            <p:ph type="title"/>
          </p:nvPr>
        </p:nvSpPr>
        <p:spPr/>
        <p:txBody>
          <a:bodyPr/>
          <a:lstStyle/>
          <a:p>
            <a:r>
              <a:rPr lang="en-US" dirty="0" smtClean="0"/>
              <a:t>Merge Sort</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457200" y="3048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Content Placeholder 3"/>
          <p:cNvGraphicFramePr>
            <a:graphicFrameLocks/>
          </p:cNvGraphicFramePr>
          <p:nvPr/>
        </p:nvGraphicFramePr>
        <p:xfrm>
          <a:off x="381000" y="1143000"/>
          <a:ext cx="3291840" cy="370840"/>
        </p:xfrm>
        <a:graphic>
          <a:graphicData uri="http://schemas.openxmlformats.org/drawingml/2006/table">
            <a:tbl>
              <a:tblPr firstRow="1" bandRow="1">
                <a:tableStyleId>{5C22544A-7EE6-4342-B048-85BDC9FD1C3A}</a:tableStyleId>
              </a:tblPr>
              <a:tblGrid>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nvGraphicFramePr>
        <p:xfrm>
          <a:off x="3962400" y="1143000"/>
          <a:ext cx="4937760" cy="370840"/>
        </p:xfrm>
        <a:graphic>
          <a:graphicData uri="http://schemas.openxmlformats.org/drawingml/2006/table">
            <a:tbl>
              <a:tblPr firstRow="1" bandRow="1">
                <a:tableStyleId>{5C22544A-7EE6-4342-B048-85BDC9FD1C3A}</a:tableStyleId>
              </a:tblPr>
              <a:tblGrid>
                <a:gridCol w="1645920"/>
                <a:gridCol w="1645920"/>
                <a:gridCol w="1645920"/>
              </a:tblGrid>
              <a:tr h="370840">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nvGraphicFramePr>
        <p:xfrm>
          <a:off x="182880" y="19913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Content Placeholder 3"/>
          <p:cNvGraphicFramePr>
            <a:graphicFrameLocks/>
          </p:cNvGraphicFramePr>
          <p:nvPr/>
        </p:nvGraphicFramePr>
        <p:xfrm>
          <a:off x="2011680" y="19913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Content Placeholder 3"/>
          <p:cNvGraphicFramePr>
            <a:graphicFrameLocks/>
          </p:cNvGraphicFramePr>
          <p:nvPr/>
        </p:nvGraphicFramePr>
        <p:xfrm>
          <a:off x="3962400" y="1991360"/>
          <a:ext cx="3291840" cy="370840"/>
        </p:xfrm>
        <a:graphic>
          <a:graphicData uri="http://schemas.openxmlformats.org/drawingml/2006/table">
            <a:tbl>
              <a:tblPr firstRow="1" bandRow="1">
                <a:tableStyleId>{5C22544A-7EE6-4342-B048-85BDC9FD1C3A}</a:tableStyleId>
              </a:tblPr>
              <a:tblGrid>
                <a:gridCol w="1645920"/>
                <a:gridCol w="1645920"/>
              </a:tblGrid>
              <a:tr h="370840">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Content Placeholder 3"/>
          <p:cNvGraphicFramePr>
            <a:graphicFrameLocks/>
          </p:cNvGraphicFramePr>
          <p:nvPr/>
        </p:nvGraphicFramePr>
        <p:xfrm>
          <a:off x="7421880" y="19913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Content Placeholder 3"/>
          <p:cNvGraphicFramePr>
            <a:graphicFrameLocks/>
          </p:cNvGraphicFramePr>
          <p:nvPr/>
        </p:nvGraphicFramePr>
        <p:xfrm>
          <a:off x="3886200" y="28295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Content Placeholder 3"/>
          <p:cNvGraphicFramePr>
            <a:graphicFrameLocks/>
          </p:cNvGraphicFramePr>
          <p:nvPr/>
        </p:nvGraphicFramePr>
        <p:xfrm>
          <a:off x="5638800" y="28295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Content Placeholder 3"/>
          <p:cNvGraphicFramePr>
            <a:graphicFrameLocks/>
          </p:cNvGraphicFramePr>
          <p:nvPr/>
        </p:nvGraphicFramePr>
        <p:xfrm>
          <a:off x="7421880" y="28295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Content Placeholder 3"/>
          <p:cNvGraphicFramePr>
            <a:graphicFrameLocks/>
          </p:cNvGraphicFramePr>
          <p:nvPr/>
        </p:nvGraphicFramePr>
        <p:xfrm>
          <a:off x="228600" y="281940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Content Placeholder 3"/>
          <p:cNvGraphicFramePr>
            <a:graphicFrameLocks/>
          </p:cNvGraphicFramePr>
          <p:nvPr/>
        </p:nvGraphicFramePr>
        <p:xfrm>
          <a:off x="2011680" y="28295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7" name="Straight Arrow Connector 16"/>
          <p:cNvCxnSpPr/>
          <p:nvPr/>
        </p:nvCxnSpPr>
        <p:spPr>
          <a:xfrm rot="5400000">
            <a:off x="2286000" y="762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1600" y="762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24800" y="1524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90800" y="16002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486400" y="160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143000" y="160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495800" y="2438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48400" y="2438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857500" y="2552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953294" y="2551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116094" y="2551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1" name="Content Placeholder 3"/>
          <p:cNvGraphicFramePr>
            <a:graphicFrameLocks/>
          </p:cNvGraphicFramePr>
          <p:nvPr/>
        </p:nvGraphicFramePr>
        <p:xfrm>
          <a:off x="3947160" y="3667760"/>
          <a:ext cx="3291840" cy="370840"/>
        </p:xfrm>
        <a:graphic>
          <a:graphicData uri="http://schemas.openxmlformats.org/drawingml/2006/table">
            <a:tbl>
              <a:tblPr firstRow="1" bandRow="1">
                <a:tableStyleId>{5C22544A-7EE6-4342-B048-85BDC9FD1C3A}</a:tableStyleId>
              </a:tblPr>
              <a:tblGrid>
                <a:gridCol w="1645920"/>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2" name="Content Placeholder 3"/>
          <p:cNvGraphicFramePr>
            <a:graphicFrameLocks/>
          </p:cNvGraphicFramePr>
          <p:nvPr/>
        </p:nvGraphicFramePr>
        <p:xfrm>
          <a:off x="3977640" y="4505960"/>
          <a:ext cx="4937760" cy="370840"/>
        </p:xfrm>
        <a:graphic>
          <a:graphicData uri="http://schemas.openxmlformats.org/drawingml/2006/table">
            <a:tbl>
              <a:tblPr firstRow="1" bandRow="1">
                <a:tableStyleId>{5C22544A-7EE6-4342-B048-85BDC9FD1C3A}</a:tableStyleId>
              </a:tblPr>
              <a:tblGrid>
                <a:gridCol w="1645920"/>
                <a:gridCol w="1645920"/>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3" name="Content Placeholder 3"/>
          <p:cNvGraphicFramePr>
            <a:graphicFrameLocks/>
          </p:cNvGraphicFramePr>
          <p:nvPr/>
        </p:nvGraphicFramePr>
        <p:xfrm>
          <a:off x="533400" y="5334000"/>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4" name="Content Placeholder 3"/>
          <p:cNvGraphicFramePr>
            <a:graphicFrameLocks/>
          </p:cNvGraphicFramePr>
          <p:nvPr/>
        </p:nvGraphicFramePr>
        <p:xfrm>
          <a:off x="228600" y="365760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5" name="Content Placeholder 3"/>
          <p:cNvGraphicFramePr>
            <a:graphicFrameLocks/>
          </p:cNvGraphicFramePr>
          <p:nvPr/>
        </p:nvGraphicFramePr>
        <p:xfrm>
          <a:off x="2011680" y="36677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36" name="Straight Arrow Connector 35"/>
          <p:cNvCxnSpPr/>
          <p:nvPr/>
        </p:nvCxnSpPr>
        <p:spPr>
          <a:xfrm rot="5400000">
            <a:off x="28575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95329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8" name="Content Placeholder 3"/>
          <p:cNvGraphicFramePr>
            <a:graphicFrameLocks/>
          </p:cNvGraphicFramePr>
          <p:nvPr/>
        </p:nvGraphicFramePr>
        <p:xfrm>
          <a:off x="7467600" y="3667760"/>
          <a:ext cx="1645920" cy="370840"/>
        </p:xfrm>
        <a:graphic>
          <a:graphicData uri="http://schemas.openxmlformats.org/drawingml/2006/table">
            <a:tbl>
              <a:tblPr firstRow="1" bandRow="1">
                <a:tableStyleId>{5C22544A-7EE6-4342-B048-85BDC9FD1C3A}</a:tableStyleId>
              </a:tblPr>
              <a:tblGrid>
                <a:gridCol w="1645920"/>
              </a:tblGrid>
              <a:tr h="370840">
                <a:tc>
                  <a:txBody>
                    <a:bodyPr/>
                    <a:lstStyle/>
                    <a:p>
                      <a:pPr algn="ctr"/>
                      <a:r>
                        <a:rPr lang="en-US" dirty="0" smtClean="0">
                          <a:solidFill>
                            <a:sysClr val="windowText" lastClr="000000"/>
                          </a:solidFill>
                        </a:rPr>
                        <a:t>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39" name="Straight Arrow Connector 38"/>
          <p:cNvCxnSpPr/>
          <p:nvPr/>
        </p:nvCxnSpPr>
        <p:spPr>
          <a:xfrm rot="5400000">
            <a:off x="8161814" y="3390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3"/>
          <p:cNvGraphicFramePr>
            <a:graphicFrameLocks/>
          </p:cNvGraphicFramePr>
          <p:nvPr/>
        </p:nvGraphicFramePr>
        <p:xfrm>
          <a:off x="381000" y="4495800"/>
          <a:ext cx="3291840" cy="370840"/>
        </p:xfrm>
        <a:graphic>
          <a:graphicData uri="http://schemas.openxmlformats.org/drawingml/2006/table">
            <a:tbl>
              <a:tblPr firstRow="1" bandRow="1">
                <a:tableStyleId>{5C22544A-7EE6-4342-B048-85BDC9FD1C3A}</a:tableStyleId>
              </a:tblPr>
              <a:tblGrid>
                <a:gridCol w="1645920"/>
                <a:gridCol w="1645920"/>
              </a:tblGrid>
              <a:tr h="370840">
                <a:tc>
                  <a:txBody>
                    <a:bodyPr/>
                    <a:lstStyle/>
                    <a:p>
                      <a:pPr algn="ctr"/>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41" name="Straight Arrow Connector 40"/>
          <p:cNvCxnSpPr/>
          <p:nvPr/>
        </p:nvCxnSpPr>
        <p:spPr>
          <a:xfrm>
            <a:off x="990600" y="41148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38800" y="40386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895600" y="4953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95800" y="32766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2514600" y="4114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6400800" y="32766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8153399" y="4114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6096000" y="4953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Merge Sort</a:t>
            </a:r>
            <a:endParaRPr lang="en-US" dirty="0"/>
          </a:p>
        </p:txBody>
      </p:sp>
      <p:pic>
        <p:nvPicPr>
          <p:cNvPr id="2050" name="Picture 2"/>
          <p:cNvPicPr>
            <a:picLocks noChangeAspect="1" noChangeArrowheads="1"/>
          </p:cNvPicPr>
          <p:nvPr/>
        </p:nvPicPr>
        <p:blipFill>
          <a:blip r:embed="rId2" cstate="print"/>
          <a:srcRect l="2117" t="11360" r="58175" b="29357"/>
          <a:stretch>
            <a:fillRect/>
          </a:stretch>
        </p:blipFill>
        <p:spPr bwMode="auto">
          <a:xfrm>
            <a:off x="4953000" y="685800"/>
            <a:ext cx="3810000" cy="598714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616" t="86616" r="67518" b="4508"/>
          <a:stretch>
            <a:fillRect/>
          </a:stretch>
        </p:blipFill>
        <p:spPr bwMode="auto">
          <a:xfrm>
            <a:off x="304800" y="2438400"/>
            <a:ext cx="352425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Arrays in Python provide their own sorting algorithm</a:t>
            </a:r>
          </a:p>
          <a:p>
            <a:r>
              <a:rPr lang="en-US" dirty="0" smtClean="0"/>
              <a:t>This can be accessed by the function </a:t>
            </a:r>
            <a:r>
              <a:rPr lang="en-US" dirty="0" err="1" smtClean="0"/>
              <a:t>ar.sort</a:t>
            </a:r>
            <a:r>
              <a:rPr lang="en-US" dirty="0" smtClean="0"/>
              <a:t>()</a:t>
            </a:r>
            <a:endParaRPr lang="en-US" dirty="0"/>
          </a:p>
        </p:txBody>
      </p:sp>
      <p:sp>
        <p:nvSpPr>
          <p:cNvPr id="3" name="Title 2"/>
          <p:cNvSpPr>
            <a:spLocks noGrp="1"/>
          </p:cNvSpPr>
          <p:nvPr>
            <p:ph type="title"/>
          </p:nvPr>
        </p:nvSpPr>
        <p:spPr/>
        <p:txBody>
          <a:bodyPr/>
          <a:lstStyle/>
          <a:p>
            <a:r>
              <a:rPr lang="en-US" dirty="0" smtClean="0"/>
              <a:t>Arrays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Searching can also be useful when programming.</a:t>
            </a:r>
          </a:p>
          <a:p>
            <a:r>
              <a:rPr lang="en-US" dirty="0" smtClean="0"/>
              <a:t>Linear Search and Binary Search are the two most common for arrays.</a:t>
            </a:r>
            <a:endParaRPr lang="en-US" dirty="0"/>
          </a:p>
        </p:txBody>
      </p:sp>
      <p:sp>
        <p:nvSpPr>
          <p:cNvPr id="3" name="Title 2"/>
          <p:cNvSpPr>
            <a:spLocks noGrp="1"/>
          </p:cNvSpPr>
          <p:nvPr>
            <p:ph type="title"/>
          </p:nvPr>
        </p:nvSpPr>
        <p:spPr/>
        <p:txBody>
          <a:bodyPr/>
          <a:lstStyle/>
          <a:p>
            <a:r>
              <a:rPr lang="en-US" dirty="0" smtClean="0"/>
              <a:t>Searching Algorithms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Linear search is the easiest way to search an array and the only way to search an unsorted array.</a:t>
            </a:r>
          </a:p>
          <a:p>
            <a:r>
              <a:rPr lang="en-US" dirty="0" smtClean="0"/>
              <a:t>You start at the beginning and go until you find what you are looking for.</a:t>
            </a:r>
          </a:p>
          <a:p>
            <a:endParaRPr lang="en-US" dirty="0" smtClean="0"/>
          </a:p>
          <a:p>
            <a:pPr>
              <a:buNone/>
            </a:pPr>
            <a:r>
              <a:rPr lang="en-US" dirty="0" smtClean="0"/>
              <a:t>		</a:t>
            </a:r>
            <a:r>
              <a:rPr lang="en-US" dirty="0" err="1" smtClean="0"/>
              <a:t>LinearSearch</a:t>
            </a:r>
            <a:r>
              <a:rPr lang="en-US" dirty="0" smtClean="0"/>
              <a:t>(0)</a:t>
            </a:r>
            <a:endParaRPr lang="en-US" dirty="0"/>
          </a:p>
        </p:txBody>
      </p:sp>
      <p:sp>
        <p:nvSpPr>
          <p:cNvPr id="3" name="Title 2"/>
          <p:cNvSpPr>
            <a:spLocks noGrp="1"/>
          </p:cNvSpPr>
          <p:nvPr>
            <p:ph type="title"/>
          </p:nvPr>
        </p:nvSpPr>
        <p:spPr/>
        <p:txBody>
          <a:bodyPr/>
          <a:lstStyle/>
          <a:p>
            <a:r>
              <a:rPr lang="en-US" dirty="0" smtClean="0"/>
              <a:t>Linear Search</a:t>
            </a:r>
            <a:endParaRPr lang="en-US" dirty="0"/>
          </a:p>
        </p:txBody>
      </p:sp>
      <p:graphicFrame>
        <p:nvGraphicFramePr>
          <p:cNvPr id="4" name="Table 3"/>
          <p:cNvGraphicFramePr>
            <a:graphicFrameLocks noGrp="1"/>
          </p:cNvGraphicFramePr>
          <p:nvPr/>
        </p:nvGraphicFramePr>
        <p:xfrm>
          <a:off x="762000" y="5257800"/>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t>5</a:t>
                      </a:r>
                      <a:endParaRPr lang="en-US" dirty="0"/>
                    </a:p>
                  </a:txBody>
                  <a:tcPr/>
                </a:tc>
                <a:tc>
                  <a:txBody>
                    <a:bodyPr/>
                    <a:lstStyle/>
                    <a:p>
                      <a:pPr algn="ctr"/>
                      <a:r>
                        <a:rPr lang="en-US" dirty="0" smtClean="0"/>
                        <a:t>8</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c>
                  <a:txBody>
                    <a:bodyPr/>
                    <a:lstStyle/>
                    <a:p>
                      <a:pPr algn="ctr"/>
                      <a:r>
                        <a:rPr lang="en-US" dirty="0" smtClean="0"/>
                        <a:t>14</a:t>
                      </a:r>
                      <a:endParaRPr lang="en-US" dirty="0"/>
                    </a:p>
                  </a:txBody>
                  <a:tcPr/>
                </a:tc>
              </a:tr>
            </a:tbl>
          </a:graphicData>
        </a:graphic>
      </p:graphicFrame>
      <p:cxnSp>
        <p:nvCxnSpPr>
          <p:cNvPr id="6" name="Straight Arrow Connector 5"/>
          <p:cNvCxnSpPr/>
          <p:nvPr/>
        </p:nvCxnSpPr>
        <p:spPr>
          <a:xfrm rot="5400000">
            <a:off x="1143000" y="4876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2361406" y="4876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3582194" y="4876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4799806" y="4876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Linear Search</a:t>
            </a:r>
            <a:endParaRPr lang="en-US" dirty="0"/>
          </a:p>
        </p:txBody>
      </p:sp>
      <p:pic>
        <p:nvPicPr>
          <p:cNvPr id="4098" name="Picture 2"/>
          <p:cNvPicPr>
            <a:picLocks noGrp="1" noChangeAspect="1" noChangeArrowheads="1"/>
          </p:cNvPicPr>
          <p:nvPr>
            <p:ph idx="1"/>
          </p:nvPr>
        </p:nvPicPr>
        <p:blipFill>
          <a:blip r:embed="rId2" cstate="print"/>
          <a:srcRect l="1772" t="7682" r="62786" b="57243"/>
          <a:stretch>
            <a:fillRect/>
          </a:stretch>
        </p:blipFill>
        <p:spPr bwMode="auto">
          <a:xfrm>
            <a:off x="838200" y="1447800"/>
            <a:ext cx="3657600" cy="3810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2117" t="16197" r="89708" b="79031"/>
          <a:stretch>
            <a:fillRect/>
          </a:stretch>
        </p:blipFill>
        <p:spPr bwMode="auto">
          <a:xfrm>
            <a:off x="5410200" y="3048000"/>
            <a:ext cx="1007533" cy="609600"/>
          </a:xfrm>
          <a:prstGeom prst="rect">
            <a:avLst/>
          </a:prstGeom>
          <a:noFill/>
          <a:ln w="9525">
            <a:noFill/>
            <a:miter lim="800000"/>
            <a:headEnd/>
            <a:tailEnd/>
          </a:ln>
        </p:spPr>
      </p:pic>
      <p:sp>
        <p:nvSpPr>
          <p:cNvPr id="6" name="TextBox 5"/>
          <p:cNvSpPr txBox="1"/>
          <p:nvPr/>
        </p:nvSpPr>
        <p:spPr>
          <a:xfrm>
            <a:off x="3886200" y="5562600"/>
            <a:ext cx="3962400" cy="369332"/>
          </a:xfrm>
          <a:prstGeom prst="rect">
            <a:avLst/>
          </a:prstGeom>
          <a:noFill/>
        </p:spPr>
        <p:txBody>
          <a:bodyPr wrap="square" rtlCol="0">
            <a:spAutoFit/>
          </a:bodyPr>
          <a:lstStyle/>
          <a:p>
            <a:r>
              <a:rPr lang="en-US" dirty="0" smtClean="0"/>
              <a:t>Returns -1 on failure</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Linear Search takes O(n) to find a value.</a:t>
            </a:r>
            <a:endParaRPr lang="en-US" dirty="0"/>
          </a:p>
        </p:txBody>
      </p:sp>
      <p:sp>
        <p:nvSpPr>
          <p:cNvPr id="3" name="Title 2"/>
          <p:cNvSpPr>
            <a:spLocks noGrp="1"/>
          </p:cNvSpPr>
          <p:nvPr>
            <p:ph type="title"/>
          </p:nvPr>
        </p:nvSpPr>
        <p:spPr/>
        <p:txBody>
          <a:bodyPr/>
          <a:lstStyle/>
          <a:p>
            <a:r>
              <a:rPr lang="en-US" dirty="0" smtClean="0"/>
              <a:t>Linear Search</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Binary Search is a little more complicated</a:t>
            </a:r>
          </a:p>
          <a:p>
            <a:r>
              <a:rPr lang="en-US" dirty="0" smtClean="0"/>
              <a:t>Binary Searching requires that the array is sorted in either ascending or descending order</a:t>
            </a:r>
          </a:p>
          <a:p>
            <a:r>
              <a:rPr lang="en-US" dirty="0" smtClean="0"/>
              <a:t>Basically, you start in the middle and go left if the number is smaller, and right if the number is bigger </a:t>
            </a:r>
          </a:p>
          <a:p>
            <a:pPr>
              <a:buNone/>
            </a:pPr>
            <a:r>
              <a:rPr lang="en-US" dirty="0" smtClean="0"/>
              <a:t>			</a:t>
            </a:r>
            <a:r>
              <a:rPr lang="en-US" dirty="0" err="1" smtClean="0"/>
              <a:t>BinarySearch</a:t>
            </a:r>
            <a:r>
              <a:rPr lang="en-US" dirty="0" smtClean="0"/>
              <a:t>(7)</a:t>
            </a:r>
            <a:endParaRPr lang="en-US" dirty="0"/>
          </a:p>
        </p:txBody>
      </p:sp>
      <p:sp>
        <p:nvSpPr>
          <p:cNvPr id="3" name="Title 2"/>
          <p:cNvSpPr>
            <a:spLocks noGrp="1"/>
          </p:cNvSpPr>
          <p:nvPr>
            <p:ph type="title"/>
          </p:nvPr>
        </p:nvSpPr>
        <p:spPr/>
        <p:txBody>
          <a:bodyPr/>
          <a:lstStyle/>
          <a:p>
            <a:r>
              <a:rPr lang="en-US" dirty="0" smtClean="0"/>
              <a:t>Binary Search</a:t>
            </a:r>
            <a:endParaRPr lang="en-US" dirty="0"/>
          </a:p>
        </p:txBody>
      </p:sp>
      <p:graphicFrame>
        <p:nvGraphicFramePr>
          <p:cNvPr id="6" name="Table 5"/>
          <p:cNvGraphicFramePr>
            <a:graphicFrameLocks noGrp="1"/>
          </p:cNvGraphicFramePr>
          <p:nvPr/>
        </p:nvGraphicFramePr>
        <p:xfrm>
          <a:off x="609600" y="5638800"/>
          <a:ext cx="8153397" cy="370840"/>
        </p:xfrm>
        <a:graphic>
          <a:graphicData uri="http://schemas.openxmlformats.org/drawingml/2006/table">
            <a:tbl>
              <a:tblPr firstRow="1" bandRow="1">
                <a:tableStyleId>{5C22544A-7EE6-4342-B048-85BDC9FD1C3A}</a:tableStyleId>
              </a:tblPr>
              <a:tblGrid>
                <a:gridCol w="905933"/>
                <a:gridCol w="905933"/>
                <a:gridCol w="905933"/>
                <a:gridCol w="905933"/>
                <a:gridCol w="905933"/>
                <a:gridCol w="905933"/>
                <a:gridCol w="905933"/>
                <a:gridCol w="905933"/>
                <a:gridCol w="905933"/>
              </a:tblGrid>
              <a:tr h="370840">
                <a:tc>
                  <a:txBody>
                    <a:bodyPr/>
                    <a:lstStyle/>
                    <a:p>
                      <a:pPr algn="ctr"/>
                      <a:r>
                        <a:rPr lang="en-US" dirty="0" smtClean="0"/>
                        <a:t>3</a:t>
                      </a:r>
                      <a:endParaRPr lang="en-US" dirty="0"/>
                    </a:p>
                  </a:txBody>
                  <a:tcPr/>
                </a:tc>
                <a:tc>
                  <a:txBody>
                    <a:bodyPr/>
                    <a:lstStyle/>
                    <a:p>
                      <a:pPr algn="ctr"/>
                      <a:r>
                        <a:rPr lang="en-US" dirty="0" smtClean="0"/>
                        <a:t>7</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c>
                  <a:txBody>
                    <a:bodyPr/>
                    <a:lstStyle/>
                    <a:p>
                      <a:pPr algn="ctr"/>
                      <a:r>
                        <a:rPr lang="en-US" dirty="0" smtClean="0"/>
                        <a:t>14</a:t>
                      </a:r>
                      <a:endParaRPr lang="en-US" dirty="0"/>
                    </a:p>
                  </a:txBody>
                  <a:tcPr/>
                </a:tc>
                <a:tc>
                  <a:txBody>
                    <a:bodyPr/>
                    <a:lstStyle/>
                    <a:p>
                      <a:pPr algn="ctr"/>
                      <a:r>
                        <a:rPr lang="en-US" dirty="0" smtClean="0"/>
                        <a:t>27</a:t>
                      </a:r>
                      <a:endParaRPr lang="en-US" dirty="0"/>
                    </a:p>
                  </a:txBody>
                  <a:tcPr/>
                </a:tc>
                <a:tc>
                  <a:txBody>
                    <a:bodyPr/>
                    <a:lstStyle/>
                    <a:p>
                      <a:pPr algn="ctr"/>
                      <a:r>
                        <a:rPr lang="en-US" dirty="0" smtClean="0"/>
                        <a:t>35</a:t>
                      </a:r>
                      <a:endParaRPr lang="en-US" dirty="0"/>
                    </a:p>
                  </a:txBody>
                  <a:tcPr/>
                </a:tc>
                <a:tc>
                  <a:txBody>
                    <a:bodyPr/>
                    <a:lstStyle/>
                    <a:p>
                      <a:pPr algn="ctr"/>
                      <a:r>
                        <a:rPr lang="en-US" dirty="0" smtClean="0"/>
                        <a:t>42</a:t>
                      </a:r>
                      <a:endParaRPr lang="en-US" dirty="0"/>
                    </a:p>
                  </a:txBody>
                  <a:tcPr/>
                </a:tc>
                <a:tc>
                  <a:txBody>
                    <a:bodyPr/>
                    <a:lstStyle/>
                    <a:p>
                      <a:pPr algn="ctr"/>
                      <a:r>
                        <a:rPr lang="en-US" dirty="0" smtClean="0"/>
                        <a:t>50</a:t>
                      </a:r>
                      <a:endParaRPr lang="en-US" dirty="0"/>
                    </a:p>
                  </a:txBody>
                  <a:tcPr/>
                </a:tc>
              </a:tr>
            </a:tbl>
          </a:graphicData>
        </a:graphic>
      </p:graphicFrame>
      <p:cxnSp>
        <p:nvCxnSpPr>
          <p:cNvPr id="7" name="Straight Arrow Connector 6"/>
          <p:cNvCxnSpPr/>
          <p:nvPr/>
        </p:nvCxnSpPr>
        <p:spPr>
          <a:xfrm rot="5400000">
            <a:off x="4420394" y="5257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2666206" y="5257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1753394" y="5257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267200" y="5638800"/>
            <a:ext cx="449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438400" y="5638800"/>
            <a:ext cx="449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609600" y="5638800"/>
            <a:ext cx="914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Binary Search</a:t>
            </a:r>
            <a:endParaRPr lang="en-US" dirty="0"/>
          </a:p>
        </p:txBody>
      </p:sp>
      <p:pic>
        <p:nvPicPr>
          <p:cNvPr id="1026" name="Picture 2"/>
          <p:cNvPicPr>
            <a:picLocks noChangeAspect="1" noChangeArrowheads="1"/>
          </p:cNvPicPr>
          <p:nvPr/>
        </p:nvPicPr>
        <p:blipFill>
          <a:blip r:embed="rId2" cstate="print"/>
          <a:srcRect l="2117" t="7767" r="51168" b="47850"/>
          <a:stretch>
            <a:fillRect/>
          </a:stretch>
        </p:blipFill>
        <p:spPr bwMode="auto">
          <a:xfrm>
            <a:off x="3886200" y="1295400"/>
            <a:ext cx="5029200" cy="5029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117" t="82178" r="58175" b="4508"/>
          <a:stretch>
            <a:fillRect/>
          </a:stretch>
        </p:blipFill>
        <p:spPr bwMode="auto">
          <a:xfrm>
            <a:off x="152400" y="2362200"/>
            <a:ext cx="4102100" cy="1447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Open the python-3.1.1 file and install</a:t>
            </a:r>
          </a:p>
          <a:p>
            <a:pPr lvl="1"/>
            <a:endParaRPr lang="en-US" dirty="0" smtClean="0"/>
          </a:p>
          <a:p>
            <a:pPr lvl="1"/>
            <a:r>
              <a:rPr lang="en-US" dirty="0" smtClean="0"/>
              <a:t>In the Start Menu there is a program called IDLE which will allow you to develop Python programs</a:t>
            </a:r>
          </a:p>
          <a:p>
            <a:endParaRPr lang="en-US" dirty="0"/>
          </a:p>
        </p:txBody>
      </p:sp>
      <p:sp>
        <p:nvSpPr>
          <p:cNvPr id="3" name="Title 2"/>
          <p:cNvSpPr>
            <a:spLocks noGrp="1"/>
          </p:cNvSpPr>
          <p:nvPr>
            <p:ph type="title"/>
          </p:nvPr>
        </p:nvSpPr>
        <p:spPr/>
        <p:txBody>
          <a:bodyPr/>
          <a:lstStyle/>
          <a:p>
            <a:r>
              <a:rPr lang="en-US" dirty="0" smtClean="0"/>
              <a:t>Installing Python</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Binary Search takes O(log(n)) to find a value</a:t>
            </a:r>
            <a:endParaRPr lang="en-US" dirty="0"/>
          </a:p>
        </p:txBody>
      </p:sp>
      <p:sp>
        <p:nvSpPr>
          <p:cNvPr id="3" name="Title 2"/>
          <p:cNvSpPr>
            <a:spLocks noGrp="1"/>
          </p:cNvSpPr>
          <p:nvPr>
            <p:ph type="title"/>
          </p:nvPr>
        </p:nvSpPr>
        <p:spPr/>
        <p:txBody>
          <a:bodyPr/>
          <a:lstStyle/>
          <a:p>
            <a:r>
              <a:rPr lang="en-US" dirty="0" smtClean="0"/>
              <a:t>Binary Search</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Arrays also can search themselves</a:t>
            </a:r>
          </a:p>
          <a:p>
            <a:r>
              <a:rPr lang="en-US" dirty="0" smtClean="0"/>
              <a:t>This function is called by </a:t>
            </a:r>
            <a:r>
              <a:rPr lang="en-US" dirty="0" err="1" smtClean="0"/>
              <a:t>ar.index</a:t>
            </a:r>
            <a:r>
              <a:rPr lang="en-US" dirty="0" smtClean="0"/>
              <a:t>(3)</a:t>
            </a:r>
          </a:p>
          <a:p>
            <a:r>
              <a:rPr lang="en-US" dirty="0" smtClean="0"/>
              <a:t>This will return the first index of the value 3</a:t>
            </a:r>
          </a:p>
          <a:p>
            <a:r>
              <a:rPr lang="en-US" dirty="0" smtClean="0"/>
              <a:t>-1 will be returned if 3 is not in the list</a:t>
            </a:r>
            <a:endParaRPr lang="en-US" dirty="0"/>
          </a:p>
        </p:txBody>
      </p:sp>
      <p:sp>
        <p:nvSpPr>
          <p:cNvPr id="3" name="Title 2"/>
          <p:cNvSpPr>
            <a:spLocks noGrp="1"/>
          </p:cNvSpPr>
          <p:nvPr>
            <p:ph type="title"/>
          </p:nvPr>
        </p:nvSpPr>
        <p:spPr/>
        <p:txBody>
          <a:bodyPr/>
          <a:lstStyle/>
          <a:p>
            <a:r>
              <a:rPr lang="en-US" dirty="0" smtClean="0"/>
              <a:t>Arrays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test a program in IDLE, simply push the f5 button on your keyboard.  This will do all of the behind the scenes stuff for you and simply display the output in the Python Shell.</a:t>
            </a:r>
            <a:endParaRPr lang="en-US" dirty="0"/>
          </a:p>
        </p:txBody>
      </p:sp>
      <p:sp>
        <p:nvSpPr>
          <p:cNvPr id="3" name="Title 2"/>
          <p:cNvSpPr>
            <a:spLocks noGrp="1"/>
          </p:cNvSpPr>
          <p:nvPr>
            <p:ph type="title"/>
          </p:nvPr>
        </p:nvSpPr>
        <p:spPr/>
        <p:txBody>
          <a:bodyPr/>
          <a:lstStyle/>
          <a:p>
            <a:r>
              <a:rPr lang="en-US" dirty="0" smtClean="0"/>
              <a:t>Running Programs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Give Python a try!</a:t>
            </a:r>
          </a:p>
          <a:p>
            <a:r>
              <a:rPr lang="en-US" dirty="0" smtClean="0"/>
              <a:t>Just download the programming environment from python.org and try writing some simple programs</a:t>
            </a:r>
          </a:p>
          <a:p>
            <a:r>
              <a:rPr lang="en-US" dirty="0" smtClean="0"/>
              <a:t>Write a simple statement using a variable, a condition, and a loop</a:t>
            </a:r>
            <a:endParaRPr lang="en-US" dirty="0"/>
          </a:p>
        </p:txBody>
      </p:sp>
      <p:sp>
        <p:nvSpPr>
          <p:cNvPr id="3" name="Title 2"/>
          <p:cNvSpPr>
            <a:spLocks noGrp="1"/>
          </p:cNvSpPr>
          <p:nvPr>
            <p:ph type="title"/>
          </p:nvPr>
        </p:nvSpPr>
        <p:spPr/>
        <p:txBody>
          <a:bodyPr/>
          <a:lstStyle/>
          <a:p>
            <a:r>
              <a:rPr lang="en-US" dirty="0" smtClean="0"/>
              <a:t>Get Started!</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99872"/>
          </a:xfrm>
        </p:spPr>
        <p:txBody>
          <a:bodyPr>
            <a:normAutofit lnSpcReduction="10000"/>
          </a:bodyPr>
          <a:lstStyle/>
          <a:p>
            <a:r>
              <a:rPr lang="en-US" dirty="0" smtClean="0"/>
              <a:t>Translate the Following Statements into code:</a:t>
            </a:r>
          </a:p>
          <a:p>
            <a:endParaRPr lang="en-US" dirty="0"/>
          </a:p>
        </p:txBody>
      </p:sp>
      <p:sp>
        <p:nvSpPr>
          <p:cNvPr id="3" name="Title 2"/>
          <p:cNvSpPr>
            <a:spLocks noGrp="1"/>
          </p:cNvSpPr>
          <p:nvPr>
            <p:ph type="title"/>
          </p:nvPr>
        </p:nvSpPr>
        <p:spPr/>
        <p:txBody>
          <a:bodyPr/>
          <a:lstStyle/>
          <a:p>
            <a:r>
              <a:rPr lang="en-US" dirty="0" smtClean="0"/>
              <a:t>Homework</a:t>
            </a:r>
            <a:endParaRPr lang="en-US" dirty="0"/>
          </a:p>
        </p:txBody>
      </p:sp>
      <p:sp>
        <p:nvSpPr>
          <p:cNvPr id="4" name="Content Placeholder 1"/>
          <p:cNvSpPr txBox="1">
            <a:spLocks/>
          </p:cNvSpPr>
          <p:nvPr/>
        </p:nvSpPr>
        <p:spPr>
          <a:xfrm>
            <a:off x="457200" y="1905001"/>
            <a:ext cx="8229600" cy="4038600"/>
          </a:xfrm>
          <a:prstGeom prst="rect">
            <a:avLst/>
          </a:prstGeom>
        </p:spPr>
        <p:txBody>
          <a:bodyPr vert="horz" numCol="2">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Is x greater than 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While</a:t>
            </a:r>
            <a:r>
              <a:rPr lang="en-US" sz="2700" dirty="0" smtClean="0"/>
              <a:t> </a:t>
            </a:r>
            <a:r>
              <a:rPr lang="en-US" sz="2700" dirty="0" err="1" smtClean="0"/>
              <a:t>i</a:t>
            </a:r>
            <a:r>
              <a:rPr lang="en-US" sz="2700" dirty="0" smtClean="0"/>
              <a:t> is less than 5, add x and </a:t>
            </a:r>
            <a:r>
              <a:rPr lang="en-US" sz="2700" dirty="0" err="1" smtClean="0"/>
              <a:t>i</a:t>
            </a:r>
            <a:endParaRPr lang="en-US"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Show the value of x on the screen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The third element of array </a:t>
            </a:r>
            <a:r>
              <a:rPr lang="en-US" sz="2700" dirty="0" err="1" smtClean="0"/>
              <a:t>ar</a:t>
            </a:r>
            <a:r>
              <a:rPr lang="en-US" sz="2700" dirty="0" smtClean="0"/>
              <a:t> should be 22</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2700" b="0" i="0" u="none" strike="noStrike" kern="1200" cap="none" spc="0" normalizeH="0" noProof="0" dirty="0" smtClean="0">
                <a:ln>
                  <a:noFill/>
                </a:ln>
                <a:solidFill>
                  <a:schemeClr val="tx1"/>
                </a:solidFill>
                <a:effectLst/>
                <a:uLnTx/>
                <a:uFillTx/>
                <a:latin typeface="+mn-lt"/>
                <a:ea typeface="+mn-ea"/>
                <a:cs typeface="+mn-cs"/>
              </a:rPr>
              <a:t> value of y is assigned to x</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noProof="0" dirty="0" smtClean="0"/>
              <a:t>z is the difference between x and 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noProof="0" dirty="0" smtClean="0"/>
              <a:t>a is 3 larger than c</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noProof="0" dirty="0" smtClean="0"/>
              <a:t>if d is between 5 and 10 then you win, otherwise you lose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10883</TotalTime>
  <Words>2869</Words>
  <Application>Microsoft Office PowerPoint</Application>
  <PresentationFormat>On-screen Show (4:3)</PresentationFormat>
  <Paragraphs>640</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Concourse</vt:lpstr>
      <vt:lpstr>Computer Programming</vt:lpstr>
      <vt:lpstr>Usefulness of Programming</vt:lpstr>
      <vt:lpstr>Solvable Problems</vt:lpstr>
      <vt:lpstr>Goals:</vt:lpstr>
      <vt:lpstr>How can computer programming help you?</vt:lpstr>
      <vt:lpstr>Utility of Programs</vt:lpstr>
      <vt:lpstr>Python</vt:lpstr>
      <vt:lpstr>The Python Interpreter</vt:lpstr>
      <vt:lpstr>Installing Python</vt:lpstr>
      <vt:lpstr>The Power of Python</vt:lpstr>
      <vt:lpstr>The Power of Python</vt:lpstr>
      <vt:lpstr>Add up the numbers from 1-   5,000,000</vt:lpstr>
      <vt:lpstr>Finding statistical mean</vt:lpstr>
      <vt:lpstr>Statistical Measures of Large Amounts of Numbers</vt:lpstr>
      <vt:lpstr>Multiple Files</vt:lpstr>
      <vt:lpstr>Steps to creating a program</vt:lpstr>
      <vt:lpstr>Creating Source Code</vt:lpstr>
      <vt:lpstr>Concepts for Programming</vt:lpstr>
      <vt:lpstr>Variables</vt:lpstr>
      <vt:lpstr>Variables</vt:lpstr>
      <vt:lpstr>Variables</vt:lpstr>
      <vt:lpstr>Variables</vt:lpstr>
      <vt:lpstr>Integers</vt:lpstr>
      <vt:lpstr>Integer Data Types</vt:lpstr>
      <vt:lpstr>Integer Data Types</vt:lpstr>
      <vt:lpstr>Integer Data Types</vt:lpstr>
      <vt:lpstr>Integers</vt:lpstr>
      <vt:lpstr>Booleans</vt:lpstr>
      <vt:lpstr>Floating Point Numbers</vt:lpstr>
      <vt:lpstr>Floating Point Data Types</vt:lpstr>
      <vt:lpstr>Arrays</vt:lpstr>
      <vt:lpstr>Arrays</vt:lpstr>
      <vt:lpstr>Arrays</vt:lpstr>
      <vt:lpstr>Arrays</vt:lpstr>
      <vt:lpstr>Characters</vt:lpstr>
      <vt:lpstr>Strings</vt:lpstr>
      <vt:lpstr>Strings</vt:lpstr>
      <vt:lpstr>Strings</vt:lpstr>
      <vt:lpstr>Logical Operators</vt:lpstr>
      <vt:lpstr>Logical Operators</vt:lpstr>
      <vt:lpstr>Logical Operators</vt:lpstr>
      <vt:lpstr>= vs. ==</vt:lpstr>
      <vt:lpstr>Logical Operators</vt:lpstr>
      <vt:lpstr>And</vt:lpstr>
      <vt:lpstr>Or</vt:lpstr>
      <vt:lpstr>Not</vt:lpstr>
      <vt:lpstr>Logical Operators</vt:lpstr>
      <vt:lpstr>Conditions</vt:lpstr>
      <vt:lpstr>Conditions</vt:lpstr>
      <vt:lpstr>Loops</vt:lpstr>
      <vt:lpstr>Loops</vt:lpstr>
      <vt:lpstr>Loops</vt:lpstr>
      <vt:lpstr>Loops</vt:lpstr>
      <vt:lpstr>Loops</vt:lpstr>
      <vt:lpstr>Loops</vt:lpstr>
      <vt:lpstr>Loops</vt:lpstr>
      <vt:lpstr>Formatting Output</vt:lpstr>
      <vt:lpstr>Zfill function</vt:lpstr>
      <vt:lpstr>Format Function</vt:lpstr>
      <vt:lpstr>Precision</vt:lpstr>
      <vt:lpstr>Field Width</vt:lpstr>
      <vt:lpstr> Field Width</vt:lpstr>
      <vt:lpstr>Runtime</vt:lpstr>
      <vt:lpstr>Runtime</vt:lpstr>
      <vt:lpstr>O(n) Notation</vt:lpstr>
      <vt:lpstr>O(n) Notation</vt:lpstr>
      <vt:lpstr>O(n) Notation</vt:lpstr>
      <vt:lpstr>O(n) Notation</vt:lpstr>
      <vt:lpstr>Sorting Methods</vt:lpstr>
      <vt:lpstr>Sorting Methods</vt:lpstr>
      <vt:lpstr>Selection Sort</vt:lpstr>
      <vt:lpstr>Selection Sort</vt:lpstr>
      <vt:lpstr>Selection Sort</vt:lpstr>
      <vt:lpstr>Insertion Sort</vt:lpstr>
      <vt:lpstr>Insertion Sort</vt:lpstr>
      <vt:lpstr>Insertion Sort</vt:lpstr>
      <vt:lpstr>Bubble Sort</vt:lpstr>
      <vt:lpstr>Bubble Sort</vt:lpstr>
      <vt:lpstr>Bubble Sort</vt:lpstr>
      <vt:lpstr>Merge Sort</vt:lpstr>
      <vt:lpstr>Slide 81</vt:lpstr>
      <vt:lpstr>Merge Sort</vt:lpstr>
      <vt:lpstr>Arrays</vt:lpstr>
      <vt:lpstr>Searching Algorithms</vt:lpstr>
      <vt:lpstr>Linear Search</vt:lpstr>
      <vt:lpstr>Linear Search</vt:lpstr>
      <vt:lpstr>Linear Search</vt:lpstr>
      <vt:lpstr>Binary Search</vt:lpstr>
      <vt:lpstr>Binary Search</vt:lpstr>
      <vt:lpstr>Binary Search</vt:lpstr>
      <vt:lpstr>Arrays</vt:lpstr>
      <vt:lpstr>Running Programs</vt:lpstr>
      <vt:lpstr>Get Started!</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dc:creator>
  <cp:lastModifiedBy>Brad</cp:lastModifiedBy>
  <cp:revision>125</cp:revision>
  <dcterms:created xsi:type="dcterms:W3CDTF">2010-02-06T22:40:10Z</dcterms:created>
  <dcterms:modified xsi:type="dcterms:W3CDTF">2010-03-05T08:21:38Z</dcterms:modified>
</cp:coreProperties>
</file>