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600" r:id="rId3"/>
    <p:sldId id="601" r:id="rId4"/>
    <p:sldId id="608" r:id="rId5"/>
    <p:sldId id="609" r:id="rId6"/>
    <p:sldId id="433" r:id="rId7"/>
    <p:sldId id="618" r:id="rId8"/>
    <p:sldId id="363" r:id="rId9"/>
    <p:sldId id="576" r:id="rId10"/>
    <p:sldId id="569" r:id="rId11"/>
    <p:sldId id="574" r:id="rId12"/>
    <p:sldId id="581" r:id="rId13"/>
    <p:sldId id="588" r:id="rId14"/>
    <p:sldId id="624" r:id="rId15"/>
    <p:sldId id="638" r:id="rId16"/>
    <p:sldId id="640" r:id="rId17"/>
    <p:sldId id="648" r:id="rId18"/>
    <p:sldId id="61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8204" autoAdjust="0"/>
  </p:normalViewPr>
  <p:slideViewPr>
    <p:cSldViewPr snapToObjects="1">
      <p:cViewPr varScale="1">
        <p:scale>
          <a:sx n="105" d="100"/>
          <a:sy n="105" d="100"/>
        </p:scale>
        <p:origin x="-7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D4B363-F77F-4AA0-B708-A2E09B7D52C7}" type="datetimeFigureOut">
              <a:rPr lang="en-US" smtClean="0"/>
              <a:pPr/>
              <a:t>4/11/2011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FE4250-4935-4F5B-8B20-8DD32C9C00B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1D7E-B17C-4BA0-AB7E-F11E349078DA}" type="datetimeFigureOut">
              <a:rPr lang="en-US" smtClean="0"/>
              <a:pPr/>
              <a:t>4/11/2011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0E2A3-9478-4EB8-81A0-45646D9840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30E2A3-9478-4EB8-81A0-45646D9840C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5678BBF1-E840-4C06-A8A9-BC28A10707DB}" type="slidenum">
              <a:rPr lang="en-US"/>
              <a:pPr/>
              <a:t>5</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8CE4E-2218-4C28-B2B5-BDB865F149C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FFF759B8-11B8-4186-A9A0-0312A77C5286}" type="slidenum">
              <a:rPr lang="en-US"/>
              <a:pPr/>
              <a:t>9</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pPr eaLnBrk="1" hangingPunct="1"/>
            <a:endParaRPr lang="en-US" sz="500" smtClean="0"/>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3AC8DF09-B238-4DE9-AA1F-188DBCD1DBA5}" type="slidenum">
              <a:rPr lang="en-US"/>
              <a:pPr/>
              <a:t>10</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endParaRPr lang="en-US" dirty="0" smtClean="0">
              <a:latin typeface="Helvetic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353FE052-23B1-4B0E-A17F-1E78B502F6DE}" type="slidenum">
              <a:rPr lang="en-US"/>
              <a:pPr/>
              <a:t>11</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C27916E9-FCB6-4396-9C51-95B7A74E90BB}" type="slidenum">
              <a:rPr lang="en-US"/>
              <a:pPr/>
              <a:t>12</a:t>
            </a:fld>
            <a:endParaRPr lang="en-US"/>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5" name="Picture 7" descr="powerpoint-C sub.jpg"/>
          <p:cNvPicPr>
            <a:picLocks noChangeAspect="1"/>
          </p:cNvPicPr>
          <p:nvPr userDrawn="1"/>
        </p:nvPicPr>
        <p:blipFill>
          <a:blip r:embed="rId2"/>
          <a:srcRect/>
          <a:stretch>
            <a:fillRect/>
          </a:stretch>
        </p:blipFill>
        <p:spPr bwMode="auto">
          <a:xfrm>
            <a:off x="3175" y="0"/>
            <a:ext cx="9137650" cy="6858000"/>
          </a:xfrm>
          <a:prstGeom prst="rect">
            <a:avLst/>
          </a:prstGeom>
          <a:noFill/>
          <a:ln w="9525">
            <a:noFill/>
            <a:miter lim="800000"/>
            <a:headEnd/>
            <a:tailEnd/>
          </a:ln>
        </p:spPr>
      </p:pic>
      <p:sp>
        <p:nvSpPr>
          <p:cNvPr id="6" name="TextBox 5"/>
          <p:cNvSpPr txBox="1"/>
          <p:nvPr userDrawn="1"/>
        </p:nvSpPr>
        <p:spPr>
          <a:xfrm>
            <a:off x="3835400" y="254000"/>
            <a:ext cx="4927600" cy="304800"/>
          </a:xfrm>
          <a:prstGeom prst="rect">
            <a:avLst/>
          </a:prstGeom>
          <a:noFill/>
        </p:spPr>
        <p:txBody>
          <a:bodyPr>
            <a:spAutoFit/>
          </a:bodyPr>
          <a:lstStyle/>
          <a:p>
            <a:pPr algn="r">
              <a:defRPr/>
            </a:pPr>
            <a:r>
              <a:rPr lang="en-US" sz="1400" b="1">
                <a:solidFill>
                  <a:schemeClr val="bg1"/>
                </a:solidFill>
                <a:latin typeface="Georgia" pitchFamily="18" charset="0"/>
              </a:rPr>
              <a:t>Department of Health Information Management</a:t>
            </a:r>
          </a:p>
        </p:txBody>
      </p:sp>
      <p:sp>
        <p:nvSpPr>
          <p:cNvPr id="2" name="Title 1"/>
          <p:cNvSpPr>
            <a:spLocks noGrp="1"/>
          </p:cNvSpPr>
          <p:nvPr>
            <p:ph type="title"/>
          </p:nvPr>
        </p:nvSpPr>
        <p:spPr>
          <a:xfrm>
            <a:off x="323849" y="914400"/>
            <a:ext cx="8524875" cy="561975"/>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581151"/>
            <a:ext cx="8515349" cy="5019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48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Genomics and Personalized Care</a:t>
            </a:r>
            <a:endParaRPr lang="en-US" sz="3600" dirty="0"/>
          </a:p>
        </p:txBody>
      </p:sp>
      <p:sp>
        <p:nvSpPr>
          <p:cNvPr id="3" name="Subtitle 2"/>
          <p:cNvSpPr>
            <a:spLocks noGrp="1"/>
          </p:cNvSpPr>
          <p:nvPr>
            <p:ph type="subTitle" idx="1"/>
          </p:nvPr>
        </p:nvSpPr>
        <p:spPr/>
        <p:txBody>
          <a:bodyPr>
            <a:normAutofit lnSpcReduction="10000"/>
          </a:bodyPr>
          <a:lstStyle/>
          <a:p>
            <a:r>
              <a:rPr lang="en-US" sz="2000" dirty="0" err="1" smtClean="0">
                <a:solidFill>
                  <a:schemeClr val="tx1"/>
                </a:solidFill>
              </a:rPr>
              <a:t>Leming</a:t>
            </a:r>
            <a:r>
              <a:rPr lang="en-US" sz="2000" dirty="0" smtClean="0">
                <a:solidFill>
                  <a:schemeClr val="tx1"/>
                </a:solidFill>
              </a:rPr>
              <a:t> Zhou, PhD</a:t>
            </a:r>
          </a:p>
          <a:p>
            <a:r>
              <a:rPr lang="en-US" sz="2000" dirty="0" smtClean="0">
                <a:solidFill>
                  <a:schemeClr val="tx1"/>
                </a:solidFill>
              </a:rPr>
              <a:t>Assistant Professor</a:t>
            </a:r>
          </a:p>
          <a:p>
            <a:r>
              <a:rPr lang="en-US" sz="2000" dirty="0" smtClean="0">
                <a:solidFill>
                  <a:schemeClr val="tx1"/>
                </a:solidFill>
              </a:rPr>
              <a:t>Department of Health Information Management </a:t>
            </a:r>
          </a:p>
          <a:p>
            <a:r>
              <a:rPr lang="en-US" sz="2000" dirty="0" smtClean="0">
                <a:solidFill>
                  <a:schemeClr val="tx1"/>
                </a:solidFill>
              </a:rPr>
              <a:t>School of Health and Rehabilitation Sciences</a:t>
            </a:r>
          </a:p>
          <a:p>
            <a:r>
              <a:rPr lang="en-US" sz="2000" dirty="0" smtClean="0">
                <a:solidFill>
                  <a:schemeClr val="tx1"/>
                </a:solidFill>
              </a:rPr>
              <a:t>University of Pittsburgh</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52400"/>
            <a:ext cx="8763000" cy="792162"/>
          </a:xfrm>
        </p:spPr>
        <p:txBody>
          <a:bodyPr>
            <a:normAutofit fontScale="90000"/>
          </a:bodyPr>
          <a:lstStyle/>
          <a:p>
            <a:r>
              <a:rPr lang="en-US" dirty="0" smtClean="0"/>
              <a:t>Drugs have Different Effects on Patients</a:t>
            </a:r>
          </a:p>
        </p:txBody>
      </p:sp>
      <p:sp>
        <p:nvSpPr>
          <p:cNvPr id="56323" name="Rectangle 3"/>
          <p:cNvSpPr>
            <a:spLocks noGrp="1" noChangeArrowheads="1"/>
          </p:cNvSpPr>
          <p:nvPr>
            <p:ph idx="1"/>
          </p:nvPr>
        </p:nvSpPr>
        <p:spPr/>
        <p:txBody>
          <a:bodyPr>
            <a:normAutofit/>
          </a:bodyPr>
          <a:lstStyle/>
          <a:p>
            <a:r>
              <a:rPr lang="en-US" dirty="0" smtClean="0"/>
              <a:t>Example: </a:t>
            </a:r>
          </a:p>
          <a:p>
            <a:pPr lvl="1"/>
            <a:r>
              <a:rPr lang="en-US" dirty="0" smtClean="0"/>
              <a:t>Aspirin</a:t>
            </a:r>
          </a:p>
          <a:p>
            <a:pPr lvl="1"/>
            <a:r>
              <a:rPr lang="en-US" dirty="0" smtClean="0"/>
              <a:t>Effective to avoid thrombosis for some patients</a:t>
            </a:r>
          </a:p>
          <a:p>
            <a:pPr lvl="1"/>
            <a:r>
              <a:rPr lang="en-US" dirty="0" smtClean="0"/>
              <a:t>Not effective for a number of patients</a:t>
            </a:r>
          </a:p>
          <a:p>
            <a:pPr lvl="1"/>
            <a:r>
              <a:rPr lang="en-US" dirty="0" smtClean="0"/>
              <a:t>Reason:</a:t>
            </a:r>
          </a:p>
          <a:p>
            <a:pPr lvl="2"/>
            <a:r>
              <a:rPr lang="en-US" dirty="0" smtClean="0"/>
              <a:t>A key must fit into the lock to open a door</a:t>
            </a:r>
          </a:p>
          <a:p>
            <a:pPr lvl="2"/>
            <a:r>
              <a:rPr lang="en-US" dirty="0" smtClean="0"/>
              <a:t>Drugs (key) bind drug receptors (lock) on cells to cause effects</a:t>
            </a:r>
          </a:p>
          <a:p>
            <a:pPr lvl="2"/>
            <a:r>
              <a:rPr lang="en-US" dirty="0" smtClean="0"/>
              <a:t>Genetic variation can cause variation in drug receptors and therefore different people have different drug responses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4" descr="tb"/>
          <p:cNvPicPr>
            <a:picLocks noChangeAspect="1" noChangeArrowheads="1"/>
          </p:cNvPicPr>
          <p:nvPr/>
        </p:nvPicPr>
        <p:blipFill>
          <a:blip r:embed="rId3"/>
          <a:srcRect/>
          <a:stretch>
            <a:fillRect/>
          </a:stretch>
        </p:blipFill>
        <p:spPr bwMode="auto">
          <a:xfrm>
            <a:off x="3154146" y="3914775"/>
            <a:ext cx="2664041" cy="2638425"/>
          </a:xfrm>
          <a:prstGeom prst="rect">
            <a:avLst/>
          </a:prstGeom>
          <a:noFill/>
          <a:ln w="9525">
            <a:noFill/>
            <a:miter lim="800000"/>
            <a:headEnd/>
            <a:tailEnd/>
          </a:ln>
        </p:spPr>
      </p:pic>
      <p:sp>
        <p:nvSpPr>
          <p:cNvPr id="61443" name="Rectangle 2"/>
          <p:cNvSpPr>
            <a:spLocks noGrp="1" noChangeArrowheads="1"/>
          </p:cNvSpPr>
          <p:nvPr>
            <p:ph type="title"/>
          </p:nvPr>
        </p:nvSpPr>
        <p:spPr/>
        <p:txBody>
          <a:bodyPr/>
          <a:lstStyle/>
          <a:p>
            <a:r>
              <a:rPr lang="en-US" smtClean="0"/>
              <a:t>Pharmacogenomics</a:t>
            </a:r>
            <a:endParaRPr lang="en-US" dirty="0" smtClean="0"/>
          </a:p>
        </p:txBody>
      </p:sp>
      <p:sp>
        <p:nvSpPr>
          <p:cNvPr id="17411" name="Rectangle 3"/>
          <p:cNvSpPr>
            <a:spLocks noGrp="1" noChangeArrowheads="1"/>
          </p:cNvSpPr>
          <p:nvPr>
            <p:ph idx="1"/>
          </p:nvPr>
        </p:nvSpPr>
        <p:spPr>
          <a:xfrm>
            <a:off x="457200" y="1066800"/>
            <a:ext cx="8229600" cy="3124200"/>
          </a:xfrm>
        </p:spPr>
        <p:txBody>
          <a:bodyPr/>
          <a:lstStyle/>
          <a:p>
            <a:r>
              <a:rPr lang="en-US" dirty="0" err="1" smtClean="0"/>
              <a:t>Pharmacogenomics</a:t>
            </a:r>
            <a:r>
              <a:rPr lang="en-US" dirty="0" smtClean="0"/>
              <a:t> is the study of how an individual's genetic inheritance affects the body's response to drugs.</a:t>
            </a:r>
          </a:p>
          <a:p>
            <a:r>
              <a:rPr lang="en-US" dirty="0" err="1" smtClean="0"/>
              <a:t>Pharma</a:t>
            </a:r>
            <a:r>
              <a:rPr lang="en-US" dirty="0" smtClean="0"/>
              <a:t> = drug or medicine </a:t>
            </a:r>
          </a:p>
          <a:p>
            <a:r>
              <a:rPr lang="en-US" dirty="0" smtClean="0"/>
              <a:t>Genomics = the study of gene</a:t>
            </a:r>
          </a:p>
          <a:p>
            <a:r>
              <a:rPr lang="en-US" dirty="0" smtClean="0"/>
              <a:t>Personalized medicine tailored to your 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par>
                                <p:cTn id="19" presetID="3" presetClass="entr" presetSubtype="10" fill="hold" nodeType="withEffect">
                                  <p:stCondLst>
                                    <p:cond delay="0"/>
                                  </p:stCondLst>
                                  <p:childTnLst>
                                    <p:set>
                                      <p:cBhvr>
                                        <p:cTn id="20" dur="1" fill="hold">
                                          <p:stCondLst>
                                            <p:cond delay="0"/>
                                          </p:stCondLst>
                                        </p:cTn>
                                        <p:tgtEl>
                                          <p:spTgt spid="61442"/>
                                        </p:tgtEl>
                                        <p:attrNameLst>
                                          <p:attrName>style.visibility</p:attrName>
                                        </p:attrNameLst>
                                      </p:cBhvr>
                                      <p:to>
                                        <p:strVal val="visible"/>
                                      </p:to>
                                    </p:set>
                                    <p:animEffect transition="in" filter="blinds(horizontal)">
                                      <p:cBhvr>
                                        <p:cTn id="21"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p:cNvPicPr>
            <a:picLocks noChangeAspect="1" noChangeArrowheads="1"/>
          </p:cNvPicPr>
          <p:nvPr/>
        </p:nvPicPr>
        <p:blipFill>
          <a:blip r:embed="rId3"/>
          <a:srcRect/>
          <a:stretch>
            <a:fillRect/>
          </a:stretch>
        </p:blipFill>
        <p:spPr bwMode="auto">
          <a:xfrm>
            <a:off x="6324600" y="4267200"/>
            <a:ext cx="1695450" cy="1695450"/>
          </a:xfrm>
          <a:prstGeom prst="rect">
            <a:avLst/>
          </a:prstGeom>
          <a:noFill/>
          <a:ln w="9525">
            <a:noFill/>
            <a:miter lim="800000"/>
            <a:headEnd/>
            <a:tailEnd/>
          </a:ln>
        </p:spPr>
      </p:pic>
      <p:grpSp>
        <p:nvGrpSpPr>
          <p:cNvPr id="2" name="Group 11"/>
          <p:cNvGrpSpPr>
            <a:grpSpLocks/>
          </p:cNvGrpSpPr>
          <p:nvPr/>
        </p:nvGrpSpPr>
        <p:grpSpPr bwMode="auto">
          <a:xfrm>
            <a:off x="1993900" y="3122613"/>
            <a:ext cx="1684338" cy="2355850"/>
            <a:chOff x="-144" y="2184"/>
            <a:chExt cx="1584" cy="1752"/>
          </a:xfrm>
        </p:grpSpPr>
        <p:sp>
          <p:nvSpPr>
            <p:cNvPr id="68615" name="Rectangle 7"/>
            <p:cNvSpPr>
              <a:spLocks noChangeArrowheads="1"/>
            </p:cNvSpPr>
            <p:nvPr/>
          </p:nvSpPr>
          <p:spPr bwMode="auto">
            <a:xfrm>
              <a:off x="1152" y="2304"/>
              <a:ext cx="288" cy="1584"/>
            </a:xfrm>
            <a:prstGeom prst="rect">
              <a:avLst/>
            </a:prstGeom>
            <a:solidFill>
              <a:schemeClr val="bg1"/>
            </a:solidFill>
            <a:ln w="9525">
              <a:noFill/>
              <a:miter lim="800000"/>
              <a:headEnd/>
              <a:tailEnd/>
            </a:ln>
          </p:spPr>
          <p:txBody>
            <a:bodyPr wrap="none" anchor="ctr"/>
            <a:lstStyle/>
            <a:p>
              <a:pPr eaLnBrk="0" hangingPunct="0"/>
              <a:endParaRPr lang="en-US"/>
            </a:p>
          </p:txBody>
        </p:sp>
        <p:sp>
          <p:nvSpPr>
            <p:cNvPr id="68616" name="Rectangle 8"/>
            <p:cNvSpPr>
              <a:spLocks noChangeArrowheads="1"/>
            </p:cNvSpPr>
            <p:nvPr/>
          </p:nvSpPr>
          <p:spPr bwMode="auto">
            <a:xfrm>
              <a:off x="-144" y="2184"/>
              <a:ext cx="1584" cy="288"/>
            </a:xfrm>
            <a:prstGeom prst="rect">
              <a:avLst/>
            </a:prstGeom>
            <a:solidFill>
              <a:schemeClr val="bg1"/>
            </a:solidFill>
            <a:ln w="9525">
              <a:noFill/>
              <a:miter lim="800000"/>
              <a:headEnd/>
              <a:tailEnd/>
            </a:ln>
          </p:spPr>
          <p:txBody>
            <a:bodyPr wrap="none" anchor="ctr"/>
            <a:lstStyle/>
            <a:p>
              <a:pPr eaLnBrk="0" hangingPunct="0"/>
              <a:endParaRPr lang="en-US"/>
            </a:p>
          </p:txBody>
        </p:sp>
        <p:sp>
          <p:nvSpPr>
            <p:cNvPr id="68617" name="Rectangle 9"/>
            <p:cNvSpPr>
              <a:spLocks noChangeArrowheads="1"/>
            </p:cNvSpPr>
            <p:nvPr/>
          </p:nvSpPr>
          <p:spPr bwMode="auto">
            <a:xfrm>
              <a:off x="-144" y="3648"/>
              <a:ext cx="1584" cy="288"/>
            </a:xfrm>
            <a:prstGeom prst="rect">
              <a:avLst/>
            </a:prstGeom>
            <a:solidFill>
              <a:schemeClr val="bg1"/>
            </a:solidFill>
            <a:ln w="9525">
              <a:noFill/>
              <a:miter lim="800000"/>
              <a:headEnd/>
              <a:tailEnd/>
            </a:ln>
          </p:spPr>
          <p:txBody>
            <a:bodyPr wrap="none" anchor="ctr"/>
            <a:lstStyle/>
            <a:p>
              <a:pPr eaLnBrk="0" hangingPunct="0"/>
              <a:endParaRPr lang="en-US"/>
            </a:p>
          </p:txBody>
        </p:sp>
        <p:sp>
          <p:nvSpPr>
            <p:cNvPr id="68618" name="Rectangle 10"/>
            <p:cNvSpPr>
              <a:spLocks noChangeArrowheads="1"/>
            </p:cNvSpPr>
            <p:nvPr/>
          </p:nvSpPr>
          <p:spPr bwMode="auto">
            <a:xfrm>
              <a:off x="-144" y="2256"/>
              <a:ext cx="288" cy="1584"/>
            </a:xfrm>
            <a:prstGeom prst="rect">
              <a:avLst/>
            </a:prstGeom>
            <a:solidFill>
              <a:schemeClr val="bg1"/>
            </a:solidFill>
            <a:ln w="9525">
              <a:noFill/>
              <a:miter lim="800000"/>
              <a:headEnd/>
              <a:tailEnd/>
            </a:ln>
          </p:spPr>
          <p:txBody>
            <a:bodyPr wrap="none" anchor="ctr"/>
            <a:lstStyle/>
            <a:p>
              <a:pPr eaLnBrk="0" hangingPunct="0"/>
              <a:endParaRPr lang="en-US"/>
            </a:p>
          </p:txBody>
        </p:sp>
      </p:grpSp>
      <p:sp>
        <p:nvSpPr>
          <p:cNvPr id="68612" name="Rectangle 2"/>
          <p:cNvSpPr>
            <a:spLocks noGrp="1" noChangeArrowheads="1"/>
          </p:cNvSpPr>
          <p:nvPr>
            <p:ph type="title"/>
          </p:nvPr>
        </p:nvSpPr>
        <p:spPr/>
        <p:txBody>
          <a:bodyPr>
            <a:normAutofit/>
          </a:bodyPr>
          <a:lstStyle/>
          <a:p>
            <a:r>
              <a:rPr lang="en-US" dirty="0" smtClean="0"/>
              <a:t>Future: Personalized Care</a:t>
            </a:r>
          </a:p>
        </p:txBody>
      </p:sp>
      <p:sp>
        <p:nvSpPr>
          <p:cNvPr id="68613" name="Rectangle 3"/>
          <p:cNvSpPr>
            <a:spLocks noGrp="1" noChangeArrowheads="1"/>
          </p:cNvSpPr>
          <p:nvPr>
            <p:ph idx="1"/>
          </p:nvPr>
        </p:nvSpPr>
        <p:spPr/>
        <p:txBody>
          <a:bodyPr>
            <a:normAutofit/>
          </a:bodyPr>
          <a:lstStyle/>
          <a:p>
            <a:r>
              <a:rPr lang="en-US" dirty="0" smtClean="0"/>
              <a:t>You feel terrible, and you go and see a doctor. </a:t>
            </a:r>
          </a:p>
          <a:p>
            <a:r>
              <a:rPr lang="en-US" dirty="0" smtClean="0"/>
              <a:t>The physician looks you over, check you medical history, listens to your symptoms, </a:t>
            </a:r>
            <a:r>
              <a:rPr lang="en-US" b="1" dirty="0" smtClean="0"/>
              <a:t>take a look at your genome</a:t>
            </a:r>
            <a:r>
              <a:rPr lang="en-US" dirty="0" smtClean="0"/>
              <a:t>, and decides to prescribe you a drug specific for you (right drug and dose).</a:t>
            </a:r>
          </a:p>
          <a:p>
            <a:pPr lvl="1"/>
            <a:r>
              <a:rPr lang="en-US" dirty="0" smtClean="0"/>
              <a:t>Personalized drug is more effective &amp; minimizes side effects</a:t>
            </a:r>
          </a:p>
        </p:txBody>
      </p:sp>
      <p:sp>
        <p:nvSpPr>
          <p:cNvPr id="12" name="TextBox 11"/>
          <p:cNvSpPr txBox="1"/>
          <p:nvPr/>
        </p:nvSpPr>
        <p:spPr>
          <a:xfrm>
            <a:off x="5029200" y="6276201"/>
            <a:ext cx="4058675" cy="276999"/>
          </a:xfrm>
          <a:prstGeom prst="rect">
            <a:avLst/>
          </a:prstGeom>
          <a:noFill/>
        </p:spPr>
        <p:txBody>
          <a:bodyPr wrap="none" rtlCol="0">
            <a:spAutoFit/>
          </a:bodyPr>
          <a:lstStyle/>
          <a:p>
            <a:r>
              <a:rPr lang="en-US" sz="1200" dirty="0" smtClean="0"/>
              <a:t>http://www.prweb.com/releases/2005/12/prweb318956.htm</a:t>
            </a:r>
            <a:endParaRPr lang="en-US" sz="1200" dirty="0"/>
          </a:p>
        </p:txBody>
      </p:sp>
      <p:pic>
        <p:nvPicPr>
          <p:cNvPr id="13" name="Picture 2"/>
          <p:cNvPicPr>
            <a:picLocks noChangeAspect="1" noChangeArrowheads="1"/>
          </p:cNvPicPr>
          <p:nvPr/>
        </p:nvPicPr>
        <p:blipFill>
          <a:blip r:embed="rId4"/>
          <a:srcRect/>
          <a:stretch>
            <a:fillRect/>
          </a:stretch>
        </p:blipFill>
        <p:spPr bwMode="auto">
          <a:xfrm>
            <a:off x="838200" y="4191000"/>
            <a:ext cx="3581400" cy="2016418"/>
          </a:xfrm>
          <a:prstGeom prst="rect">
            <a:avLst/>
          </a:prstGeom>
          <a:noFill/>
          <a:ln w="9525">
            <a:noFill/>
            <a:miter lim="800000"/>
            <a:headEnd/>
            <a:tailEnd/>
          </a:ln>
        </p:spPr>
      </p:pic>
      <p:sp>
        <p:nvSpPr>
          <p:cNvPr id="14" name="TextBox 13"/>
          <p:cNvSpPr txBox="1"/>
          <p:nvPr/>
        </p:nvSpPr>
        <p:spPr>
          <a:xfrm>
            <a:off x="894276" y="6248400"/>
            <a:ext cx="3525324" cy="307777"/>
          </a:xfrm>
          <a:prstGeom prst="rect">
            <a:avLst/>
          </a:prstGeom>
          <a:noFill/>
        </p:spPr>
        <p:txBody>
          <a:bodyPr wrap="none" rtlCol="0">
            <a:spAutoFit/>
          </a:bodyPr>
          <a:lstStyle/>
          <a:p>
            <a:r>
              <a:rPr lang="en-US" sz="1400" dirty="0" smtClean="0"/>
              <a:t>http://www.economist.com/node/16349422/</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Effect transition="in" filter="blinds(horizontal)">
                                      <p:cBhvr>
                                        <p:cTn id="7" dur="500"/>
                                        <p:tgtEl>
                                          <p:spTgt spid="68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613">
                                            <p:txEl>
                                              <p:pRg st="1" end="1"/>
                                            </p:txEl>
                                          </p:spTgt>
                                        </p:tgtEl>
                                        <p:attrNameLst>
                                          <p:attrName>style.visibility</p:attrName>
                                        </p:attrNameLst>
                                      </p:cBhvr>
                                      <p:to>
                                        <p:strVal val="visible"/>
                                      </p:to>
                                    </p:set>
                                    <p:animEffect transition="in" filter="blinds(horizontal)">
                                      <p:cBhvr>
                                        <p:cTn id="12" dur="500"/>
                                        <p:tgtEl>
                                          <p:spTgt spid="6861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5" presetClass="entr" presetSubtype="10" fill="hold" nodeType="withEffect">
                                  <p:stCondLst>
                                    <p:cond delay="0"/>
                                  </p:stCondLst>
                                  <p:childTnLst>
                                    <p:set>
                                      <p:cBhvr>
                                        <p:cTn id="20" dur="1" fill="hold">
                                          <p:stCondLst>
                                            <p:cond delay="0"/>
                                          </p:stCondLst>
                                        </p:cTn>
                                        <p:tgtEl>
                                          <p:spTgt spid="68610"/>
                                        </p:tgtEl>
                                        <p:attrNameLst>
                                          <p:attrName>style.visibility</p:attrName>
                                        </p:attrNameLst>
                                      </p:cBhvr>
                                      <p:to>
                                        <p:strVal val="visible"/>
                                      </p:to>
                                    </p:set>
                                    <p:animEffect transition="in" filter="checkerboard(across)">
                                      <p:cBhvr>
                                        <p:cTn id="21" dur="500"/>
                                        <p:tgtEl>
                                          <p:spTgt spid="686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8613">
                                            <p:txEl>
                                              <p:pRg st="2" end="2"/>
                                            </p:txEl>
                                          </p:spTgt>
                                        </p:tgtEl>
                                        <p:attrNameLst>
                                          <p:attrName>style.visibility</p:attrName>
                                        </p:attrNameLst>
                                      </p:cBhvr>
                                      <p:to>
                                        <p:strVal val="visible"/>
                                      </p:to>
                                    </p:set>
                                    <p:animEffect transition="in" filter="blinds(horizontal)">
                                      <p:cBhvr>
                                        <p:cTn id="29" dur="500"/>
                                        <p:tgtEl>
                                          <p:spTgt spid="686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92162"/>
          </a:xfrm>
        </p:spPr>
        <p:txBody>
          <a:bodyPr>
            <a:normAutofit fontScale="90000"/>
          </a:bodyPr>
          <a:lstStyle/>
          <a:p>
            <a:r>
              <a:rPr lang="en-US" dirty="0" smtClean="0"/>
              <a:t>Treating Cancer with Personalized Drug</a:t>
            </a:r>
            <a:endParaRPr lang="en-US" dirty="0"/>
          </a:p>
        </p:txBody>
      </p:sp>
      <p:sp>
        <p:nvSpPr>
          <p:cNvPr id="3" name="Content Placeholder 2"/>
          <p:cNvSpPr>
            <a:spLocks noGrp="1"/>
          </p:cNvSpPr>
          <p:nvPr>
            <p:ph idx="1"/>
          </p:nvPr>
        </p:nvSpPr>
        <p:spPr/>
        <p:txBody>
          <a:bodyPr>
            <a:normAutofit/>
          </a:bodyPr>
          <a:lstStyle/>
          <a:p>
            <a:r>
              <a:rPr lang="en-US" sz="2000" dirty="0" smtClean="0"/>
              <a:t>The two photographs below show the same individual before and after treatment with a molecule code-named PLX4032. </a:t>
            </a:r>
          </a:p>
          <a:p>
            <a:r>
              <a:rPr lang="en-US" sz="2000" dirty="0" smtClean="0"/>
              <a:t>The shadows are tumors from secondary melanoma, one of the most aggressive cancers known. </a:t>
            </a:r>
          </a:p>
          <a:p>
            <a:r>
              <a:rPr lang="en-US" sz="2000" dirty="0" smtClean="0"/>
              <a:t>PLX4032 cleared them almost completely. It was designed specifically to interact with the protein produced by a particular mutated version of a gene called </a:t>
            </a:r>
            <a:r>
              <a:rPr lang="en-US" sz="2000" i="1" dirty="0" smtClean="0"/>
              <a:t>B-RAF</a:t>
            </a:r>
            <a:r>
              <a:rPr lang="en-US" sz="2000" dirty="0" smtClean="0"/>
              <a:t>.</a:t>
            </a:r>
            <a:endParaRPr lang="en-US" sz="2000" dirty="0"/>
          </a:p>
        </p:txBody>
      </p:sp>
      <p:pic>
        <p:nvPicPr>
          <p:cNvPr id="7" name="Picture 2"/>
          <p:cNvPicPr>
            <a:picLocks noChangeAspect="1" noChangeArrowheads="1"/>
          </p:cNvPicPr>
          <p:nvPr/>
        </p:nvPicPr>
        <p:blipFill>
          <a:blip r:embed="rId2" cstate="print"/>
          <a:srcRect/>
          <a:stretch>
            <a:fillRect/>
          </a:stretch>
        </p:blipFill>
        <p:spPr bwMode="auto">
          <a:xfrm>
            <a:off x="2494972" y="3489304"/>
            <a:ext cx="4439228" cy="2530496"/>
          </a:xfrm>
          <a:prstGeom prst="rect">
            <a:avLst/>
          </a:prstGeom>
          <a:noFill/>
          <a:ln w="9525">
            <a:noFill/>
            <a:round/>
            <a:headEnd/>
            <a:tailEnd/>
          </a:ln>
          <a:effectLst/>
        </p:spPr>
      </p:pic>
      <p:sp>
        <p:nvSpPr>
          <p:cNvPr id="8" name="Text Box 4"/>
          <p:cNvSpPr txBox="1">
            <a:spLocks noChangeArrowheads="1"/>
          </p:cNvSpPr>
          <p:nvPr/>
        </p:nvSpPr>
        <p:spPr bwMode="auto">
          <a:xfrm>
            <a:off x="513773" y="6334125"/>
            <a:ext cx="5950239" cy="320768"/>
          </a:xfrm>
          <a:prstGeom prst="rect">
            <a:avLst/>
          </a:prstGeom>
          <a:noFill/>
          <a:ln w="9525">
            <a:noFill/>
            <a:round/>
            <a:headEnd/>
            <a:tailEnd/>
          </a:ln>
          <a:effectLst/>
        </p:spPr>
        <p:txBody>
          <a:bodyPr lIns="0" tIns="0" rIns="0" bIns="0" anchor="ctr"/>
          <a:lstStyle/>
          <a:p>
            <a:pPr>
              <a:lnSpc>
                <a:spcPct val="93000"/>
              </a:lnSpc>
              <a:buClr>
                <a:srgbClr val="FFFFFF"/>
              </a:buClr>
              <a:tabLst>
                <a:tab pos="649628" algn="l"/>
                <a:tab pos="1299256" algn="l"/>
                <a:tab pos="1948884" algn="l"/>
                <a:tab pos="2598511" algn="l"/>
                <a:tab pos="3248139" algn="l"/>
                <a:tab pos="3897767" algn="l"/>
                <a:tab pos="4547395" algn="l"/>
                <a:tab pos="5197023" algn="l"/>
                <a:tab pos="5846651" algn="l"/>
              </a:tabLst>
            </a:pPr>
            <a:r>
              <a:rPr lang="en-US" sz="1100" b="1" dirty="0">
                <a:cs typeface="Arial Unicode MS" pitchFamily="32" charset="0"/>
              </a:rPr>
              <a:t>McDermott U et al. N </a:t>
            </a:r>
            <a:r>
              <a:rPr lang="en-US" sz="1100" b="1" dirty="0" err="1">
                <a:cs typeface="Arial Unicode MS" pitchFamily="32" charset="0"/>
              </a:rPr>
              <a:t>Engl</a:t>
            </a:r>
            <a:r>
              <a:rPr lang="en-US" sz="1100" b="1" dirty="0">
                <a:cs typeface="Arial Unicode MS" pitchFamily="32" charset="0"/>
              </a:rPr>
              <a:t> J Med 2011;364:340-350.</a:t>
            </a:r>
          </a:p>
        </p:txBody>
      </p:sp>
      <p:sp>
        <p:nvSpPr>
          <p:cNvPr id="9" name="Text Box 4"/>
          <p:cNvSpPr txBox="1">
            <a:spLocks noChangeArrowheads="1"/>
          </p:cNvSpPr>
          <p:nvPr/>
        </p:nvSpPr>
        <p:spPr bwMode="auto">
          <a:xfrm>
            <a:off x="1745961" y="6080032"/>
            <a:ext cx="5950239" cy="320768"/>
          </a:xfrm>
          <a:prstGeom prst="rect">
            <a:avLst/>
          </a:prstGeom>
          <a:noFill/>
          <a:ln w="9525">
            <a:noFill/>
            <a:round/>
            <a:headEnd/>
            <a:tailEnd/>
          </a:ln>
          <a:effectLst/>
        </p:spPr>
        <p:txBody>
          <a:bodyPr lIns="0" tIns="0" rIns="0" bIns="0" anchor="ctr"/>
          <a:lstStyle/>
          <a:p>
            <a:pPr algn="ctr">
              <a:lnSpc>
                <a:spcPct val="93000"/>
              </a:lnSpc>
              <a:buClr>
                <a:srgbClr val="FFFFFF"/>
              </a:buClr>
              <a:tabLst>
                <a:tab pos="649628" algn="l"/>
                <a:tab pos="1299256" algn="l"/>
                <a:tab pos="1948884" algn="l"/>
                <a:tab pos="2598511" algn="l"/>
                <a:tab pos="3248139" algn="l"/>
                <a:tab pos="3897767" algn="l"/>
                <a:tab pos="4547395" algn="l"/>
                <a:tab pos="5197023" algn="l"/>
                <a:tab pos="5846651" algn="l"/>
              </a:tabLst>
            </a:pPr>
            <a:r>
              <a:rPr lang="en-US" sz="1100" b="1" dirty="0" smtClean="0">
                <a:cs typeface="Arial Unicode MS" pitchFamily="32" charset="0"/>
              </a:rPr>
              <a:t>Treatment Day 0                              Treatment Day 15</a:t>
            </a:r>
            <a:endParaRPr lang="en-US" sz="1100" b="1" dirty="0">
              <a:cs typeface="Arial Unicode MS" pitchFamily="3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Personal Genomes: </a:t>
            </a:r>
            <a:br>
              <a:rPr lang="en-US" sz="3200" dirty="0" smtClean="0"/>
            </a:br>
            <a:r>
              <a:rPr lang="en-US" sz="3200" dirty="0" smtClean="0"/>
              <a:t>Benefits and Potential Risks</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The availability of personal genomes will make true personalized medicine possible</a:t>
            </a:r>
          </a:p>
          <a:p>
            <a:pPr lvl="1"/>
            <a:r>
              <a:rPr lang="en-US" dirty="0" smtClean="0"/>
              <a:t>Early detection of developing diseases</a:t>
            </a:r>
          </a:p>
          <a:p>
            <a:pPr lvl="2"/>
            <a:r>
              <a:rPr lang="en-US" dirty="0" smtClean="0"/>
              <a:t>Preventive healthcare</a:t>
            </a:r>
          </a:p>
          <a:p>
            <a:pPr lvl="1"/>
            <a:r>
              <a:rPr lang="en-US" dirty="0" smtClean="0"/>
              <a:t>Customized drug according to your gene makeup </a:t>
            </a:r>
          </a:p>
          <a:p>
            <a:pPr lvl="2"/>
            <a:r>
              <a:rPr lang="en-US" dirty="0" smtClean="0"/>
              <a:t>More effective</a:t>
            </a:r>
          </a:p>
          <a:p>
            <a:pPr lvl="2"/>
            <a:r>
              <a:rPr lang="en-US" dirty="0" smtClean="0"/>
              <a:t>Less side effects</a:t>
            </a:r>
          </a:p>
          <a:p>
            <a:r>
              <a:rPr lang="en-US" dirty="0" smtClean="0"/>
              <a:t>Risks</a:t>
            </a:r>
          </a:p>
          <a:p>
            <a:pPr lvl="1"/>
            <a:r>
              <a:rPr lang="en-US" dirty="0" smtClean="0"/>
              <a:t>One can be traced by his/her genome sequence</a:t>
            </a:r>
          </a:p>
          <a:p>
            <a:pPr lvl="1"/>
            <a:r>
              <a:rPr lang="en-US" dirty="0" smtClean="0"/>
              <a:t>A company can easily scan your DNA sample and predict your susceptibility of having some serious diseases</a:t>
            </a:r>
          </a:p>
          <a:p>
            <a:pPr lvl="1"/>
            <a:r>
              <a:rPr lang="en-US" dirty="0" smtClean="0"/>
              <a:t>Your genome is also highly related to your relatives genomes</a:t>
            </a:r>
          </a:p>
          <a:p>
            <a:pPr lvl="1"/>
            <a:r>
              <a:rPr lang="en-US" dirty="0" smtClean="0"/>
              <a:t>……</a:t>
            </a:r>
          </a:p>
          <a:p>
            <a:r>
              <a:rPr lang="en-US" dirty="0" smtClean="0"/>
              <a:t>Patient safety </a:t>
            </a:r>
          </a:p>
          <a:p>
            <a:pPr lvl="1"/>
            <a:r>
              <a:rPr lang="en-US" dirty="0" smtClean="0"/>
              <a:t>Assuring informed consent </a:t>
            </a:r>
          </a:p>
          <a:p>
            <a:pPr lvl="1"/>
            <a:r>
              <a:rPr lang="en-US" dirty="0" smtClean="0"/>
              <a:t>Protecting genetic information</a:t>
            </a:r>
          </a:p>
          <a:p>
            <a:pPr lvl="1"/>
            <a:r>
              <a:rPr lang="en-US" dirty="0" smtClean="0"/>
              <a:t>Protecting patients from unjust discrimination</a:t>
            </a:r>
          </a:p>
          <a:p>
            <a:pPr lvl="2"/>
            <a:r>
              <a:rPr lang="en-US" dirty="0" smtClean="0"/>
              <a:t>Social discrimination</a:t>
            </a:r>
          </a:p>
          <a:p>
            <a:pPr lvl="2"/>
            <a:r>
              <a:rPr lang="en-US" dirty="0" smtClean="0"/>
              <a:t>Employment discrimination</a:t>
            </a:r>
          </a:p>
          <a:p>
            <a:pPr lvl="2"/>
            <a:r>
              <a:rPr lang="en-US" dirty="0" smtClean="0"/>
              <a:t>Insurance discrimination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Info. Non-Discrimination Act</a:t>
            </a:r>
            <a:endParaRPr lang="en-US" dirty="0"/>
          </a:p>
        </p:txBody>
      </p:sp>
      <p:sp>
        <p:nvSpPr>
          <p:cNvPr id="3" name="Content Placeholder 2"/>
          <p:cNvSpPr>
            <a:spLocks noGrp="1"/>
          </p:cNvSpPr>
          <p:nvPr>
            <p:ph idx="1"/>
          </p:nvPr>
        </p:nvSpPr>
        <p:spPr/>
        <p:txBody>
          <a:bodyPr/>
          <a:lstStyle/>
          <a:p>
            <a:r>
              <a:rPr lang="en-US" dirty="0" smtClean="0"/>
              <a:t>Specifically deals with genetic information</a:t>
            </a:r>
          </a:p>
          <a:p>
            <a:r>
              <a:rPr lang="en-US" dirty="0" smtClean="0"/>
              <a:t>Bans insurance companies from denying health individuals coverage or charging higher premiums</a:t>
            </a:r>
          </a:p>
          <a:p>
            <a:r>
              <a:rPr lang="en-US" dirty="0" smtClean="0"/>
              <a:t>Prevents employers from using genetic information of their employees</a:t>
            </a:r>
          </a:p>
          <a:p>
            <a:pPr>
              <a:buNone/>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Ethics</a:t>
            </a:r>
            <a:endParaRPr lang="en-US" dirty="0"/>
          </a:p>
        </p:txBody>
      </p:sp>
      <p:sp>
        <p:nvSpPr>
          <p:cNvPr id="3" name="Content Placeholder 2"/>
          <p:cNvSpPr>
            <a:spLocks noGrp="1"/>
          </p:cNvSpPr>
          <p:nvPr>
            <p:ph idx="1"/>
          </p:nvPr>
        </p:nvSpPr>
        <p:spPr/>
        <p:txBody>
          <a:bodyPr>
            <a:normAutofit/>
          </a:bodyPr>
          <a:lstStyle/>
          <a:p>
            <a:r>
              <a:rPr lang="en-US" sz="2400" dirty="0" smtClean="0"/>
              <a:t>Nonmaleficence – doing no harm</a:t>
            </a:r>
          </a:p>
          <a:p>
            <a:pPr lvl="1"/>
            <a:r>
              <a:rPr lang="en-US" sz="2000" dirty="0" smtClean="0"/>
              <a:t>Preventing unsolicited revelations concerning genetic info.</a:t>
            </a:r>
          </a:p>
          <a:p>
            <a:r>
              <a:rPr lang="en-US" sz="2400" dirty="0" smtClean="0"/>
              <a:t>Benefcence – doing good</a:t>
            </a:r>
          </a:p>
          <a:p>
            <a:pPr lvl="1"/>
            <a:r>
              <a:rPr lang="en-US" sz="2000" dirty="0" smtClean="0"/>
              <a:t>Achieved through the discovery of disease-related genes and improved treatments</a:t>
            </a:r>
          </a:p>
          <a:p>
            <a:r>
              <a:rPr lang="en-US" sz="2400" dirty="0" smtClean="0"/>
              <a:t>Justice-  treating everyone fairly</a:t>
            </a:r>
          </a:p>
          <a:p>
            <a:pPr lvl="1"/>
            <a:r>
              <a:rPr lang="en-US" sz="2000" dirty="0" smtClean="0"/>
              <a:t>Avoiding genetic discrimination</a:t>
            </a:r>
          </a:p>
          <a:p>
            <a:r>
              <a:rPr lang="en-US" sz="2400" dirty="0" smtClean="0"/>
              <a:t>Autonomy – respecting the individual’s right to self determination</a:t>
            </a:r>
          </a:p>
          <a:p>
            <a:pPr lvl="1"/>
            <a:r>
              <a:rPr lang="en-US" sz="2000" dirty="0" smtClean="0"/>
              <a:t>Preserving your own genetic information</a:t>
            </a:r>
          </a:p>
          <a:p>
            <a:r>
              <a:rPr lang="en-US" sz="2400" dirty="0" smtClean="0"/>
              <a:t>Utility – doing the most good and the least harm</a:t>
            </a:r>
          </a:p>
          <a:p>
            <a:pPr lvl="1"/>
            <a:r>
              <a:rPr lang="en-US" sz="2000" dirty="0" smtClean="0"/>
              <a:t>Duty to warn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someone finds they are genetically susceptible to heart disease would that knowledge change their behavior?</a:t>
            </a:r>
          </a:p>
          <a:p>
            <a:r>
              <a:rPr lang="en-US" dirty="0" smtClean="0"/>
              <a:t>Should genetic tests be made available if there is currently no treatment for the disorder? If it is available, should the doctor let the patient know the positive result? Should the doctor let the family members of the patients know the positive result?</a:t>
            </a:r>
          </a:p>
          <a:p>
            <a:r>
              <a:rPr lang="en-US" dirty="0" smtClean="0"/>
              <a:t>Should parents have the right to have their minor children tested for adult onset diseases?</a:t>
            </a:r>
          </a:p>
          <a:p>
            <a:r>
              <a:rPr lang="en-US" dirty="0" smtClean="0"/>
              <a:t>Who should have access to stored genetic information? Who owns or controls it?</a:t>
            </a:r>
          </a:p>
          <a:p>
            <a:r>
              <a:rPr lang="en-US" dirty="0" smtClean="0"/>
              <a:t>How can families resolve conflicts when some members want to be tested for a genetic disorder and others do not?</a:t>
            </a:r>
          </a:p>
          <a:p>
            <a:r>
              <a:rPr lang="en-US" dirty="0" smtClean="0"/>
              <a:t>Should employers be able to require job applicants to take genetic tests as a condition of employment?</a:t>
            </a:r>
          </a:p>
          <a:p>
            <a:r>
              <a:rPr lang="en-US" dirty="0" smtClean="0"/>
              <a:t>How would you feel if you tested positive for a genetic disorder? Will you share the information with your family member? How would you feel if you tested negative?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rmAutofit/>
          </a:bodyPr>
          <a:lstStyle/>
          <a:p>
            <a:r>
              <a:rPr lang="en-US" sz="3200" dirty="0" smtClean="0"/>
              <a:t>Reason of Introducing Genome Annotation</a:t>
            </a:r>
            <a:endParaRPr lang="en-US" sz="3200" dirty="0" smtClean="0"/>
          </a:p>
        </p:txBody>
      </p:sp>
      <p:sp>
        <p:nvSpPr>
          <p:cNvPr id="10243" name="Rectangle 3"/>
          <p:cNvSpPr>
            <a:spLocks noGrp="1" noChangeArrowheads="1"/>
          </p:cNvSpPr>
          <p:nvPr>
            <p:ph idx="1"/>
          </p:nvPr>
        </p:nvSpPr>
        <p:spPr>
          <a:xfrm>
            <a:off x="457200" y="944562"/>
            <a:ext cx="8229600" cy="5608638"/>
          </a:xfrm>
        </p:spPr>
        <p:txBody>
          <a:bodyPr/>
          <a:lstStyle/>
          <a:p>
            <a:r>
              <a:rPr lang="en-US" sz="2000" dirty="0" smtClean="0"/>
              <a:t>Obtain confidence in handling genomic data (DNA sequence)</a:t>
            </a:r>
          </a:p>
          <a:p>
            <a:r>
              <a:rPr lang="en-US" sz="2000" dirty="0" smtClean="0"/>
              <a:t>G</a:t>
            </a:r>
            <a:r>
              <a:rPr lang="en-US" sz="2000" dirty="0" smtClean="0"/>
              <a:t>et familiar with tools for genomic data analysis</a:t>
            </a:r>
          </a:p>
          <a:p>
            <a:r>
              <a:rPr lang="en-US" sz="2000" dirty="0" smtClean="0"/>
              <a:t>Build foundation for further study in the future</a:t>
            </a:r>
          </a:p>
          <a:p>
            <a:pPr lvl="1"/>
            <a:r>
              <a:rPr lang="en-US" sz="1600" dirty="0" smtClean="0"/>
              <a:t>Gene and disease association, </a:t>
            </a:r>
            <a:r>
              <a:rPr lang="en-US" sz="1600" dirty="0" err="1" smtClean="0"/>
              <a:t>pharmocogenomics</a:t>
            </a:r>
            <a:r>
              <a:rPr lang="en-US" sz="1600" dirty="0" smtClean="0"/>
              <a:t>, ……</a:t>
            </a:r>
          </a:p>
          <a:p>
            <a:pPr>
              <a:buNone/>
            </a:pPr>
            <a:endParaRPr lang="en-US" sz="2000" dirty="0" smtClean="0"/>
          </a:p>
          <a:p>
            <a:pPr>
              <a:buNone/>
            </a:pPr>
            <a:r>
              <a:rPr lang="en-US" sz="2000" dirty="0" smtClean="0"/>
              <a:t>Typical human gene structure</a:t>
            </a:r>
            <a:endParaRPr lang="en-US" sz="2000" dirty="0" smtClean="0"/>
          </a:p>
        </p:txBody>
      </p:sp>
      <p:sp>
        <p:nvSpPr>
          <p:cNvPr id="10248" name="Rectangle 8"/>
          <p:cNvSpPr>
            <a:spLocks noChangeArrowheads="1"/>
          </p:cNvSpPr>
          <p:nvPr/>
        </p:nvSpPr>
        <p:spPr bwMode="auto">
          <a:xfrm>
            <a:off x="3587750" y="4030663"/>
            <a:ext cx="95250" cy="147637"/>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2" name="Group 70"/>
          <p:cNvGrpSpPr/>
          <p:nvPr/>
        </p:nvGrpSpPr>
        <p:grpSpPr>
          <a:xfrm>
            <a:off x="1185863" y="3243362"/>
            <a:ext cx="7183437" cy="1176238"/>
            <a:chOff x="1185863" y="2557562"/>
            <a:chExt cx="7183437" cy="1176238"/>
          </a:xfrm>
        </p:grpSpPr>
        <p:grpSp>
          <p:nvGrpSpPr>
            <p:cNvPr id="3" name="Group 69"/>
            <p:cNvGrpSpPr/>
            <p:nvPr/>
          </p:nvGrpSpPr>
          <p:grpSpPr>
            <a:xfrm>
              <a:off x="1714500" y="3402013"/>
              <a:ext cx="1212850" cy="0"/>
              <a:chOff x="1714500" y="3402013"/>
              <a:chExt cx="1212850" cy="0"/>
            </a:xfrm>
          </p:grpSpPr>
          <p:grpSp>
            <p:nvGrpSpPr>
              <p:cNvPr id="4" name="Group 68"/>
              <p:cNvGrpSpPr/>
              <p:nvPr/>
            </p:nvGrpSpPr>
            <p:grpSpPr>
              <a:xfrm>
                <a:off x="1714500" y="3402013"/>
                <a:ext cx="755650" cy="0"/>
                <a:chOff x="1714500" y="3402013"/>
                <a:chExt cx="755650" cy="0"/>
              </a:xfrm>
            </p:grpSpPr>
            <p:sp>
              <p:nvSpPr>
                <p:cNvPr id="10250" name="Line 10"/>
                <p:cNvSpPr>
                  <a:spLocks noChangeShapeType="1"/>
                </p:cNvSpPr>
                <p:nvPr/>
              </p:nvSpPr>
              <p:spPr bwMode="auto">
                <a:xfrm flipV="1">
                  <a:off x="1714500" y="3402013"/>
                  <a:ext cx="244475" cy="0"/>
                </a:xfrm>
                <a:prstGeom prst="line">
                  <a:avLst/>
                </a:prstGeom>
                <a:noFill/>
                <a:ln w="38100">
                  <a:solidFill>
                    <a:srgbClr val="CC6600"/>
                  </a:solidFill>
                  <a:round/>
                  <a:headEnd/>
                  <a:tailEnd/>
                </a:ln>
              </p:spPr>
              <p:txBody>
                <a:bodyPr wrap="none" anchor="ctr"/>
                <a:lstStyle/>
                <a:p>
                  <a:endParaRPr lang="en-US"/>
                </a:p>
              </p:txBody>
            </p:sp>
            <p:sp>
              <p:nvSpPr>
                <p:cNvPr id="10251" name="Line 11"/>
                <p:cNvSpPr>
                  <a:spLocks noChangeShapeType="1"/>
                </p:cNvSpPr>
                <p:nvPr/>
              </p:nvSpPr>
              <p:spPr bwMode="auto">
                <a:xfrm>
                  <a:off x="2225675" y="3402013"/>
                  <a:ext cx="244475" cy="0"/>
                </a:xfrm>
                <a:prstGeom prst="line">
                  <a:avLst/>
                </a:prstGeom>
                <a:noFill/>
                <a:ln w="38100">
                  <a:solidFill>
                    <a:srgbClr val="CC6600"/>
                  </a:solidFill>
                  <a:round/>
                  <a:headEnd/>
                  <a:tailEnd/>
                </a:ln>
              </p:spPr>
              <p:txBody>
                <a:bodyPr wrap="none" anchor="ctr"/>
                <a:lstStyle/>
                <a:p>
                  <a:endParaRPr lang="en-US"/>
                </a:p>
              </p:txBody>
            </p:sp>
          </p:grpSp>
          <p:sp>
            <p:nvSpPr>
              <p:cNvPr id="10252" name="Line 12"/>
              <p:cNvSpPr>
                <a:spLocks noChangeShapeType="1"/>
              </p:cNvSpPr>
              <p:nvPr/>
            </p:nvSpPr>
            <p:spPr bwMode="auto">
              <a:xfrm>
                <a:off x="2736850" y="3402013"/>
                <a:ext cx="190500" cy="0"/>
              </a:xfrm>
              <a:prstGeom prst="line">
                <a:avLst/>
              </a:prstGeom>
              <a:noFill/>
              <a:ln w="38100">
                <a:solidFill>
                  <a:srgbClr val="CC6600"/>
                </a:solidFill>
                <a:round/>
                <a:headEnd/>
                <a:tailEnd/>
              </a:ln>
            </p:spPr>
            <p:txBody>
              <a:bodyPr wrap="none" anchor="ctr"/>
              <a:lstStyle/>
              <a:p>
                <a:endParaRPr lang="en-US"/>
              </a:p>
            </p:txBody>
          </p:sp>
        </p:grpSp>
        <p:grpSp>
          <p:nvGrpSpPr>
            <p:cNvPr id="5" name="Group 65"/>
            <p:cNvGrpSpPr/>
            <p:nvPr/>
          </p:nvGrpSpPr>
          <p:grpSpPr>
            <a:xfrm>
              <a:off x="1185863" y="2557562"/>
              <a:ext cx="7183437" cy="1176238"/>
              <a:chOff x="1185863" y="2557562"/>
              <a:chExt cx="7183437" cy="1176238"/>
            </a:xfrm>
          </p:grpSpPr>
          <p:sp>
            <p:nvSpPr>
              <p:cNvPr id="263177" name="Rectangle 9"/>
              <p:cNvSpPr>
                <a:spLocks noChangeArrowheads="1"/>
              </p:cNvSpPr>
              <p:nvPr/>
            </p:nvSpPr>
            <p:spPr bwMode="auto">
              <a:xfrm>
                <a:off x="3079750" y="3335338"/>
                <a:ext cx="222250" cy="168275"/>
              </a:xfrm>
              <a:prstGeom prst="rect">
                <a:avLst/>
              </a:prstGeom>
              <a:gradFill rotWithShape="0">
                <a:gsLst>
                  <a:gs pos="0">
                    <a:schemeClr val="bg1">
                      <a:gamma/>
                      <a:shade val="46275"/>
                      <a:invGamma/>
                    </a:schemeClr>
                  </a:gs>
                  <a:gs pos="100000">
                    <a:schemeClr val="bg1"/>
                  </a:gs>
                </a:gsLst>
                <a:lin ang="5400000" scaled="1"/>
              </a:gradFill>
              <a:ln w="19050">
                <a:solidFill>
                  <a:srgbClr val="CC6600"/>
                </a:solidFill>
                <a:miter lim="800000"/>
                <a:headEnd/>
                <a:tailEnd/>
              </a:ln>
              <a:effectLst/>
            </p:spPr>
            <p:txBody>
              <a:bodyPr wrap="none" anchor="ctr"/>
              <a:lstStyle/>
              <a:p>
                <a:pPr algn="ctr" eaLnBrk="0" hangingPunct="0"/>
                <a:endParaRPr lang="en-US" sz="2000" b="1">
                  <a:solidFill>
                    <a:srgbClr val="800000"/>
                  </a:solidFill>
                </a:endParaRPr>
              </a:p>
            </p:txBody>
          </p:sp>
          <p:grpSp>
            <p:nvGrpSpPr>
              <p:cNvPr id="6" name="Group 64"/>
              <p:cNvGrpSpPr/>
              <p:nvPr/>
            </p:nvGrpSpPr>
            <p:grpSpPr>
              <a:xfrm>
                <a:off x="1185863" y="2557562"/>
                <a:ext cx="7183437" cy="1176238"/>
                <a:chOff x="1185863" y="2557562"/>
                <a:chExt cx="7183437" cy="1176238"/>
              </a:xfrm>
            </p:grpSpPr>
            <p:sp>
              <p:nvSpPr>
                <p:cNvPr id="263173" name="AutoShape 5"/>
                <p:cNvSpPr>
                  <a:spLocks noChangeArrowheads="1"/>
                </p:cNvSpPr>
                <p:nvPr/>
              </p:nvSpPr>
              <p:spPr bwMode="auto">
                <a:xfrm rot="-8128177">
                  <a:off x="6327775" y="3281363"/>
                  <a:ext cx="274638" cy="274637"/>
                </a:xfrm>
                <a:prstGeom prst="rtTriangle">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grpSp>
              <p:nvGrpSpPr>
                <p:cNvPr id="7" name="Group 60"/>
                <p:cNvGrpSpPr/>
                <p:nvPr/>
              </p:nvGrpSpPr>
              <p:grpSpPr>
                <a:xfrm>
                  <a:off x="1185863" y="2557562"/>
                  <a:ext cx="7183437" cy="1176238"/>
                  <a:chOff x="1185863" y="2557562"/>
                  <a:chExt cx="7183437" cy="1176238"/>
                </a:xfrm>
              </p:grpSpPr>
              <p:sp>
                <p:nvSpPr>
                  <p:cNvPr id="263172" name="Rectangle 4"/>
                  <p:cNvSpPr>
                    <a:spLocks noChangeArrowheads="1"/>
                  </p:cNvSpPr>
                  <p:nvPr/>
                </p:nvSpPr>
                <p:spPr bwMode="auto">
                  <a:xfrm>
                    <a:off x="3535363" y="3333750"/>
                    <a:ext cx="2932112" cy="169863"/>
                  </a:xfrm>
                  <a:prstGeom prst="rect">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sp>
                <p:nvSpPr>
                  <p:cNvPr id="10246" name="Line 6"/>
                  <p:cNvSpPr>
                    <a:spLocks noChangeShapeType="1"/>
                  </p:cNvSpPr>
                  <p:nvPr/>
                </p:nvSpPr>
                <p:spPr bwMode="auto">
                  <a:xfrm>
                    <a:off x="1185863" y="3429000"/>
                    <a:ext cx="2349500" cy="0"/>
                  </a:xfrm>
                  <a:prstGeom prst="line">
                    <a:avLst/>
                  </a:prstGeom>
                  <a:noFill/>
                  <a:ln w="19050">
                    <a:solidFill>
                      <a:schemeClr val="tx1"/>
                    </a:solidFill>
                    <a:round/>
                    <a:headEnd/>
                    <a:tailEnd/>
                  </a:ln>
                </p:spPr>
                <p:txBody>
                  <a:bodyPr wrap="none" anchor="ctr"/>
                  <a:lstStyle/>
                  <a:p>
                    <a:endParaRPr lang="en-US"/>
                  </a:p>
                </p:txBody>
              </p:sp>
              <p:sp>
                <p:nvSpPr>
                  <p:cNvPr id="10247" name="Line 7"/>
                  <p:cNvSpPr>
                    <a:spLocks noChangeShapeType="1"/>
                  </p:cNvSpPr>
                  <p:nvPr/>
                </p:nvSpPr>
                <p:spPr bwMode="auto">
                  <a:xfrm>
                    <a:off x="6657975" y="3419475"/>
                    <a:ext cx="571500" cy="0"/>
                  </a:xfrm>
                  <a:prstGeom prst="line">
                    <a:avLst/>
                  </a:prstGeom>
                  <a:noFill/>
                  <a:ln w="19050">
                    <a:solidFill>
                      <a:schemeClr val="tx1"/>
                    </a:solidFill>
                    <a:round/>
                    <a:headEnd/>
                    <a:tailEnd/>
                  </a:ln>
                </p:spPr>
                <p:txBody>
                  <a:bodyPr wrap="none" anchor="ctr"/>
                  <a:lstStyle/>
                  <a:p>
                    <a:endParaRPr lang="en-US"/>
                  </a:p>
                </p:txBody>
              </p:sp>
              <p:sp>
                <p:nvSpPr>
                  <p:cNvPr id="10255" name="Text Box 15"/>
                  <p:cNvSpPr txBox="1">
                    <a:spLocks noChangeArrowheads="1"/>
                  </p:cNvSpPr>
                  <p:nvPr/>
                </p:nvSpPr>
                <p:spPr bwMode="auto">
                  <a:xfrm>
                    <a:off x="1315090" y="2797727"/>
                    <a:ext cx="1495730" cy="461665"/>
                  </a:xfrm>
                  <a:prstGeom prst="rect">
                    <a:avLst/>
                  </a:prstGeom>
                  <a:noFill/>
                  <a:ln w="9525">
                    <a:noFill/>
                    <a:miter lim="800000"/>
                    <a:headEnd/>
                    <a:tailEnd/>
                  </a:ln>
                </p:spPr>
                <p:txBody>
                  <a:bodyPr wrap="none" anchor="ctr">
                    <a:spAutoFit/>
                  </a:bodyPr>
                  <a:lstStyle/>
                  <a:p>
                    <a:pPr algn="ctr" eaLnBrk="0" hangingPunct="0"/>
                    <a:r>
                      <a:rPr lang="en-US" sz="1200" b="1" i="1" dirty="0" smtClean="0">
                        <a:solidFill>
                          <a:srgbClr val="CC6600"/>
                        </a:solidFill>
                      </a:rPr>
                      <a:t>transcription </a:t>
                    </a:r>
                    <a:r>
                      <a:rPr lang="en-US" sz="1200" b="1" i="1" dirty="0">
                        <a:solidFill>
                          <a:srgbClr val="CC6600"/>
                        </a:solidFill>
                      </a:rPr>
                      <a:t>factor </a:t>
                    </a:r>
                  </a:p>
                  <a:p>
                    <a:pPr algn="ctr" eaLnBrk="0" hangingPunct="0"/>
                    <a:r>
                      <a:rPr lang="en-US" sz="1200" b="1" i="1" dirty="0">
                        <a:solidFill>
                          <a:srgbClr val="CC6600"/>
                        </a:solidFill>
                      </a:rPr>
                      <a:t>binding sites</a:t>
                    </a:r>
                    <a:endParaRPr lang="en-US" sz="2000" b="1" dirty="0">
                      <a:solidFill>
                        <a:srgbClr val="800000"/>
                      </a:solidFill>
                    </a:endParaRPr>
                  </a:p>
                </p:txBody>
              </p:sp>
              <p:sp>
                <p:nvSpPr>
                  <p:cNvPr id="10256" name="Text Box 16"/>
                  <p:cNvSpPr txBox="1">
                    <a:spLocks noChangeArrowheads="1"/>
                  </p:cNvSpPr>
                  <p:nvPr/>
                </p:nvSpPr>
                <p:spPr bwMode="auto">
                  <a:xfrm>
                    <a:off x="1439212" y="2557562"/>
                    <a:ext cx="1579278" cy="307777"/>
                  </a:xfrm>
                  <a:prstGeom prst="rect">
                    <a:avLst/>
                  </a:prstGeom>
                  <a:noFill/>
                  <a:ln w="9525">
                    <a:noFill/>
                    <a:miter lim="800000"/>
                    <a:headEnd/>
                    <a:tailEnd/>
                  </a:ln>
                </p:spPr>
                <p:txBody>
                  <a:bodyPr wrap="none" anchor="ctr">
                    <a:spAutoFit/>
                  </a:bodyPr>
                  <a:lstStyle/>
                  <a:p>
                    <a:pPr algn="ctr" eaLnBrk="0" hangingPunct="0"/>
                    <a:r>
                      <a:rPr lang="en-US" sz="1400" b="1" dirty="0" smtClean="0">
                        <a:solidFill>
                          <a:schemeClr val="tx2"/>
                        </a:solidFill>
                      </a:rPr>
                      <a:t>Promoter region</a:t>
                    </a:r>
                    <a:endParaRPr lang="en-US" sz="2000" b="1" dirty="0">
                      <a:solidFill>
                        <a:srgbClr val="800000"/>
                      </a:solidFill>
                    </a:endParaRPr>
                  </a:p>
                </p:txBody>
              </p:sp>
              <p:sp>
                <p:nvSpPr>
                  <p:cNvPr id="10257" name="Text Box 17"/>
                  <p:cNvSpPr txBox="1">
                    <a:spLocks noChangeArrowheads="1"/>
                  </p:cNvSpPr>
                  <p:nvPr/>
                </p:nvSpPr>
                <p:spPr bwMode="auto">
                  <a:xfrm>
                    <a:off x="1543050" y="3452813"/>
                    <a:ext cx="463550" cy="274637"/>
                  </a:xfrm>
                  <a:prstGeom prst="rect">
                    <a:avLst/>
                  </a:prstGeom>
                  <a:noFill/>
                  <a:ln w="9525">
                    <a:noFill/>
                    <a:miter lim="800000"/>
                    <a:headEnd/>
                    <a:tailEnd/>
                  </a:ln>
                </p:spPr>
                <p:txBody>
                  <a:bodyPr wrap="none" anchor="ctr">
                    <a:spAutoFit/>
                  </a:bodyPr>
                  <a:lstStyle/>
                  <a:p>
                    <a:pPr algn="ctr" eaLnBrk="0" hangingPunct="0"/>
                    <a:r>
                      <a:rPr lang="en-US" sz="1200" b="1" i="1">
                        <a:solidFill>
                          <a:srgbClr val="CC6600"/>
                        </a:solidFill>
                      </a:rPr>
                      <a:t>Sp1</a:t>
                    </a:r>
                    <a:endParaRPr lang="en-US" sz="2000" b="1">
                      <a:solidFill>
                        <a:srgbClr val="800000"/>
                      </a:solidFill>
                    </a:endParaRPr>
                  </a:p>
                </p:txBody>
              </p:sp>
              <p:sp>
                <p:nvSpPr>
                  <p:cNvPr id="10258" name="Text Box 18"/>
                  <p:cNvSpPr txBox="1">
                    <a:spLocks noChangeArrowheads="1"/>
                  </p:cNvSpPr>
                  <p:nvPr/>
                </p:nvSpPr>
                <p:spPr bwMode="auto">
                  <a:xfrm>
                    <a:off x="1963738" y="3454400"/>
                    <a:ext cx="649287" cy="274638"/>
                  </a:xfrm>
                  <a:prstGeom prst="rect">
                    <a:avLst/>
                  </a:prstGeom>
                  <a:noFill/>
                  <a:ln w="9525">
                    <a:noFill/>
                    <a:miter lim="800000"/>
                    <a:headEnd/>
                    <a:tailEnd/>
                  </a:ln>
                </p:spPr>
                <p:txBody>
                  <a:bodyPr wrap="none" anchor="ctr">
                    <a:spAutoFit/>
                  </a:bodyPr>
                  <a:lstStyle/>
                  <a:p>
                    <a:pPr algn="ctr" eaLnBrk="0" hangingPunct="0"/>
                    <a:r>
                      <a:rPr lang="en-US" sz="1200" b="1" i="1">
                        <a:solidFill>
                          <a:srgbClr val="CC6600"/>
                        </a:solidFill>
                      </a:rPr>
                      <a:t>C/EBP</a:t>
                    </a:r>
                    <a:endParaRPr lang="en-US" sz="2000" b="1">
                      <a:solidFill>
                        <a:srgbClr val="800000"/>
                      </a:solidFill>
                    </a:endParaRPr>
                  </a:p>
                </p:txBody>
              </p:sp>
              <p:sp>
                <p:nvSpPr>
                  <p:cNvPr id="10259" name="Text Box 19"/>
                  <p:cNvSpPr txBox="1">
                    <a:spLocks noChangeArrowheads="1"/>
                  </p:cNvSpPr>
                  <p:nvPr/>
                </p:nvSpPr>
                <p:spPr bwMode="auto">
                  <a:xfrm>
                    <a:off x="2540000" y="3452813"/>
                    <a:ext cx="522288" cy="274637"/>
                  </a:xfrm>
                  <a:prstGeom prst="rect">
                    <a:avLst/>
                  </a:prstGeom>
                  <a:noFill/>
                  <a:ln w="9525">
                    <a:noFill/>
                    <a:miter lim="800000"/>
                    <a:headEnd/>
                    <a:tailEnd/>
                  </a:ln>
                </p:spPr>
                <p:txBody>
                  <a:bodyPr anchor="ctr">
                    <a:spAutoFit/>
                  </a:bodyPr>
                  <a:lstStyle/>
                  <a:p>
                    <a:pPr algn="ctr" eaLnBrk="0" hangingPunct="0"/>
                    <a:r>
                      <a:rPr lang="en-US" sz="1200" b="1" i="1" dirty="0">
                        <a:solidFill>
                          <a:srgbClr val="CC6600"/>
                        </a:solidFill>
                      </a:rPr>
                      <a:t>Oct1</a:t>
                    </a:r>
                    <a:endParaRPr lang="en-US" sz="2000" b="1" dirty="0">
                      <a:solidFill>
                        <a:srgbClr val="800000"/>
                      </a:solidFill>
                    </a:endParaRPr>
                  </a:p>
                </p:txBody>
              </p:sp>
              <p:sp>
                <p:nvSpPr>
                  <p:cNvPr id="10260" name="Text Box 20"/>
                  <p:cNvSpPr txBox="1">
                    <a:spLocks noChangeArrowheads="1"/>
                  </p:cNvSpPr>
                  <p:nvPr/>
                </p:nvSpPr>
                <p:spPr bwMode="auto">
                  <a:xfrm>
                    <a:off x="2894013" y="3041650"/>
                    <a:ext cx="1116012" cy="274638"/>
                  </a:xfrm>
                  <a:prstGeom prst="rect">
                    <a:avLst/>
                  </a:prstGeom>
                  <a:noFill/>
                  <a:ln w="9525">
                    <a:noFill/>
                    <a:miter lim="800000"/>
                    <a:headEnd/>
                    <a:tailEnd/>
                  </a:ln>
                </p:spPr>
                <p:txBody>
                  <a:bodyPr anchor="ctr">
                    <a:spAutoFit/>
                  </a:bodyPr>
                  <a:lstStyle/>
                  <a:p>
                    <a:pPr algn="ctr" eaLnBrk="0" hangingPunct="0"/>
                    <a:r>
                      <a:rPr lang="en-US" sz="1200" b="1" i="1">
                        <a:solidFill>
                          <a:srgbClr val="CC6600"/>
                        </a:solidFill>
                      </a:rPr>
                      <a:t>TATA box</a:t>
                    </a:r>
                    <a:endParaRPr lang="en-US" sz="2000" b="1">
                      <a:solidFill>
                        <a:srgbClr val="800000"/>
                      </a:solidFill>
                    </a:endParaRPr>
                  </a:p>
                </p:txBody>
              </p:sp>
              <p:sp>
                <p:nvSpPr>
                  <p:cNvPr id="10261" name="Text Box 21"/>
                  <p:cNvSpPr txBox="1">
                    <a:spLocks noChangeArrowheads="1"/>
                  </p:cNvSpPr>
                  <p:nvPr/>
                </p:nvSpPr>
                <p:spPr bwMode="auto">
                  <a:xfrm>
                    <a:off x="3152775" y="3459163"/>
                    <a:ext cx="1116013" cy="274637"/>
                  </a:xfrm>
                  <a:prstGeom prst="rect">
                    <a:avLst/>
                  </a:prstGeom>
                  <a:noFill/>
                  <a:ln w="9525">
                    <a:noFill/>
                    <a:miter lim="800000"/>
                    <a:headEnd/>
                    <a:tailEnd/>
                  </a:ln>
                </p:spPr>
                <p:txBody>
                  <a:bodyPr anchor="ctr">
                    <a:spAutoFit/>
                  </a:bodyPr>
                  <a:lstStyle/>
                  <a:p>
                    <a:pPr algn="ctr" eaLnBrk="0" hangingPunct="0"/>
                    <a:r>
                      <a:rPr lang="en-US" sz="1200" b="1" i="1">
                        <a:solidFill>
                          <a:schemeClr val="accent2"/>
                        </a:solidFill>
                      </a:rPr>
                      <a:t>Initiator</a:t>
                    </a:r>
                    <a:endParaRPr lang="en-US" sz="2000" b="1">
                      <a:solidFill>
                        <a:schemeClr val="accent2"/>
                      </a:solidFill>
                    </a:endParaRPr>
                  </a:p>
                </p:txBody>
              </p:sp>
              <p:sp>
                <p:nvSpPr>
                  <p:cNvPr id="10262" name="Text Box 22"/>
                  <p:cNvSpPr txBox="1">
                    <a:spLocks noChangeArrowheads="1"/>
                  </p:cNvSpPr>
                  <p:nvPr/>
                </p:nvSpPr>
                <p:spPr bwMode="auto">
                  <a:xfrm>
                    <a:off x="4659313" y="2997200"/>
                    <a:ext cx="850900" cy="274638"/>
                  </a:xfrm>
                  <a:prstGeom prst="rect">
                    <a:avLst/>
                  </a:prstGeom>
                  <a:noFill/>
                  <a:ln w="9525">
                    <a:noFill/>
                    <a:miter lim="800000"/>
                    <a:headEnd/>
                    <a:tailEnd/>
                  </a:ln>
                </p:spPr>
                <p:txBody>
                  <a:bodyPr anchor="ctr">
                    <a:spAutoFit/>
                  </a:bodyPr>
                  <a:lstStyle/>
                  <a:p>
                    <a:pPr algn="ctr" eaLnBrk="0" hangingPunct="0"/>
                    <a:r>
                      <a:rPr lang="en-US" sz="1200" b="1" i="1">
                        <a:solidFill>
                          <a:schemeClr val="accent2"/>
                        </a:solidFill>
                      </a:rPr>
                      <a:t>Gene</a:t>
                    </a:r>
                    <a:endParaRPr lang="en-US" sz="2000" b="1">
                      <a:solidFill>
                        <a:schemeClr val="accent2"/>
                      </a:solidFill>
                    </a:endParaRPr>
                  </a:p>
                </p:txBody>
              </p:sp>
              <p:sp>
                <p:nvSpPr>
                  <p:cNvPr id="10263" name="Text Box 23"/>
                  <p:cNvSpPr txBox="1">
                    <a:spLocks noChangeArrowheads="1"/>
                  </p:cNvSpPr>
                  <p:nvPr/>
                </p:nvSpPr>
                <p:spPr bwMode="auto">
                  <a:xfrm>
                    <a:off x="7210425" y="3206750"/>
                    <a:ext cx="1158875" cy="457200"/>
                  </a:xfrm>
                  <a:prstGeom prst="rect">
                    <a:avLst/>
                  </a:prstGeom>
                  <a:noFill/>
                  <a:ln w="9525">
                    <a:noFill/>
                    <a:miter lim="800000"/>
                    <a:headEnd/>
                    <a:tailEnd/>
                  </a:ln>
                </p:spPr>
                <p:txBody>
                  <a:bodyPr anchor="ctr">
                    <a:spAutoFit/>
                  </a:bodyPr>
                  <a:lstStyle/>
                  <a:p>
                    <a:pPr algn="ctr" eaLnBrk="0" hangingPunct="0"/>
                    <a:r>
                      <a:rPr lang="en-US" sz="1200" b="1" i="1">
                        <a:solidFill>
                          <a:schemeClr val="tx2"/>
                        </a:solidFill>
                      </a:rPr>
                      <a:t>DNA coding strand</a:t>
                    </a:r>
                    <a:endParaRPr lang="en-US" sz="2000" b="1">
                      <a:solidFill>
                        <a:schemeClr val="tx2"/>
                      </a:solidFill>
                    </a:endParaRPr>
                  </a:p>
                </p:txBody>
              </p:sp>
            </p:grpSp>
          </p:grpSp>
        </p:grpSp>
      </p:grpSp>
      <p:grpSp>
        <p:nvGrpSpPr>
          <p:cNvPr id="9" name="Group 66"/>
          <p:cNvGrpSpPr/>
          <p:nvPr/>
        </p:nvGrpSpPr>
        <p:grpSpPr>
          <a:xfrm>
            <a:off x="3668713" y="3321050"/>
            <a:ext cx="1598612" cy="696913"/>
            <a:chOff x="3668713" y="2635250"/>
            <a:chExt cx="1598612" cy="696913"/>
          </a:xfrm>
        </p:grpSpPr>
        <p:grpSp>
          <p:nvGrpSpPr>
            <p:cNvPr id="10" name="Group 45"/>
            <p:cNvGrpSpPr>
              <a:grpSpLocks/>
            </p:cNvGrpSpPr>
            <p:nvPr/>
          </p:nvGrpSpPr>
          <p:grpSpPr bwMode="auto">
            <a:xfrm>
              <a:off x="3889375" y="2954338"/>
              <a:ext cx="252413" cy="377825"/>
              <a:chOff x="2426" y="1303"/>
              <a:chExt cx="159" cy="238"/>
            </a:xfrm>
          </p:grpSpPr>
          <p:sp>
            <p:nvSpPr>
              <p:cNvPr id="10299" name="Line 46"/>
              <p:cNvSpPr>
                <a:spLocks noChangeShapeType="1"/>
              </p:cNvSpPr>
              <p:nvPr/>
            </p:nvSpPr>
            <p:spPr bwMode="auto">
              <a:xfrm flipV="1">
                <a:off x="2426" y="1303"/>
                <a:ext cx="7" cy="238"/>
              </a:xfrm>
              <a:prstGeom prst="line">
                <a:avLst/>
              </a:prstGeom>
              <a:noFill/>
              <a:ln w="28575">
                <a:solidFill>
                  <a:schemeClr val="accent2"/>
                </a:solidFill>
                <a:round/>
                <a:headEnd/>
                <a:tailEnd/>
              </a:ln>
            </p:spPr>
            <p:txBody>
              <a:bodyPr anchor="ctr"/>
              <a:lstStyle/>
              <a:p>
                <a:endParaRPr lang="en-US"/>
              </a:p>
            </p:txBody>
          </p:sp>
          <p:sp>
            <p:nvSpPr>
              <p:cNvPr id="10300" name="Line 47"/>
              <p:cNvSpPr>
                <a:spLocks noChangeShapeType="1"/>
              </p:cNvSpPr>
              <p:nvPr/>
            </p:nvSpPr>
            <p:spPr bwMode="auto">
              <a:xfrm>
                <a:off x="2434" y="1312"/>
                <a:ext cx="151" cy="0"/>
              </a:xfrm>
              <a:prstGeom prst="line">
                <a:avLst/>
              </a:prstGeom>
              <a:noFill/>
              <a:ln w="28575">
                <a:solidFill>
                  <a:schemeClr val="accent2"/>
                </a:solidFill>
                <a:round/>
                <a:headEnd/>
                <a:tailEnd type="triangle" w="med" len="med"/>
              </a:ln>
            </p:spPr>
            <p:txBody>
              <a:bodyPr anchor="ctr"/>
              <a:lstStyle/>
              <a:p>
                <a:endParaRPr lang="en-US"/>
              </a:p>
            </p:txBody>
          </p:sp>
        </p:grpSp>
        <p:sp>
          <p:nvSpPr>
            <p:cNvPr id="10286" name="Text Box 48"/>
            <p:cNvSpPr txBox="1">
              <a:spLocks noChangeArrowheads="1"/>
            </p:cNvSpPr>
            <p:nvPr/>
          </p:nvSpPr>
          <p:spPr bwMode="auto">
            <a:xfrm>
              <a:off x="3668713" y="2635250"/>
              <a:ext cx="1598612" cy="274638"/>
            </a:xfrm>
            <a:prstGeom prst="rect">
              <a:avLst/>
            </a:prstGeom>
            <a:noFill/>
            <a:ln w="9525">
              <a:noFill/>
              <a:miter lim="800000"/>
              <a:headEnd/>
              <a:tailEnd/>
            </a:ln>
          </p:spPr>
          <p:txBody>
            <a:bodyPr anchor="ctr">
              <a:spAutoFit/>
            </a:bodyPr>
            <a:lstStyle/>
            <a:p>
              <a:pPr algn="ctr" eaLnBrk="0" hangingPunct="0"/>
              <a:r>
                <a:rPr lang="en-US" sz="1200" b="1" i="1">
                  <a:solidFill>
                    <a:srgbClr val="CC6600"/>
                  </a:solidFill>
                </a:rPr>
                <a:t>Translation start</a:t>
              </a:r>
              <a:endParaRPr lang="en-US" sz="2000" b="1">
                <a:solidFill>
                  <a:srgbClr val="800000"/>
                </a:solidFill>
              </a:endParaRPr>
            </a:p>
          </p:txBody>
        </p:sp>
      </p:grpSp>
      <p:grpSp>
        <p:nvGrpSpPr>
          <p:cNvPr id="11" name="Group 75"/>
          <p:cNvGrpSpPr/>
          <p:nvPr/>
        </p:nvGrpSpPr>
        <p:grpSpPr>
          <a:xfrm>
            <a:off x="2105025" y="4916488"/>
            <a:ext cx="6253163" cy="673100"/>
            <a:chOff x="2105025" y="4230688"/>
            <a:chExt cx="6253163" cy="673100"/>
          </a:xfrm>
        </p:grpSpPr>
        <p:sp>
          <p:nvSpPr>
            <p:cNvPr id="10293" name="Rectangle 55"/>
            <p:cNvSpPr>
              <a:spLocks noChangeArrowheads="1"/>
            </p:cNvSpPr>
            <p:nvPr/>
          </p:nvSpPr>
          <p:spPr bwMode="auto">
            <a:xfrm>
              <a:off x="6324600" y="4604409"/>
              <a:ext cx="228600" cy="79376"/>
            </a:xfrm>
            <a:prstGeom prst="rect">
              <a:avLst/>
            </a:prstGeom>
            <a:solidFill>
              <a:srgbClr val="949EEC"/>
            </a:solidFill>
            <a:ln w="9525">
              <a:solidFill>
                <a:schemeClr val="accent2"/>
              </a:solidFill>
              <a:miter lim="800000"/>
              <a:headEnd/>
              <a:tailEnd/>
            </a:ln>
          </p:spPr>
          <p:txBody>
            <a:bodyPr wrap="none" anchor="ctr"/>
            <a:lstStyle/>
            <a:p>
              <a:endParaRPr lang="en-US"/>
            </a:p>
          </p:txBody>
        </p:sp>
        <p:grpSp>
          <p:nvGrpSpPr>
            <p:cNvPr id="12" name="Group 73"/>
            <p:cNvGrpSpPr/>
            <p:nvPr/>
          </p:nvGrpSpPr>
          <p:grpSpPr>
            <a:xfrm>
              <a:off x="2105025" y="4230688"/>
              <a:ext cx="6253163" cy="673100"/>
              <a:chOff x="2105025" y="4230688"/>
              <a:chExt cx="6253163" cy="673100"/>
            </a:xfrm>
          </p:grpSpPr>
          <p:grpSp>
            <p:nvGrpSpPr>
              <p:cNvPr id="13" name="Group 62"/>
              <p:cNvGrpSpPr/>
              <p:nvPr/>
            </p:nvGrpSpPr>
            <p:grpSpPr>
              <a:xfrm>
                <a:off x="2105025" y="4230688"/>
                <a:ext cx="6253163" cy="673100"/>
                <a:chOff x="2105025" y="4230688"/>
                <a:chExt cx="6253163" cy="673100"/>
              </a:xfrm>
            </p:grpSpPr>
            <p:sp>
              <p:nvSpPr>
                <p:cNvPr id="10266" name="Text Box 26"/>
                <p:cNvSpPr txBox="1">
                  <a:spLocks noChangeArrowheads="1"/>
                </p:cNvSpPr>
                <p:nvPr/>
              </p:nvSpPr>
              <p:spPr bwMode="auto">
                <a:xfrm>
                  <a:off x="2105025" y="4302125"/>
                  <a:ext cx="957263" cy="304800"/>
                </a:xfrm>
                <a:prstGeom prst="rect">
                  <a:avLst/>
                </a:prstGeom>
                <a:noFill/>
                <a:ln w="9525">
                  <a:noFill/>
                  <a:miter lim="800000"/>
                  <a:headEnd/>
                  <a:tailEnd/>
                </a:ln>
              </p:spPr>
              <p:txBody>
                <a:bodyPr anchor="ctr">
                  <a:spAutoFit/>
                </a:bodyPr>
                <a:lstStyle/>
                <a:p>
                  <a:pPr algn="ctr" eaLnBrk="0" hangingPunct="0"/>
                  <a:r>
                    <a:rPr lang="en-US" sz="1400" b="1" dirty="0">
                      <a:solidFill>
                        <a:schemeClr val="tx2"/>
                      </a:solidFill>
                    </a:rPr>
                    <a:t>Splicing</a:t>
                  </a:r>
                  <a:endParaRPr lang="en-US" sz="2000" b="1" dirty="0">
                    <a:solidFill>
                      <a:schemeClr val="tx2"/>
                    </a:solidFill>
                  </a:endParaRPr>
                </a:p>
              </p:txBody>
            </p:sp>
            <p:sp>
              <p:nvSpPr>
                <p:cNvPr id="10267" name="Line 27"/>
                <p:cNvSpPr>
                  <a:spLocks noChangeShapeType="1"/>
                </p:cNvSpPr>
                <p:nvPr/>
              </p:nvSpPr>
              <p:spPr bwMode="auto">
                <a:xfrm>
                  <a:off x="4286250" y="4243388"/>
                  <a:ext cx="412750" cy="317500"/>
                </a:xfrm>
                <a:prstGeom prst="line">
                  <a:avLst/>
                </a:prstGeom>
                <a:noFill/>
                <a:ln w="9525">
                  <a:solidFill>
                    <a:schemeClr val="tx1"/>
                  </a:solidFill>
                  <a:round/>
                  <a:headEnd/>
                  <a:tailEnd type="triangle" w="med" len="med"/>
                </a:ln>
              </p:spPr>
              <p:txBody>
                <a:bodyPr wrap="none" anchor="ctr"/>
                <a:lstStyle/>
                <a:p>
                  <a:endParaRPr lang="en-US"/>
                </a:p>
              </p:txBody>
            </p:sp>
            <p:sp>
              <p:nvSpPr>
                <p:cNvPr id="10268" name="Line 28"/>
                <p:cNvSpPr>
                  <a:spLocks noChangeShapeType="1"/>
                </p:cNvSpPr>
                <p:nvPr/>
              </p:nvSpPr>
              <p:spPr bwMode="auto">
                <a:xfrm rot="5400000">
                  <a:off x="5384801" y="4210050"/>
                  <a:ext cx="360362" cy="401637"/>
                </a:xfrm>
                <a:prstGeom prst="line">
                  <a:avLst/>
                </a:prstGeom>
                <a:noFill/>
                <a:ln w="9525">
                  <a:solidFill>
                    <a:schemeClr val="tx1"/>
                  </a:solidFill>
                  <a:round/>
                  <a:headEnd/>
                  <a:tailEnd type="triangle" w="med" len="med"/>
                </a:ln>
              </p:spPr>
              <p:txBody>
                <a:bodyPr wrap="none" anchor="ctr"/>
                <a:lstStyle/>
                <a:p>
                  <a:endParaRPr lang="en-US"/>
                </a:p>
              </p:txBody>
            </p:sp>
            <p:sp>
              <p:nvSpPr>
                <p:cNvPr id="10270" name="Text Box 30"/>
                <p:cNvSpPr txBox="1">
                  <a:spLocks noChangeArrowheads="1"/>
                </p:cNvSpPr>
                <p:nvPr/>
              </p:nvSpPr>
              <p:spPr bwMode="auto">
                <a:xfrm>
                  <a:off x="7199313" y="4541838"/>
                  <a:ext cx="1158875" cy="274637"/>
                </a:xfrm>
                <a:prstGeom prst="rect">
                  <a:avLst/>
                </a:prstGeom>
                <a:noFill/>
                <a:ln w="9525">
                  <a:noFill/>
                  <a:miter lim="800000"/>
                  <a:headEnd/>
                  <a:tailEnd/>
                </a:ln>
              </p:spPr>
              <p:txBody>
                <a:bodyPr anchor="ctr">
                  <a:spAutoFit/>
                </a:bodyPr>
                <a:lstStyle/>
                <a:p>
                  <a:pPr algn="ctr" eaLnBrk="0" hangingPunct="0"/>
                  <a:r>
                    <a:rPr lang="en-US" sz="1200" b="1" i="1" dirty="0">
                      <a:solidFill>
                        <a:schemeClr val="tx2"/>
                      </a:solidFill>
                    </a:rPr>
                    <a:t>mRNA</a:t>
                  </a:r>
                  <a:endParaRPr lang="en-US" sz="2000" b="1" dirty="0">
                    <a:solidFill>
                      <a:schemeClr val="tx2"/>
                    </a:solidFill>
                  </a:endParaRPr>
                </a:p>
              </p:txBody>
            </p:sp>
            <p:sp>
              <p:nvSpPr>
                <p:cNvPr id="263211" name="Text Box 43"/>
                <p:cNvSpPr txBox="1">
                  <a:spLocks noChangeArrowheads="1"/>
                </p:cNvSpPr>
                <p:nvPr/>
              </p:nvSpPr>
              <p:spPr bwMode="auto">
                <a:xfrm>
                  <a:off x="3538538" y="4629150"/>
                  <a:ext cx="657225" cy="274638"/>
                </a:xfrm>
                <a:prstGeom prst="rect">
                  <a:avLst/>
                </a:prstGeom>
                <a:noFill/>
                <a:ln w="9525">
                  <a:noFill/>
                  <a:miter lim="800000"/>
                  <a:headEnd/>
                  <a:tailEnd/>
                </a:ln>
                <a:effectLst/>
              </p:spPr>
              <p:txBody>
                <a:bodyPr wrap="none" anchor="ctr">
                  <a:spAutoFit/>
                </a:bodyPr>
                <a:lstStyle/>
                <a:p>
                  <a:pPr algn="ctr" eaLnBrk="0" hangingPunct="0"/>
                  <a:r>
                    <a:rPr lang="en-US" sz="1200" dirty="0">
                      <a:solidFill>
                        <a:schemeClr val="tx2"/>
                      </a:solidFill>
                      <a:effectLst>
                        <a:outerShdw blurRad="38100" dist="38100" dir="2700000" algn="tl">
                          <a:srgbClr val="C0C0C0"/>
                        </a:outerShdw>
                      </a:effectLst>
                    </a:rPr>
                    <a:t>5’ UTR</a:t>
                  </a:r>
                  <a:endParaRPr lang="en-US" sz="2000" b="1" dirty="0">
                    <a:solidFill>
                      <a:srgbClr val="800000"/>
                    </a:solidFill>
                  </a:endParaRPr>
                </a:p>
              </p:txBody>
            </p:sp>
            <p:sp>
              <p:nvSpPr>
                <p:cNvPr id="263212" name="Text Box 44"/>
                <p:cNvSpPr txBox="1">
                  <a:spLocks noChangeArrowheads="1"/>
                </p:cNvSpPr>
                <p:nvPr/>
              </p:nvSpPr>
              <p:spPr bwMode="auto">
                <a:xfrm>
                  <a:off x="5976938" y="4624388"/>
                  <a:ext cx="657225" cy="274637"/>
                </a:xfrm>
                <a:prstGeom prst="rect">
                  <a:avLst/>
                </a:prstGeom>
                <a:noFill/>
                <a:ln w="9525">
                  <a:noFill/>
                  <a:miter lim="800000"/>
                  <a:headEnd/>
                  <a:tailEnd/>
                </a:ln>
                <a:effectLst/>
              </p:spPr>
              <p:txBody>
                <a:bodyPr wrap="none" anchor="ctr">
                  <a:spAutoFit/>
                </a:bodyPr>
                <a:lstStyle/>
                <a:p>
                  <a:pPr algn="ctr" eaLnBrk="0" hangingPunct="0"/>
                  <a:r>
                    <a:rPr lang="en-US" sz="1200">
                      <a:solidFill>
                        <a:schemeClr val="tx2"/>
                      </a:solidFill>
                      <a:effectLst>
                        <a:outerShdw blurRad="38100" dist="38100" dir="2700000" algn="tl">
                          <a:srgbClr val="C0C0C0"/>
                        </a:outerShdw>
                      </a:effectLst>
                    </a:rPr>
                    <a:t>3’ UTR</a:t>
                  </a:r>
                  <a:endParaRPr lang="en-US" sz="2000" b="1">
                    <a:solidFill>
                      <a:srgbClr val="800000"/>
                    </a:solidFill>
                  </a:endParaRPr>
                </a:p>
              </p:txBody>
            </p:sp>
            <p:sp>
              <p:nvSpPr>
                <p:cNvPr id="263221" name="Rectangle 53"/>
                <p:cNvSpPr>
                  <a:spLocks noChangeArrowheads="1"/>
                </p:cNvSpPr>
                <p:nvPr/>
              </p:nvSpPr>
              <p:spPr bwMode="auto">
                <a:xfrm>
                  <a:off x="3856038" y="4602073"/>
                  <a:ext cx="1173162" cy="80963"/>
                </a:xfrm>
                <a:prstGeom prst="rect">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sp>
              <p:nvSpPr>
                <p:cNvPr id="263222" name="Rectangle 54"/>
                <p:cNvSpPr>
                  <a:spLocks noChangeArrowheads="1"/>
                </p:cNvSpPr>
                <p:nvPr/>
              </p:nvSpPr>
              <p:spPr bwMode="auto">
                <a:xfrm>
                  <a:off x="5029200" y="4602821"/>
                  <a:ext cx="1295400" cy="80964"/>
                </a:xfrm>
                <a:prstGeom prst="rect">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sp>
              <p:nvSpPr>
                <p:cNvPr id="10294" name="Text Box 56"/>
                <p:cNvSpPr txBox="1">
                  <a:spLocks noChangeArrowheads="1"/>
                </p:cNvSpPr>
                <p:nvPr/>
              </p:nvSpPr>
              <p:spPr bwMode="auto">
                <a:xfrm>
                  <a:off x="3717925" y="4297363"/>
                  <a:ext cx="498475" cy="274637"/>
                </a:xfrm>
                <a:prstGeom prst="rect">
                  <a:avLst/>
                </a:prstGeom>
                <a:noFill/>
                <a:ln w="9525">
                  <a:noFill/>
                  <a:miter lim="800000"/>
                  <a:headEnd/>
                  <a:tailEnd/>
                </a:ln>
              </p:spPr>
              <p:txBody>
                <a:bodyPr wrap="none">
                  <a:spAutoFit/>
                </a:bodyPr>
                <a:lstStyle/>
                <a:p>
                  <a:r>
                    <a:rPr lang="en-US" sz="1200"/>
                    <a:t>ATG</a:t>
                  </a:r>
                </a:p>
              </p:txBody>
            </p:sp>
            <p:sp>
              <p:nvSpPr>
                <p:cNvPr id="10295" name="Text Box 57"/>
                <p:cNvSpPr txBox="1">
                  <a:spLocks noChangeArrowheads="1"/>
                </p:cNvSpPr>
                <p:nvPr/>
              </p:nvSpPr>
              <p:spPr bwMode="auto">
                <a:xfrm>
                  <a:off x="5826125" y="4297363"/>
                  <a:ext cx="498475" cy="274637"/>
                </a:xfrm>
                <a:prstGeom prst="rect">
                  <a:avLst/>
                </a:prstGeom>
                <a:noFill/>
                <a:ln w="9525">
                  <a:noFill/>
                  <a:miter lim="800000"/>
                  <a:headEnd/>
                  <a:tailEnd/>
                </a:ln>
              </p:spPr>
              <p:txBody>
                <a:bodyPr wrap="none">
                  <a:spAutoFit/>
                </a:bodyPr>
                <a:lstStyle/>
                <a:p>
                  <a:r>
                    <a:rPr lang="en-US" sz="1200"/>
                    <a:t>TGA</a:t>
                  </a:r>
                </a:p>
              </p:txBody>
            </p:sp>
          </p:grpSp>
          <p:sp>
            <p:nvSpPr>
              <p:cNvPr id="10296" name="Line 58"/>
              <p:cNvSpPr>
                <a:spLocks noChangeShapeType="1"/>
              </p:cNvSpPr>
              <p:nvPr/>
            </p:nvSpPr>
            <p:spPr bwMode="auto">
              <a:xfrm>
                <a:off x="5867400" y="4419600"/>
                <a:ext cx="0" cy="152400"/>
              </a:xfrm>
              <a:prstGeom prst="line">
                <a:avLst/>
              </a:prstGeom>
              <a:noFill/>
              <a:ln w="9525">
                <a:solidFill>
                  <a:schemeClr val="tx1"/>
                </a:solidFill>
                <a:round/>
                <a:headEnd type="arrow" w="med" len="med"/>
                <a:tailEnd/>
              </a:ln>
            </p:spPr>
            <p:txBody>
              <a:bodyPr/>
              <a:lstStyle/>
              <a:p>
                <a:endParaRPr lang="en-US"/>
              </a:p>
            </p:txBody>
          </p:sp>
          <p:sp>
            <p:nvSpPr>
              <p:cNvPr id="10297" name="Line 59"/>
              <p:cNvSpPr>
                <a:spLocks noChangeShapeType="1"/>
              </p:cNvSpPr>
              <p:nvPr/>
            </p:nvSpPr>
            <p:spPr bwMode="auto">
              <a:xfrm>
                <a:off x="4191000" y="4419600"/>
                <a:ext cx="0" cy="152400"/>
              </a:xfrm>
              <a:prstGeom prst="line">
                <a:avLst/>
              </a:prstGeom>
              <a:noFill/>
              <a:ln w="9525">
                <a:solidFill>
                  <a:schemeClr val="tx1"/>
                </a:solidFill>
                <a:round/>
                <a:headEnd type="arrow" w="med" len="med"/>
                <a:tailEnd/>
              </a:ln>
            </p:spPr>
            <p:txBody>
              <a:bodyPr/>
              <a:lstStyle/>
              <a:p>
                <a:endParaRPr lang="en-US"/>
              </a:p>
            </p:txBody>
          </p:sp>
        </p:grpSp>
      </p:grpSp>
      <p:grpSp>
        <p:nvGrpSpPr>
          <p:cNvPr id="14" name="Group 77"/>
          <p:cNvGrpSpPr/>
          <p:nvPr/>
        </p:nvGrpSpPr>
        <p:grpSpPr>
          <a:xfrm>
            <a:off x="1690688" y="4388956"/>
            <a:ext cx="6667500" cy="676757"/>
            <a:chOff x="1690688" y="3703156"/>
            <a:chExt cx="6667500" cy="676757"/>
          </a:xfrm>
        </p:grpSpPr>
        <p:sp>
          <p:nvSpPr>
            <p:cNvPr id="10289" name="Line 51"/>
            <p:cNvSpPr>
              <a:spLocks noChangeShapeType="1"/>
            </p:cNvSpPr>
            <p:nvPr/>
          </p:nvSpPr>
          <p:spPr bwMode="auto">
            <a:xfrm>
              <a:off x="6557963" y="3990969"/>
              <a:ext cx="9525" cy="119077"/>
            </a:xfrm>
            <a:prstGeom prst="line">
              <a:avLst/>
            </a:prstGeom>
            <a:noFill/>
            <a:ln w="38100">
              <a:solidFill>
                <a:schemeClr val="accent2"/>
              </a:solidFill>
              <a:round/>
              <a:headEnd/>
              <a:tailEnd/>
            </a:ln>
          </p:spPr>
          <p:txBody>
            <a:bodyPr wrap="none" anchor="ctr"/>
            <a:lstStyle/>
            <a:p>
              <a:endParaRPr lang="en-US"/>
            </a:p>
          </p:txBody>
        </p:sp>
        <p:grpSp>
          <p:nvGrpSpPr>
            <p:cNvPr id="15" name="Group 76"/>
            <p:cNvGrpSpPr/>
            <p:nvPr/>
          </p:nvGrpSpPr>
          <p:grpSpPr>
            <a:xfrm>
              <a:off x="1690688" y="3703156"/>
              <a:ext cx="6667500" cy="676757"/>
              <a:chOff x="1690688" y="3703156"/>
              <a:chExt cx="6667500" cy="676757"/>
            </a:xfrm>
          </p:grpSpPr>
          <p:sp>
            <p:nvSpPr>
              <p:cNvPr id="10279" name="Line 39"/>
              <p:cNvSpPr>
                <a:spLocks noChangeShapeType="1"/>
              </p:cNvSpPr>
              <p:nvPr/>
            </p:nvSpPr>
            <p:spPr bwMode="auto">
              <a:xfrm>
                <a:off x="3486148" y="4000501"/>
                <a:ext cx="1588" cy="114300"/>
              </a:xfrm>
              <a:prstGeom prst="line">
                <a:avLst/>
              </a:prstGeom>
              <a:noFill/>
              <a:ln w="38100">
                <a:solidFill>
                  <a:schemeClr val="accent2"/>
                </a:solidFill>
                <a:round/>
                <a:headEnd/>
                <a:tailEnd/>
              </a:ln>
            </p:spPr>
            <p:txBody>
              <a:bodyPr wrap="none" anchor="ctr"/>
              <a:lstStyle/>
              <a:p>
                <a:endParaRPr lang="en-US"/>
              </a:p>
            </p:txBody>
          </p:sp>
          <p:grpSp>
            <p:nvGrpSpPr>
              <p:cNvPr id="16" name="Group 71"/>
              <p:cNvGrpSpPr/>
              <p:nvPr/>
            </p:nvGrpSpPr>
            <p:grpSpPr>
              <a:xfrm>
                <a:off x="1690688" y="3703156"/>
                <a:ext cx="6667500" cy="676757"/>
                <a:chOff x="1690688" y="3703156"/>
                <a:chExt cx="6667500" cy="676757"/>
              </a:xfrm>
            </p:grpSpPr>
            <p:sp>
              <p:nvSpPr>
                <p:cNvPr id="10253" name="Line 13"/>
                <p:cNvSpPr>
                  <a:spLocks noChangeShapeType="1"/>
                </p:cNvSpPr>
                <p:nvPr/>
              </p:nvSpPr>
              <p:spPr bwMode="auto">
                <a:xfrm flipV="1">
                  <a:off x="3513138" y="4076700"/>
                  <a:ext cx="3322637" cy="11113"/>
                </a:xfrm>
                <a:prstGeom prst="line">
                  <a:avLst/>
                </a:prstGeom>
                <a:noFill/>
                <a:ln w="9525">
                  <a:solidFill>
                    <a:schemeClr val="accent2"/>
                  </a:solidFill>
                  <a:round/>
                  <a:headEnd/>
                  <a:tailEnd/>
                </a:ln>
              </p:spPr>
              <p:txBody>
                <a:bodyPr wrap="none" anchor="ctr"/>
                <a:lstStyle/>
                <a:p>
                  <a:endParaRPr lang="en-US"/>
                </a:p>
              </p:txBody>
            </p:sp>
            <p:grpSp>
              <p:nvGrpSpPr>
                <p:cNvPr id="17" name="Group 67"/>
                <p:cNvGrpSpPr/>
                <p:nvPr/>
              </p:nvGrpSpPr>
              <p:grpSpPr>
                <a:xfrm>
                  <a:off x="1690688" y="3703156"/>
                  <a:ext cx="6667500" cy="676757"/>
                  <a:chOff x="1690688" y="3703156"/>
                  <a:chExt cx="6667500" cy="676757"/>
                </a:xfrm>
              </p:grpSpPr>
              <p:sp>
                <p:nvSpPr>
                  <p:cNvPr id="263218" name="Rectangle 50"/>
                  <p:cNvSpPr>
                    <a:spLocks noChangeArrowheads="1"/>
                  </p:cNvSpPr>
                  <p:nvPr/>
                </p:nvSpPr>
                <p:spPr bwMode="auto">
                  <a:xfrm>
                    <a:off x="5297488" y="4038600"/>
                    <a:ext cx="1484312" cy="76200"/>
                  </a:xfrm>
                  <a:prstGeom prst="rect">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grpSp>
                <p:nvGrpSpPr>
                  <p:cNvPr id="18" name="Group 61"/>
                  <p:cNvGrpSpPr/>
                  <p:nvPr/>
                </p:nvGrpSpPr>
                <p:grpSpPr>
                  <a:xfrm>
                    <a:off x="1690688" y="3703156"/>
                    <a:ext cx="6667500" cy="676757"/>
                    <a:chOff x="1690688" y="3703156"/>
                    <a:chExt cx="6667500" cy="676757"/>
                  </a:xfrm>
                </p:grpSpPr>
                <p:sp>
                  <p:nvSpPr>
                    <p:cNvPr id="10264" name="Text Box 24"/>
                    <p:cNvSpPr txBox="1">
                      <a:spLocks noChangeArrowheads="1"/>
                    </p:cNvSpPr>
                    <p:nvPr/>
                  </p:nvSpPr>
                  <p:spPr bwMode="auto">
                    <a:xfrm>
                      <a:off x="3717925" y="3803650"/>
                      <a:ext cx="1116013" cy="274638"/>
                    </a:xfrm>
                    <a:prstGeom prst="rect">
                      <a:avLst/>
                    </a:prstGeom>
                    <a:noFill/>
                    <a:ln w="9525">
                      <a:noFill/>
                      <a:miter lim="800000"/>
                      <a:headEnd/>
                      <a:tailEnd/>
                    </a:ln>
                  </p:spPr>
                  <p:txBody>
                    <a:bodyPr anchor="ctr">
                      <a:spAutoFit/>
                    </a:bodyPr>
                    <a:lstStyle/>
                    <a:p>
                      <a:pPr algn="ctr" eaLnBrk="0" hangingPunct="0"/>
                      <a:r>
                        <a:rPr lang="en-US" sz="1200" b="1" i="1">
                          <a:solidFill>
                            <a:schemeClr val="accent2"/>
                          </a:solidFill>
                        </a:rPr>
                        <a:t>Exon 1</a:t>
                      </a:r>
                      <a:endParaRPr lang="en-US" sz="2000" b="1">
                        <a:solidFill>
                          <a:schemeClr val="accent2"/>
                        </a:solidFill>
                      </a:endParaRPr>
                    </a:p>
                  </p:txBody>
                </p:sp>
                <p:sp>
                  <p:nvSpPr>
                    <p:cNvPr id="10265" name="Text Box 25"/>
                    <p:cNvSpPr txBox="1">
                      <a:spLocks noChangeArrowheads="1"/>
                    </p:cNvSpPr>
                    <p:nvPr/>
                  </p:nvSpPr>
                  <p:spPr bwMode="auto">
                    <a:xfrm>
                      <a:off x="4432300" y="3868738"/>
                      <a:ext cx="1116013" cy="274637"/>
                    </a:xfrm>
                    <a:prstGeom prst="rect">
                      <a:avLst/>
                    </a:prstGeom>
                    <a:noFill/>
                    <a:ln w="9525">
                      <a:noFill/>
                      <a:miter lim="800000"/>
                      <a:headEnd/>
                      <a:tailEnd/>
                    </a:ln>
                  </p:spPr>
                  <p:txBody>
                    <a:bodyPr anchor="ctr">
                      <a:spAutoFit/>
                    </a:bodyPr>
                    <a:lstStyle/>
                    <a:p>
                      <a:pPr algn="ctr" eaLnBrk="0" hangingPunct="0"/>
                      <a:r>
                        <a:rPr lang="en-US" sz="1200" b="1" i="1" dirty="0" err="1">
                          <a:solidFill>
                            <a:schemeClr val="accent2"/>
                          </a:solidFill>
                        </a:rPr>
                        <a:t>Intron</a:t>
                      </a:r>
                      <a:endParaRPr lang="en-US" sz="2000" b="1" dirty="0">
                        <a:solidFill>
                          <a:schemeClr val="accent2"/>
                        </a:solidFill>
                      </a:endParaRPr>
                    </a:p>
                  </p:txBody>
                </p:sp>
                <p:sp>
                  <p:nvSpPr>
                    <p:cNvPr id="10269" name="Text Box 29"/>
                    <p:cNvSpPr txBox="1">
                      <a:spLocks noChangeArrowheads="1"/>
                    </p:cNvSpPr>
                    <p:nvPr/>
                  </p:nvSpPr>
                  <p:spPr bwMode="auto">
                    <a:xfrm>
                      <a:off x="7199313" y="3868738"/>
                      <a:ext cx="1158875" cy="457200"/>
                    </a:xfrm>
                    <a:prstGeom prst="rect">
                      <a:avLst/>
                    </a:prstGeom>
                    <a:noFill/>
                    <a:ln w="9525">
                      <a:noFill/>
                      <a:miter lim="800000"/>
                      <a:headEnd/>
                      <a:tailEnd/>
                    </a:ln>
                  </p:spPr>
                  <p:txBody>
                    <a:bodyPr anchor="ctr">
                      <a:spAutoFit/>
                    </a:bodyPr>
                    <a:lstStyle/>
                    <a:p>
                      <a:pPr algn="ctr" eaLnBrk="0" hangingPunct="0"/>
                      <a:r>
                        <a:rPr lang="en-US" sz="1200" b="1" i="1" dirty="0">
                          <a:solidFill>
                            <a:schemeClr val="tx2"/>
                          </a:solidFill>
                        </a:rPr>
                        <a:t>primary transcript</a:t>
                      </a:r>
                      <a:endParaRPr lang="en-US" sz="2000" b="1" dirty="0">
                        <a:solidFill>
                          <a:schemeClr val="tx2"/>
                        </a:solidFill>
                      </a:endParaRPr>
                    </a:p>
                  </p:txBody>
                </p:sp>
                <p:sp>
                  <p:nvSpPr>
                    <p:cNvPr id="263200" name="Text Box 32"/>
                    <p:cNvSpPr txBox="1">
                      <a:spLocks noChangeArrowheads="1"/>
                    </p:cNvSpPr>
                    <p:nvPr/>
                  </p:nvSpPr>
                  <p:spPr bwMode="auto">
                    <a:xfrm>
                      <a:off x="3152775" y="4105275"/>
                      <a:ext cx="657225" cy="274638"/>
                    </a:xfrm>
                    <a:prstGeom prst="rect">
                      <a:avLst/>
                    </a:prstGeom>
                    <a:noFill/>
                    <a:ln w="9525">
                      <a:noFill/>
                      <a:miter lim="800000"/>
                      <a:headEnd/>
                      <a:tailEnd/>
                    </a:ln>
                    <a:effectLst/>
                  </p:spPr>
                  <p:txBody>
                    <a:bodyPr wrap="none" anchor="ctr">
                      <a:spAutoFit/>
                    </a:bodyPr>
                    <a:lstStyle/>
                    <a:p>
                      <a:pPr algn="ctr" eaLnBrk="0" hangingPunct="0"/>
                      <a:r>
                        <a:rPr lang="en-US" sz="1200" dirty="0">
                          <a:solidFill>
                            <a:schemeClr val="tx2"/>
                          </a:solidFill>
                          <a:effectLst>
                            <a:outerShdw blurRad="38100" dist="38100" dir="2700000" algn="tl">
                              <a:srgbClr val="C0C0C0"/>
                            </a:outerShdw>
                          </a:effectLst>
                        </a:rPr>
                        <a:t>5’ UTR</a:t>
                      </a:r>
                      <a:endParaRPr lang="en-US" sz="2000" b="1" dirty="0">
                        <a:solidFill>
                          <a:srgbClr val="800000"/>
                        </a:solidFill>
                      </a:endParaRPr>
                    </a:p>
                  </p:txBody>
                </p:sp>
                <p:sp>
                  <p:nvSpPr>
                    <p:cNvPr id="263201" name="Text Box 33"/>
                    <p:cNvSpPr txBox="1">
                      <a:spLocks noChangeArrowheads="1"/>
                    </p:cNvSpPr>
                    <p:nvPr/>
                  </p:nvSpPr>
                  <p:spPr bwMode="auto">
                    <a:xfrm>
                      <a:off x="6130925" y="4090988"/>
                      <a:ext cx="657225" cy="274637"/>
                    </a:xfrm>
                    <a:prstGeom prst="rect">
                      <a:avLst/>
                    </a:prstGeom>
                    <a:noFill/>
                    <a:ln w="9525">
                      <a:noFill/>
                      <a:miter lim="800000"/>
                      <a:headEnd/>
                      <a:tailEnd/>
                    </a:ln>
                    <a:effectLst/>
                  </p:spPr>
                  <p:txBody>
                    <a:bodyPr wrap="none" anchor="ctr">
                      <a:spAutoFit/>
                    </a:bodyPr>
                    <a:lstStyle/>
                    <a:p>
                      <a:pPr algn="ctr" eaLnBrk="0" hangingPunct="0"/>
                      <a:r>
                        <a:rPr lang="en-US" sz="1200">
                          <a:solidFill>
                            <a:schemeClr val="tx2"/>
                          </a:solidFill>
                          <a:effectLst>
                            <a:outerShdw blurRad="38100" dist="38100" dir="2700000" algn="tl">
                              <a:srgbClr val="C0C0C0"/>
                            </a:outerShdw>
                          </a:effectLst>
                        </a:rPr>
                        <a:t>3’ UTR</a:t>
                      </a:r>
                      <a:endParaRPr lang="en-US" sz="2000" b="1">
                        <a:solidFill>
                          <a:srgbClr val="800000"/>
                        </a:solidFill>
                      </a:endParaRPr>
                    </a:p>
                  </p:txBody>
                </p:sp>
                <p:sp>
                  <p:nvSpPr>
                    <p:cNvPr id="263203" name="Text Box 35"/>
                    <p:cNvSpPr txBox="1">
                      <a:spLocks noChangeArrowheads="1"/>
                    </p:cNvSpPr>
                    <p:nvPr/>
                  </p:nvSpPr>
                  <p:spPr bwMode="auto">
                    <a:xfrm>
                      <a:off x="6235700" y="3703156"/>
                      <a:ext cx="696913" cy="244475"/>
                    </a:xfrm>
                    <a:prstGeom prst="rect">
                      <a:avLst/>
                    </a:prstGeom>
                    <a:noFill/>
                    <a:ln w="9525">
                      <a:noFill/>
                      <a:miter lim="800000"/>
                      <a:headEnd/>
                      <a:tailEnd/>
                    </a:ln>
                    <a:effectLst/>
                  </p:spPr>
                  <p:txBody>
                    <a:bodyPr wrap="none" anchor="ctr">
                      <a:spAutoFit/>
                    </a:bodyPr>
                    <a:lstStyle/>
                    <a:p>
                      <a:pPr algn="ctr" eaLnBrk="0" hangingPunct="0"/>
                      <a:r>
                        <a:rPr lang="en-US" sz="1000">
                          <a:solidFill>
                            <a:schemeClr val="tx2"/>
                          </a:solidFill>
                          <a:effectLst>
                            <a:outerShdw blurRad="38100" dist="38100" dir="2700000" algn="tl">
                              <a:srgbClr val="C0C0C0"/>
                            </a:outerShdw>
                          </a:effectLst>
                        </a:rPr>
                        <a:t>AAUAAA</a:t>
                      </a:r>
                      <a:endParaRPr lang="en-US" sz="2000" b="1">
                        <a:solidFill>
                          <a:srgbClr val="800000"/>
                        </a:solidFill>
                      </a:endParaRPr>
                    </a:p>
                  </p:txBody>
                </p:sp>
                <p:sp>
                  <p:nvSpPr>
                    <p:cNvPr id="10277" name="Text Box 37"/>
                    <p:cNvSpPr txBox="1">
                      <a:spLocks noChangeArrowheads="1"/>
                    </p:cNvSpPr>
                    <p:nvPr/>
                  </p:nvSpPr>
                  <p:spPr bwMode="auto">
                    <a:xfrm>
                      <a:off x="1690688" y="3749675"/>
                      <a:ext cx="1392237" cy="304800"/>
                    </a:xfrm>
                    <a:prstGeom prst="rect">
                      <a:avLst/>
                    </a:prstGeom>
                    <a:noFill/>
                    <a:ln w="9525">
                      <a:noFill/>
                      <a:miter lim="800000"/>
                      <a:headEnd/>
                      <a:tailEnd/>
                    </a:ln>
                  </p:spPr>
                  <p:txBody>
                    <a:bodyPr anchor="ctr">
                      <a:spAutoFit/>
                    </a:bodyPr>
                    <a:lstStyle/>
                    <a:p>
                      <a:pPr algn="ctr" eaLnBrk="0" hangingPunct="0"/>
                      <a:r>
                        <a:rPr lang="en-US" sz="1400" b="1" dirty="0">
                          <a:solidFill>
                            <a:schemeClr val="tx2"/>
                          </a:solidFill>
                        </a:rPr>
                        <a:t>Transcription</a:t>
                      </a:r>
                      <a:endParaRPr lang="en-US" sz="2000" b="1" dirty="0">
                        <a:solidFill>
                          <a:schemeClr val="tx2"/>
                        </a:solidFill>
                      </a:endParaRPr>
                    </a:p>
                  </p:txBody>
                </p:sp>
                <p:sp>
                  <p:nvSpPr>
                    <p:cNvPr id="263206" name="Text Box 38"/>
                    <p:cNvSpPr txBox="1">
                      <a:spLocks noChangeArrowheads="1"/>
                    </p:cNvSpPr>
                    <p:nvPr/>
                  </p:nvSpPr>
                  <p:spPr bwMode="auto">
                    <a:xfrm>
                      <a:off x="6853238" y="3969465"/>
                      <a:ext cx="436562" cy="246221"/>
                    </a:xfrm>
                    <a:prstGeom prst="rect">
                      <a:avLst/>
                    </a:prstGeom>
                    <a:noFill/>
                    <a:ln w="9525">
                      <a:noFill/>
                      <a:miter lim="800000"/>
                      <a:headEnd/>
                      <a:tailEnd/>
                    </a:ln>
                    <a:effectLst/>
                  </p:spPr>
                  <p:txBody>
                    <a:bodyPr wrap="square" anchor="ctr">
                      <a:spAutoFit/>
                    </a:bodyPr>
                    <a:lstStyle/>
                    <a:p>
                      <a:pPr algn="ctr" eaLnBrk="0" hangingPunct="0"/>
                      <a:r>
                        <a:rPr lang="en-US" sz="1000" dirty="0">
                          <a:solidFill>
                            <a:schemeClr val="tx2"/>
                          </a:solidFill>
                          <a:effectLst>
                            <a:outerShdw blurRad="38100" dist="38100" dir="2700000" algn="tl">
                              <a:srgbClr val="C0C0C0"/>
                            </a:outerShdw>
                          </a:effectLst>
                        </a:rPr>
                        <a:t>(A)n</a:t>
                      </a:r>
                      <a:endParaRPr lang="en-US" sz="2000" b="1" dirty="0">
                        <a:solidFill>
                          <a:srgbClr val="800000"/>
                        </a:solidFill>
                      </a:endParaRPr>
                    </a:p>
                  </p:txBody>
                </p:sp>
                <p:sp>
                  <p:nvSpPr>
                    <p:cNvPr id="263208" name="Text Box 40"/>
                    <p:cNvSpPr txBox="1">
                      <a:spLocks noChangeArrowheads="1"/>
                    </p:cNvSpPr>
                    <p:nvPr/>
                  </p:nvSpPr>
                  <p:spPr bwMode="auto">
                    <a:xfrm>
                      <a:off x="3313113" y="3779838"/>
                      <a:ext cx="387350" cy="244475"/>
                    </a:xfrm>
                    <a:prstGeom prst="rect">
                      <a:avLst/>
                    </a:prstGeom>
                    <a:noFill/>
                    <a:ln w="9525">
                      <a:noFill/>
                      <a:miter lim="800000"/>
                      <a:headEnd/>
                      <a:tailEnd/>
                    </a:ln>
                    <a:effectLst/>
                  </p:spPr>
                  <p:txBody>
                    <a:bodyPr wrap="none" anchor="ctr">
                      <a:spAutoFit/>
                    </a:bodyPr>
                    <a:lstStyle/>
                    <a:p>
                      <a:pPr algn="ctr" eaLnBrk="0" hangingPunct="0"/>
                      <a:r>
                        <a:rPr lang="en-US" sz="1000">
                          <a:solidFill>
                            <a:schemeClr val="tx2"/>
                          </a:solidFill>
                          <a:effectLst>
                            <a:outerShdw blurRad="38100" dist="38100" dir="2700000" algn="tl">
                              <a:srgbClr val="C0C0C0"/>
                            </a:outerShdw>
                          </a:effectLst>
                        </a:rPr>
                        <a:t>cap</a:t>
                      </a:r>
                      <a:endParaRPr lang="en-US" sz="2000" b="1">
                        <a:solidFill>
                          <a:srgbClr val="800000"/>
                        </a:solidFill>
                      </a:endParaRPr>
                    </a:p>
                  </p:txBody>
                </p:sp>
                <p:sp>
                  <p:nvSpPr>
                    <p:cNvPr id="263209" name="Text Box 41"/>
                    <p:cNvSpPr txBox="1">
                      <a:spLocks noChangeArrowheads="1"/>
                    </p:cNvSpPr>
                    <p:nvPr/>
                  </p:nvSpPr>
                  <p:spPr bwMode="auto">
                    <a:xfrm>
                      <a:off x="4531743" y="4090988"/>
                      <a:ext cx="342900" cy="228600"/>
                    </a:xfrm>
                    <a:prstGeom prst="rect">
                      <a:avLst/>
                    </a:prstGeom>
                    <a:noFill/>
                    <a:ln w="9525">
                      <a:noFill/>
                      <a:miter lim="800000"/>
                      <a:headEnd/>
                      <a:tailEnd/>
                    </a:ln>
                    <a:effectLst/>
                  </p:spPr>
                  <p:txBody>
                    <a:bodyPr anchor="ctr">
                      <a:spAutoFit/>
                    </a:bodyPr>
                    <a:lstStyle/>
                    <a:p>
                      <a:pPr algn="ctr" eaLnBrk="0" hangingPunct="0"/>
                      <a:r>
                        <a:rPr lang="en-US" sz="900" dirty="0">
                          <a:solidFill>
                            <a:schemeClr val="tx2"/>
                          </a:solidFill>
                          <a:effectLst>
                            <a:outerShdw blurRad="38100" dist="38100" dir="2700000" algn="tl">
                              <a:srgbClr val="C0C0C0"/>
                            </a:outerShdw>
                          </a:effectLst>
                        </a:rPr>
                        <a:t>GT</a:t>
                      </a:r>
                      <a:endParaRPr lang="en-US" sz="2000" b="1" dirty="0">
                        <a:solidFill>
                          <a:srgbClr val="800000"/>
                        </a:solidFill>
                      </a:endParaRPr>
                    </a:p>
                  </p:txBody>
                </p:sp>
                <p:sp>
                  <p:nvSpPr>
                    <p:cNvPr id="263210" name="Text Box 42"/>
                    <p:cNvSpPr txBox="1">
                      <a:spLocks noChangeArrowheads="1"/>
                    </p:cNvSpPr>
                    <p:nvPr/>
                  </p:nvSpPr>
                  <p:spPr bwMode="auto">
                    <a:xfrm>
                      <a:off x="5102046" y="4089400"/>
                      <a:ext cx="349250" cy="228600"/>
                    </a:xfrm>
                    <a:prstGeom prst="rect">
                      <a:avLst/>
                    </a:prstGeom>
                    <a:noFill/>
                    <a:ln w="9525">
                      <a:noFill/>
                      <a:miter lim="800000"/>
                      <a:headEnd/>
                      <a:tailEnd/>
                    </a:ln>
                    <a:effectLst/>
                  </p:spPr>
                  <p:txBody>
                    <a:bodyPr anchor="ctr">
                      <a:spAutoFit/>
                    </a:bodyPr>
                    <a:lstStyle/>
                    <a:p>
                      <a:pPr algn="ctr" eaLnBrk="0" hangingPunct="0"/>
                      <a:r>
                        <a:rPr lang="en-US" sz="900" dirty="0">
                          <a:solidFill>
                            <a:schemeClr val="tx2"/>
                          </a:solidFill>
                          <a:effectLst>
                            <a:outerShdw blurRad="38100" dist="38100" dir="2700000" algn="tl">
                              <a:srgbClr val="C0C0C0"/>
                            </a:outerShdw>
                          </a:effectLst>
                        </a:rPr>
                        <a:t>AG</a:t>
                      </a:r>
                      <a:endParaRPr lang="en-US" sz="2000" b="1" dirty="0">
                        <a:solidFill>
                          <a:srgbClr val="800000"/>
                        </a:solidFill>
                      </a:endParaRPr>
                    </a:p>
                  </p:txBody>
                </p:sp>
                <p:sp>
                  <p:nvSpPr>
                    <p:cNvPr id="263217" name="Rectangle 49"/>
                    <p:cNvSpPr>
                      <a:spLocks noChangeArrowheads="1"/>
                    </p:cNvSpPr>
                    <p:nvPr/>
                  </p:nvSpPr>
                  <p:spPr bwMode="auto">
                    <a:xfrm>
                      <a:off x="3505200" y="4033838"/>
                      <a:ext cx="1173163" cy="80962"/>
                    </a:xfrm>
                    <a:prstGeom prst="rect">
                      <a:avLst/>
                    </a:prstGeom>
                    <a:gradFill rotWithShape="0">
                      <a:gsLst>
                        <a:gs pos="0">
                          <a:schemeClr val="hlink">
                            <a:gamma/>
                            <a:shade val="46275"/>
                            <a:invGamma/>
                          </a:schemeClr>
                        </a:gs>
                        <a:gs pos="100000">
                          <a:schemeClr val="hlink"/>
                        </a:gs>
                      </a:gsLst>
                      <a:lin ang="5400000" scaled="1"/>
                    </a:gradFill>
                    <a:ln w="9525">
                      <a:solidFill>
                        <a:schemeClr val="accent2"/>
                      </a:solidFill>
                      <a:miter lim="800000"/>
                      <a:headEnd/>
                      <a:tailEnd/>
                    </a:ln>
                    <a:effectLst/>
                  </p:spPr>
                  <p:txBody>
                    <a:bodyPr wrap="none" anchor="ctr"/>
                    <a:lstStyle/>
                    <a:p>
                      <a:endParaRPr lang="en-US"/>
                    </a:p>
                  </p:txBody>
                </p:sp>
                <p:sp>
                  <p:nvSpPr>
                    <p:cNvPr id="10298" name="Text Box 60"/>
                    <p:cNvSpPr txBox="1">
                      <a:spLocks noChangeArrowheads="1"/>
                    </p:cNvSpPr>
                    <p:nvPr/>
                  </p:nvSpPr>
                  <p:spPr bwMode="auto">
                    <a:xfrm>
                      <a:off x="5208588" y="3810000"/>
                      <a:ext cx="1116012" cy="274638"/>
                    </a:xfrm>
                    <a:prstGeom prst="rect">
                      <a:avLst/>
                    </a:prstGeom>
                    <a:noFill/>
                    <a:ln w="9525">
                      <a:noFill/>
                      <a:miter lim="800000"/>
                      <a:headEnd/>
                      <a:tailEnd/>
                    </a:ln>
                  </p:spPr>
                  <p:txBody>
                    <a:bodyPr anchor="ctr">
                      <a:spAutoFit/>
                    </a:bodyPr>
                    <a:lstStyle/>
                    <a:p>
                      <a:pPr algn="ctr" eaLnBrk="0" hangingPunct="0"/>
                      <a:r>
                        <a:rPr lang="en-US" sz="1200" b="1" i="1">
                          <a:solidFill>
                            <a:schemeClr val="accent2"/>
                          </a:solidFill>
                        </a:rPr>
                        <a:t>Exon 2</a:t>
                      </a:r>
                      <a:endParaRPr lang="en-US" sz="2000" b="1">
                        <a:solidFill>
                          <a:schemeClr val="accent2"/>
                        </a:solidFill>
                      </a:endParaRPr>
                    </a:p>
                  </p:txBody>
                </p:sp>
              </p:grpSp>
            </p:grpSp>
          </p:grpSp>
        </p:grpSp>
      </p:grpSp>
      <p:grpSp>
        <p:nvGrpSpPr>
          <p:cNvPr id="79" name="Group 78"/>
          <p:cNvGrpSpPr/>
          <p:nvPr/>
        </p:nvGrpSpPr>
        <p:grpSpPr>
          <a:xfrm>
            <a:off x="1885950" y="5553075"/>
            <a:ext cx="6461125" cy="1228725"/>
            <a:chOff x="1885950" y="4867275"/>
            <a:chExt cx="6461125" cy="1228725"/>
          </a:xfrm>
        </p:grpSpPr>
        <p:sp>
          <p:nvSpPr>
            <p:cNvPr id="10271" name="Text Box 31"/>
            <p:cNvSpPr txBox="1">
              <a:spLocks noChangeArrowheads="1"/>
            </p:cNvSpPr>
            <p:nvPr/>
          </p:nvSpPr>
          <p:spPr bwMode="auto">
            <a:xfrm>
              <a:off x="7188200" y="4937125"/>
              <a:ext cx="1158875" cy="457200"/>
            </a:xfrm>
            <a:prstGeom prst="rect">
              <a:avLst/>
            </a:prstGeom>
            <a:noFill/>
            <a:ln w="9525">
              <a:noFill/>
              <a:miter lim="800000"/>
              <a:headEnd/>
              <a:tailEnd/>
            </a:ln>
          </p:spPr>
          <p:txBody>
            <a:bodyPr anchor="ctr">
              <a:spAutoFit/>
            </a:bodyPr>
            <a:lstStyle/>
            <a:p>
              <a:pPr algn="ctr" eaLnBrk="0" hangingPunct="0"/>
              <a:r>
                <a:rPr lang="en-US" sz="1200" b="1" i="1" dirty="0">
                  <a:solidFill>
                    <a:schemeClr val="tx2"/>
                  </a:solidFill>
                </a:rPr>
                <a:t>protein</a:t>
              </a:r>
            </a:p>
            <a:p>
              <a:pPr algn="ctr" eaLnBrk="0" hangingPunct="0"/>
              <a:r>
                <a:rPr lang="en-US" sz="1200" b="1" i="1" dirty="0">
                  <a:solidFill>
                    <a:schemeClr val="tx2"/>
                  </a:solidFill>
                </a:rPr>
                <a:t>(peptide)</a:t>
              </a:r>
              <a:endParaRPr lang="en-US" sz="2000" b="1" dirty="0">
                <a:solidFill>
                  <a:schemeClr val="tx2"/>
                </a:solidFill>
              </a:endParaRPr>
            </a:p>
          </p:txBody>
        </p:sp>
        <p:sp>
          <p:nvSpPr>
            <p:cNvPr id="10276" name="Text Box 36"/>
            <p:cNvSpPr txBox="1">
              <a:spLocks noChangeArrowheads="1"/>
            </p:cNvSpPr>
            <p:nvPr/>
          </p:nvSpPr>
          <p:spPr bwMode="auto">
            <a:xfrm>
              <a:off x="1885950" y="4867275"/>
              <a:ext cx="1158875" cy="304800"/>
            </a:xfrm>
            <a:prstGeom prst="rect">
              <a:avLst/>
            </a:prstGeom>
            <a:noFill/>
            <a:ln w="9525">
              <a:noFill/>
              <a:miter lim="800000"/>
              <a:headEnd/>
              <a:tailEnd/>
            </a:ln>
          </p:spPr>
          <p:txBody>
            <a:bodyPr anchor="ctr">
              <a:spAutoFit/>
            </a:bodyPr>
            <a:lstStyle/>
            <a:p>
              <a:pPr algn="ctr" eaLnBrk="0" hangingPunct="0"/>
              <a:r>
                <a:rPr lang="en-US" sz="1400" b="1" dirty="0">
                  <a:solidFill>
                    <a:schemeClr val="tx2"/>
                  </a:solidFill>
                </a:rPr>
                <a:t>Translation</a:t>
              </a:r>
              <a:endParaRPr lang="en-US" sz="2000" b="1" dirty="0">
                <a:solidFill>
                  <a:schemeClr val="tx2"/>
                </a:solidFill>
              </a:endParaRPr>
            </a:p>
          </p:txBody>
        </p:sp>
        <p:pic>
          <p:nvPicPr>
            <p:cNvPr id="199683" name="Picture 3"/>
            <p:cNvPicPr>
              <a:picLocks noChangeAspect="1" noChangeArrowheads="1"/>
            </p:cNvPicPr>
            <p:nvPr/>
          </p:nvPicPr>
          <p:blipFill>
            <a:blip r:embed="rId3"/>
            <a:srcRect/>
            <a:stretch>
              <a:fillRect/>
            </a:stretch>
          </p:blipFill>
          <p:spPr bwMode="auto">
            <a:xfrm>
              <a:off x="4419600" y="4867275"/>
              <a:ext cx="1260231" cy="1228725"/>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box(in)">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p:txBody>
          <a:bodyPr/>
          <a:lstStyle/>
          <a:p>
            <a:r>
              <a:rPr lang="en-US" dirty="0" smtClean="0"/>
              <a:t>1990 – 2003</a:t>
            </a:r>
          </a:p>
          <a:p>
            <a:r>
              <a:rPr lang="en-US" dirty="0" smtClean="0"/>
              <a:t>Goals:</a:t>
            </a:r>
          </a:p>
          <a:p>
            <a:pPr lvl="1"/>
            <a:r>
              <a:rPr lang="en-US" i="1" dirty="0" smtClean="0"/>
              <a:t>determine</a:t>
            </a:r>
            <a:r>
              <a:rPr lang="en-US" dirty="0" smtClean="0"/>
              <a:t> the sequences of the </a:t>
            </a:r>
            <a:r>
              <a:rPr lang="en-US" b="1" dirty="0" smtClean="0"/>
              <a:t>3 billion chemical base pairs</a:t>
            </a:r>
            <a:r>
              <a:rPr lang="en-US" dirty="0" smtClean="0"/>
              <a:t> that make up human DNA </a:t>
            </a:r>
          </a:p>
          <a:p>
            <a:pPr lvl="1"/>
            <a:r>
              <a:rPr lang="en-US" i="1" dirty="0" smtClean="0"/>
              <a:t>store</a:t>
            </a:r>
            <a:r>
              <a:rPr lang="en-US" dirty="0" smtClean="0"/>
              <a:t> this information in </a:t>
            </a:r>
            <a:r>
              <a:rPr lang="en-US" b="1" dirty="0" smtClean="0"/>
              <a:t>databases</a:t>
            </a:r>
            <a:r>
              <a:rPr lang="en-US" dirty="0" smtClean="0"/>
              <a:t> </a:t>
            </a:r>
          </a:p>
          <a:p>
            <a:pPr lvl="1"/>
            <a:r>
              <a:rPr lang="en-US" i="1" dirty="0" smtClean="0"/>
              <a:t>improve</a:t>
            </a:r>
            <a:r>
              <a:rPr lang="en-US" dirty="0" smtClean="0"/>
              <a:t> tools for </a:t>
            </a:r>
            <a:r>
              <a:rPr lang="en-US" b="1" dirty="0" smtClean="0"/>
              <a:t>data analysis</a:t>
            </a:r>
          </a:p>
          <a:p>
            <a:pPr lvl="1"/>
            <a:r>
              <a:rPr lang="en-US" i="1" dirty="0" smtClean="0"/>
              <a:t>identify</a:t>
            </a:r>
            <a:r>
              <a:rPr lang="en-US" dirty="0" smtClean="0"/>
              <a:t> all the approximately </a:t>
            </a:r>
            <a:r>
              <a:rPr lang="en-US" b="1" dirty="0" smtClean="0"/>
              <a:t>20,000-25,000</a:t>
            </a:r>
            <a:r>
              <a:rPr lang="en-US" dirty="0" smtClean="0"/>
              <a:t> </a:t>
            </a:r>
            <a:r>
              <a:rPr lang="en-US" b="1" dirty="0" smtClean="0"/>
              <a:t>genes</a:t>
            </a:r>
            <a:r>
              <a:rPr lang="en-US" dirty="0" smtClean="0"/>
              <a:t> in human DNA </a:t>
            </a:r>
          </a:p>
          <a:p>
            <a:pPr lvl="1"/>
            <a:r>
              <a:rPr lang="en-US" i="1" dirty="0" smtClean="0"/>
              <a:t>transfer</a:t>
            </a:r>
            <a:r>
              <a:rPr lang="en-US" dirty="0" smtClean="0"/>
              <a:t> related </a:t>
            </a:r>
            <a:r>
              <a:rPr lang="en-US" b="1" dirty="0" smtClean="0"/>
              <a:t>technologies</a:t>
            </a:r>
            <a:r>
              <a:rPr lang="en-US" dirty="0" smtClean="0"/>
              <a:t> to the private sector </a:t>
            </a:r>
          </a:p>
          <a:p>
            <a:pPr lvl="1"/>
            <a:r>
              <a:rPr lang="en-US" i="1" dirty="0" smtClean="0"/>
              <a:t>address</a:t>
            </a:r>
            <a:r>
              <a:rPr lang="en-US" dirty="0" smtClean="0"/>
              <a:t> the </a:t>
            </a:r>
            <a:r>
              <a:rPr lang="en-US" b="1" dirty="0" smtClean="0"/>
              <a:t>ethical, legal, and social issues </a:t>
            </a:r>
            <a:r>
              <a:rPr lang="en-US" dirty="0" smtClean="0"/>
              <a:t>(ELSI) that may arise from the project </a:t>
            </a:r>
            <a:endParaRPr lang="en-US" dirty="0"/>
          </a:p>
        </p:txBody>
      </p:sp>
      <p:sp>
        <p:nvSpPr>
          <p:cNvPr id="4" name="TextBox 3"/>
          <p:cNvSpPr txBox="1"/>
          <p:nvPr/>
        </p:nvSpPr>
        <p:spPr>
          <a:xfrm>
            <a:off x="1295400" y="6019800"/>
            <a:ext cx="6766339" cy="369332"/>
          </a:xfrm>
          <a:prstGeom prst="rect">
            <a:avLst/>
          </a:prstGeom>
          <a:noFill/>
        </p:spPr>
        <p:txBody>
          <a:bodyPr wrap="none" rtlCol="0">
            <a:spAutoFit/>
          </a:bodyPr>
          <a:lstStyle/>
          <a:p>
            <a:r>
              <a:rPr lang="en-US" dirty="0" smtClean="0"/>
              <a:t>http://www.ornl.gov/sci/techresources/Human_Genome/home.shtml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DNA Sequencing Technologies</a:t>
            </a:r>
          </a:p>
        </p:txBody>
      </p:sp>
      <p:sp>
        <p:nvSpPr>
          <p:cNvPr id="80899" name="Content Placeholder 2"/>
          <p:cNvSpPr>
            <a:spLocks noGrp="1"/>
          </p:cNvSpPr>
          <p:nvPr>
            <p:ph idx="1"/>
          </p:nvPr>
        </p:nvSpPr>
        <p:spPr/>
        <p:txBody>
          <a:bodyPr>
            <a:normAutofit fontScale="92500" lnSpcReduction="20000"/>
          </a:bodyPr>
          <a:lstStyle/>
          <a:p>
            <a:r>
              <a:rPr lang="en-US" dirty="0" smtClean="0"/>
              <a:t>DNA sequencing: The process of determining the order of the nucleotide bases along a DNA strand</a:t>
            </a:r>
          </a:p>
          <a:p>
            <a:r>
              <a:rPr lang="en-US" dirty="0" smtClean="0"/>
              <a:t>Technologies: </a:t>
            </a:r>
          </a:p>
          <a:p>
            <a:pPr lvl="1"/>
            <a:r>
              <a:rPr lang="en-US" dirty="0" smtClean="0"/>
              <a:t>Sanger method, (invented in 1977)</a:t>
            </a:r>
          </a:p>
          <a:p>
            <a:pPr lvl="2"/>
            <a:r>
              <a:rPr lang="en-US" dirty="0" smtClean="0"/>
              <a:t>Used in the Human Genome Project</a:t>
            </a:r>
          </a:p>
          <a:p>
            <a:pPr lvl="2"/>
            <a:r>
              <a:rPr lang="en-US" dirty="0" smtClean="0"/>
              <a:t>Slow, and expensive ($300m/genome)</a:t>
            </a:r>
          </a:p>
          <a:p>
            <a:pPr lvl="1"/>
            <a:r>
              <a:rPr lang="en-US" dirty="0" smtClean="0"/>
              <a:t>Whole Genome Shotgun sequencing (1995-2000)</a:t>
            </a:r>
          </a:p>
          <a:p>
            <a:pPr lvl="2"/>
            <a:r>
              <a:rPr lang="en-US" dirty="0" smtClean="0"/>
              <a:t>Break the genome into short pieces </a:t>
            </a:r>
          </a:p>
          <a:p>
            <a:pPr lvl="2"/>
            <a:r>
              <a:rPr lang="en-US" dirty="0" smtClean="0"/>
              <a:t>Sequence all the pieces in parallel</a:t>
            </a:r>
          </a:p>
          <a:p>
            <a:pPr lvl="2"/>
            <a:r>
              <a:rPr lang="en-US" dirty="0" smtClean="0"/>
              <a:t>Put all the pieces back together</a:t>
            </a:r>
          </a:p>
          <a:p>
            <a:pPr lvl="2"/>
            <a:r>
              <a:rPr lang="en-US" dirty="0" smtClean="0"/>
              <a:t>Faster and cheaper (~$10m/genome)</a:t>
            </a:r>
          </a:p>
          <a:p>
            <a:pPr lvl="1"/>
            <a:r>
              <a:rPr lang="en-US" dirty="0" smtClean="0"/>
              <a:t>Next generation sequencing technologies (2000s)</a:t>
            </a:r>
          </a:p>
          <a:p>
            <a:pPr lvl="2"/>
            <a:r>
              <a:rPr lang="en-US" dirty="0" smtClean="0"/>
              <a:t>454 life science (~$2m/genome, 2008)</a:t>
            </a:r>
          </a:p>
          <a:p>
            <a:pPr lvl="2"/>
            <a:r>
              <a:rPr lang="en-US" dirty="0" smtClean="0"/>
              <a:t>Much faster speed &amp; lower cost (&lt;$5k/genome,2009)</a:t>
            </a:r>
          </a:p>
          <a:p>
            <a:pPr lvl="1"/>
            <a:r>
              <a:rPr lang="en-US" dirty="0" smtClean="0"/>
              <a:t>Third generation sequencing technologies (after 2009)</a:t>
            </a:r>
          </a:p>
          <a:p>
            <a:pPr lvl="2"/>
            <a:r>
              <a:rPr lang="en-US" dirty="0" smtClean="0"/>
              <a:t>Nanopore, single molecule real time sequencing (around  $100/genome?)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 y="0"/>
            <a:ext cx="9144000" cy="6061328"/>
          </a:xfrm>
          <a:prstGeom prst="rect">
            <a:avLst/>
          </a:prstGeom>
          <a:noFill/>
          <a:ln w="9525">
            <a:noFill/>
            <a:miter lim="800000"/>
            <a:headEnd/>
            <a:tailEnd/>
          </a:ln>
        </p:spPr>
      </p:pic>
      <p:sp>
        <p:nvSpPr>
          <p:cNvPr id="3" name="TextBox 2"/>
          <p:cNvSpPr txBox="1"/>
          <p:nvPr/>
        </p:nvSpPr>
        <p:spPr>
          <a:xfrm>
            <a:off x="1371600" y="6248400"/>
            <a:ext cx="6150786" cy="369332"/>
          </a:xfrm>
          <a:prstGeom prst="rect">
            <a:avLst/>
          </a:prstGeom>
          <a:noFill/>
        </p:spPr>
        <p:txBody>
          <a:bodyPr wrap="none" rtlCol="0">
            <a:spAutoFit/>
          </a:bodyPr>
          <a:lstStyle/>
          <a:p>
            <a:r>
              <a:rPr lang="en-US" dirty="0" smtClean="0"/>
              <a:t>http://www.nature.com/news/2010/100331/full/464670a.html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dirty="0" smtClean="0"/>
              <a:t>Genetic Variations</a:t>
            </a:r>
          </a:p>
        </p:txBody>
      </p:sp>
      <p:sp>
        <p:nvSpPr>
          <p:cNvPr id="11267" name="Rectangle 3"/>
          <p:cNvSpPr>
            <a:spLocks noGrp="1" noChangeArrowheads="1"/>
          </p:cNvSpPr>
          <p:nvPr>
            <p:ph idx="1"/>
          </p:nvPr>
        </p:nvSpPr>
        <p:spPr/>
        <p:txBody>
          <a:bodyPr>
            <a:normAutofit fontScale="85000" lnSpcReduction="20000"/>
          </a:bodyPr>
          <a:lstStyle/>
          <a:p>
            <a:r>
              <a:rPr lang="en-US" dirty="0" smtClean="0"/>
              <a:t>Genetic variations make people different or cause disease</a:t>
            </a:r>
          </a:p>
          <a:p>
            <a:pPr lvl="1"/>
            <a:r>
              <a:rPr lang="en-US" dirty="0" smtClean="0"/>
              <a:t>Eye color - common genetic variation </a:t>
            </a:r>
          </a:p>
          <a:p>
            <a:pPr lvl="1"/>
            <a:r>
              <a:rPr lang="en-US" dirty="0" smtClean="0"/>
              <a:t>Down’s syndrome - rare genetic variation</a:t>
            </a:r>
          </a:p>
          <a:p>
            <a:endParaRPr lang="en-US" dirty="0" smtClean="0"/>
          </a:p>
          <a:p>
            <a:r>
              <a:rPr lang="en-US" dirty="0" smtClean="0"/>
              <a:t>Genetic variation is responsible for the adaptive changes that underlie evolution</a:t>
            </a:r>
          </a:p>
          <a:p>
            <a:pPr lvl="1"/>
            <a:r>
              <a:rPr lang="en-US" dirty="0" smtClean="0"/>
              <a:t>Some changes improve the fitness of a species</a:t>
            </a:r>
          </a:p>
          <a:p>
            <a:pPr lvl="1"/>
            <a:r>
              <a:rPr lang="en-US" dirty="0" smtClean="0"/>
              <a:t>Other changes are maladaptive. These maladaptive changes represent disease</a:t>
            </a:r>
          </a:p>
          <a:p>
            <a:endParaRPr lang="en-US" dirty="0" smtClean="0"/>
          </a:p>
          <a:p>
            <a:r>
              <a:rPr lang="en-US" dirty="0" smtClean="0"/>
              <a:t>Diversity of Diseases</a:t>
            </a:r>
          </a:p>
          <a:p>
            <a:pPr lvl="1"/>
            <a:r>
              <a:rPr lang="en-US" dirty="0" smtClean="0"/>
              <a:t>Many regions of the genome may be affected</a:t>
            </a:r>
          </a:p>
          <a:p>
            <a:pPr lvl="1"/>
            <a:r>
              <a:rPr lang="en-US" dirty="0" smtClean="0"/>
              <a:t>There are many mechanisms of mutation</a:t>
            </a:r>
          </a:p>
          <a:p>
            <a:pPr lvl="1"/>
            <a:r>
              <a:rPr lang="en-US" dirty="0" smtClean="0"/>
              <a:t>Complex diseases: common disorders that have many causes</a:t>
            </a:r>
          </a:p>
          <a:p>
            <a:pPr lvl="2"/>
            <a:r>
              <a:rPr lang="en-US" dirty="0" smtClean="0"/>
              <a:t>Alzheimer, diabetes, obesity, cancer, etc.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152400"/>
            <a:ext cx="8686800" cy="792162"/>
          </a:xfrm>
        </p:spPr>
        <p:txBody>
          <a:bodyPr>
            <a:noAutofit/>
          </a:bodyPr>
          <a:lstStyle/>
          <a:p>
            <a:r>
              <a:rPr lang="en-US" sz="3200" dirty="0" smtClean="0"/>
              <a:t>Genetic Variation, Environment, and Disease</a:t>
            </a:r>
          </a:p>
        </p:txBody>
      </p:sp>
      <p:sp>
        <p:nvSpPr>
          <p:cNvPr id="9219" name="Content Placeholder 2"/>
          <p:cNvSpPr>
            <a:spLocks noGrp="1"/>
          </p:cNvSpPr>
          <p:nvPr>
            <p:ph idx="1"/>
          </p:nvPr>
        </p:nvSpPr>
        <p:spPr/>
        <p:txBody>
          <a:bodyPr>
            <a:normAutofit lnSpcReduction="10000"/>
          </a:bodyPr>
          <a:lstStyle/>
          <a:p>
            <a:r>
              <a:rPr lang="en-US" dirty="0" smtClean="0"/>
              <a:t>Genes and gene products interact with their molecular environments</a:t>
            </a:r>
          </a:p>
          <a:p>
            <a:endParaRPr lang="en-US" dirty="0" smtClean="0"/>
          </a:p>
          <a:p>
            <a:r>
              <a:rPr lang="en-US" dirty="0" smtClean="0"/>
              <a:t>An individual interacts with the environment in ways that may promote disease or avoid disease</a:t>
            </a:r>
          </a:p>
          <a:p>
            <a:endParaRPr lang="en-US" dirty="0" smtClean="0"/>
          </a:p>
          <a:p>
            <a:r>
              <a:rPr lang="en-US" dirty="0" smtClean="0"/>
              <a:t>Example: </a:t>
            </a:r>
          </a:p>
          <a:p>
            <a:pPr lvl="1"/>
            <a:r>
              <a:rPr lang="en-US" dirty="0" smtClean="0"/>
              <a:t>Lead poisoning is an environmental disease</a:t>
            </a:r>
          </a:p>
          <a:p>
            <a:pPr lvl="1"/>
            <a:r>
              <a:rPr lang="en-US" dirty="0" smtClean="0"/>
              <a:t>Two children exposed to the same dose of lead may have entirely different responses.</a:t>
            </a:r>
          </a:p>
          <a:p>
            <a:pPr lvl="1"/>
            <a:r>
              <a:rPr lang="en-US" dirty="0" smtClean="0"/>
              <a:t>This susceptibility has a genetic basis.</a:t>
            </a:r>
          </a:p>
          <a:p>
            <a:pPr lvl="1"/>
            <a:r>
              <a:rPr lang="en-US" dirty="0" smtClean="0"/>
              <a:t>Genes affect susceptibility to environmental insults, and infectious disease.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17" dur="500"/>
                                        <p:tgtEl>
                                          <p:spTgt spid="9219">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0" dur="500"/>
                                        <p:tgtEl>
                                          <p:spTgt spid="9219">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animEffect transition="in" filter="blinds(horizontal)">
                                      <p:cBhvr>
                                        <p:cTn id="23" dur="500"/>
                                        <p:tgtEl>
                                          <p:spTgt spid="9219">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219">
                                            <p:txEl>
                                              <p:pRg st="7" end="7"/>
                                            </p:txEl>
                                          </p:spTgt>
                                        </p:tgtEl>
                                        <p:attrNameLst>
                                          <p:attrName>style.visibility</p:attrName>
                                        </p:attrNameLst>
                                      </p:cBhvr>
                                      <p:to>
                                        <p:strVal val="visible"/>
                                      </p:to>
                                    </p:set>
                                    <p:animEffect transition="in" filter="blinds(horizontal)">
                                      <p:cBhvr>
                                        <p:cTn id="26" dur="500"/>
                                        <p:tgtEl>
                                          <p:spTgt spid="9219">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219">
                                            <p:txEl>
                                              <p:pRg st="8" end="8"/>
                                            </p:txEl>
                                          </p:spTgt>
                                        </p:tgtEl>
                                        <p:attrNameLst>
                                          <p:attrName>style.visibility</p:attrName>
                                        </p:attrNameLst>
                                      </p:cBhvr>
                                      <p:to>
                                        <p:strVal val="visible"/>
                                      </p:to>
                                    </p:set>
                                    <p:animEffect transition="in" filter="blinds(horizontal)">
                                      <p:cBhvr>
                                        <p:cTn id="29" dur="5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Pathway</a:t>
            </a:r>
            <a:endParaRPr lang="en-US" dirty="0"/>
          </a:p>
        </p:txBody>
      </p:sp>
      <p:pic>
        <p:nvPicPr>
          <p:cNvPr id="4" name="Picture 4" descr="BRCA1.jpg"/>
          <p:cNvPicPr>
            <a:picLocks noChangeAspect="1"/>
          </p:cNvPicPr>
          <p:nvPr/>
        </p:nvPicPr>
        <p:blipFill>
          <a:blip r:embed="rId2"/>
          <a:srcRect/>
          <a:stretch>
            <a:fillRect/>
          </a:stretch>
        </p:blipFill>
        <p:spPr bwMode="auto">
          <a:xfrm>
            <a:off x="1905000" y="838200"/>
            <a:ext cx="5181600" cy="5878023"/>
          </a:xfrm>
          <a:prstGeom prst="rect">
            <a:avLst/>
          </a:prstGeom>
          <a:noFill/>
          <a:ln w="9525">
            <a:noFill/>
            <a:miter lim="800000"/>
            <a:headEnd/>
            <a:tailEnd/>
          </a:ln>
        </p:spPr>
      </p:pic>
      <p:sp>
        <p:nvSpPr>
          <p:cNvPr id="5" name="TextBox 5"/>
          <p:cNvSpPr txBox="1">
            <a:spLocks noChangeArrowheads="1"/>
          </p:cNvSpPr>
          <p:nvPr/>
        </p:nvSpPr>
        <p:spPr bwMode="auto">
          <a:xfrm>
            <a:off x="5708650" y="1295400"/>
            <a:ext cx="2978150" cy="338138"/>
          </a:xfrm>
          <a:prstGeom prst="rect">
            <a:avLst/>
          </a:prstGeom>
          <a:noFill/>
          <a:ln w="9525">
            <a:noFill/>
            <a:miter lim="800000"/>
            <a:headEnd/>
            <a:tailEnd/>
          </a:ln>
        </p:spPr>
        <p:txBody>
          <a:bodyPr wrap="none">
            <a:spAutoFit/>
          </a:bodyPr>
          <a:lstStyle/>
          <a:p>
            <a:pPr eaLnBrk="0" hangingPunct="0"/>
            <a:r>
              <a:rPr lang="en-US" sz="1600" dirty="0"/>
              <a:t>http://www.sabiosciences.com/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530.jpg"/>
          <p:cNvPicPr>
            <a:picLocks noChangeAspect="1"/>
          </p:cNvPicPr>
          <p:nvPr/>
        </p:nvPicPr>
        <p:blipFill>
          <a:blip r:embed="rId3"/>
          <a:srcRect/>
          <a:stretch>
            <a:fillRect/>
          </a:stretch>
        </p:blipFill>
        <p:spPr bwMode="auto">
          <a:xfrm>
            <a:off x="282575" y="990600"/>
            <a:ext cx="8480425" cy="5105400"/>
          </a:xfrm>
          <a:prstGeom prst="rect">
            <a:avLst/>
          </a:prstGeom>
          <a:noFill/>
          <a:ln w="9525">
            <a:noFill/>
            <a:miter lim="800000"/>
            <a:headEnd/>
            <a:tailEnd/>
          </a:ln>
        </p:spPr>
      </p:pic>
      <p:sp>
        <p:nvSpPr>
          <p:cNvPr id="16387" name="Title 2"/>
          <p:cNvSpPr>
            <a:spLocks noGrp="1"/>
          </p:cNvSpPr>
          <p:nvPr>
            <p:ph type="title"/>
          </p:nvPr>
        </p:nvSpPr>
        <p:spPr/>
        <p:txBody>
          <a:bodyPr/>
          <a:lstStyle/>
          <a:p>
            <a:r>
              <a:rPr lang="en-US" smtClean="0"/>
              <a:t>Genome Sequences and Diseases</a:t>
            </a:r>
          </a:p>
        </p:txBody>
      </p:sp>
      <p:sp>
        <p:nvSpPr>
          <p:cNvPr id="16388" name="TextBox 4"/>
          <p:cNvSpPr txBox="1">
            <a:spLocks noChangeArrowheads="1"/>
          </p:cNvSpPr>
          <p:nvPr/>
        </p:nvSpPr>
        <p:spPr bwMode="auto">
          <a:xfrm>
            <a:off x="3352800" y="6400800"/>
            <a:ext cx="2865438" cy="369888"/>
          </a:xfrm>
          <a:prstGeom prst="rect">
            <a:avLst/>
          </a:prstGeom>
          <a:noFill/>
          <a:ln w="9525">
            <a:noFill/>
            <a:miter lim="800000"/>
            <a:headEnd/>
            <a:tailEnd/>
          </a:ln>
        </p:spPr>
        <p:txBody>
          <a:bodyPr wrap="none">
            <a:spAutoFit/>
          </a:bodyPr>
          <a:lstStyle/>
          <a:p>
            <a:r>
              <a:rPr lang="en-US">
                <a:latin typeface="Franklin Gothic Book" pitchFamily="34" charset="0"/>
              </a:rPr>
              <a:t>http://genomics.energy.gov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Today’s Medical Practice</a:t>
            </a:r>
          </a:p>
        </p:txBody>
      </p:sp>
      <p:sp>
        <p:nvSpPr>
          <p:cNvPr id="63491" name="Rectangle 3"/>
          <p:cNvSpPr>
            <a:spLocks noGrp="1" noChangeArrowheads="1"/>
          </p:cNvSpPr>
          <p:nvPr>
            <p:ph idx="1"/>
          </p:nvPr>
        </p:nvSpPr>
        <p:spPr/>
        <p:txBody>
          <a:bodyPr>
            <a:normAutofit fontScale="77500" lnSpcReduction="20000"/>
          </a:bodyPr>
          <a:lstStyle/>
          <a:p>
            <a:r>
              <a:rPr lang="en-US" dirty="0" smtClean="0"/>
              <a:t>Three persons of the same height, weight, and age have the same symptom and go to a doctor. The doctor prescribes the </a:t>
            </a:r>
            <a:r>
              <a:rPr lang="en-US" i="1" dirty="0" smtClean="0"/>
              <a:t>same</a:t>
            </a:r>
            <a:r>
              <a:rPr lang="en-US" dirty="0" smtClean="0"/>
              <a:t> drug at the </a:t>
            </a:r>
            <a:r>
              <a:rPr lang="en-US" i="1" dirty="0" smtClean="0"/>
              <a:t>same</a:t>
            </a:r>
            <a:r>
              <a:rPr lang="en-US" dirty="0" smtClean="0"/>
              <a:t> dose (one-size-fits-all).</a:t>
            </a:r>
          </a:p>
          <a:p>
            <a:pPr lvl="1"/>
            <a:r>
              <a:rPr lang="en-US" dirty="0" smtClean="0"/>
              <a:t>Person A has an adverse drug reaction</a:t>
            </a:r>
          </a:p>
          <a:p>
            <a:pPr lvl="1"/>
            <a:r>
              <a:rPr lang="en-US" dirty="0" smtClean="0"/>
              <a:t>Person B nothing happens</a:t>
            </a:r>
          </a:p>
          <a:p>
            <a:pPr lvl="1"/>
            <a:r>
              <a:rPr lang="en-US" dirty="0" smtClean="0"/>
              <a:t>Person C gets better</a:t>
            </a:r>
          </a:p>
          <a:p>
            <a:r>
              <a:rPr lang="en-US" dirty="0" smtClean="0"/>
              <a:t>What do we do?</a:t>
            </a:r>
          </a:p>
          <a:p>
            <a:pPr lvl="1"/>
            <a:r>
              <a:rPr lang="en-US" dirty="0" smtClean="0"/>
              <a:t>Person A: Reduce dose or change drug</a:t>
            </a:r>
          </a:p>
          <a:p>
            <a:pPr lvl="1"/>
            <a:r>
              <a:rPr lang="en-US" dirty="0" smtClean="0"/>
              <a:t>Person B: Increase dose or change drug</a:t>
            </a:r>
          </a:p>
          <a:p>
            <a:pPr lvl="1"/>
            <a:r>
              <a:rPr lang="en-US" dirty="0" smtClean="0"/>
              <a:t>Person C: Do nothing</a:t>
            </a:r>
          </a:p>
          <a:p>
            <a:r>
              <a:rPr lang="en-US" dirty="0" smtClean="0"/>
              <a:t>Current drug development system develops drugs for the “average” patient </a:t>
            </a:r>
          </a:p>
          <a:p>
            <a:pPr lvl="1"/>
            <a:r>
              <a:rPr lang="en-US" dirty="0" smtClean="0"/>
              <a:t>Results from large scale clinical trials</a:t>
            </a:r>
          </a:p>
          <a:p>
            <a:pPr lvl="1"/>
            <a:r>
              <a:rPr lang="en-US" dirty="0" smtClean="0"/>
              <a:t>If a drug is effective on around 70% patients, it will be approved</a:t>
            </a:r>
          </a:p>
          <a:p>
            <a:pPr lvl="1"/>
            <a:r>
              <a:rPr lang="en-US" dirty="0" smtClean="0"/>
              <a:t>How about the other 30% patients?</a:t>
            </a:r>
          </a:p>
          <a:p>
            <a:r>
              <a:rPr lang="en-US" dirty="0" smtClean="0"/>
              <a:t>No simple way to determine who will respond well and who will respond poorly in the traditional way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15266</TotalTime>
  <Words>1233</Words>
  <Application>Microsoft Office PowerPoint</Application>
  <PresentationFormat>On-screen Show (4:3)</PresentationFormat>
  <Paragraphs>190</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Genomics and Personalized Care</vt:lpstr>
      <vt:lpstr>Human Genome Project</vt:lpstr>
      <vt:lpstr>DNA Sequencing Technologies</vt:lpstr>
      <vt:lpstr>Slide 4</vt:lpstr>
      <vt:lpstr>Genetic Variations</vt:lpstr>
      <vt:lpstr>Genetic Variation, Environment, and Disease</vt:lpstr>
      <vt:lpstr>Biological Pathway</vt:lpstr>
      <vt:lpstr>Genome Sequences and Diseases</vt:lpstr>
      <vt:lpstr>Today’s Medical Practice</vt:lpstr>
      <vt:lpstr>Drugs have Different Effects on Patients</vt:lpstr>
      <vt:lpstr>Pharmacogenomics</vt:lpstr>
      <vt:lpstr>Future: Personalized Care</vt:lpstr>
      <vt:lpstr>Treating Cancer with Personalized Drug</vt:lpstr>
      <vt:lpstr>Personal Genomes:  Benefits and Potential Risks</vt:lpstr>
      <vt:lpstr>Genetic Info. Non-Discrimination Act</vt:lpstr>
      <vt:lpstr>Medical Ethics</vt:lpstr>
      <vt:lpstr>Discussion Questions</vt:lpstr>
      <vt:lpstr>Reason of Introducing Genome Annotation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Genomics and Personalized Care</dc:title>
  <dc:creator>Leming Zhou</dc:creator>
  <cp:lastModifiedBy>lzhou1</cp:lastModifiedBy>
  <cp:revision>397</cp:revision>
  <dcterms:created xsi:type="dcterms:W3CDTF">2010-07-11T21:53:58Z</dcterms:created>
  <dcterms:modified xsi:type="dcterms:W3CDTF">2011-04-11T16:05:47Z</dcterms:modified>
</cp:coreProperties>
</file>