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898" r:id="rId1"/>
  </p:sldMasterIdLst>
  <p:notesMasterIdLst>
    <p:notesMasterId r:id="rId51"/>
  </p:notesMasterIdLst>
  <p:handoutMasterIdLst>
    <p:handoutMasterId r:id="rId52"/>
  </p:handoutMasterIdLst>
  <p:sldIdLst>
    <p:sldId id="857" r:id="rId2"/>
    <p:sldId id="859" r:id="rId3"/>
    <p:sldId id="903" r:id="rId4"/>
    <p:sldId id="908" r:id="rId5"/>
    <p:sldId id="910" r:id="rId6"/>
    <p:sldId id="913" r:id="rId7"/>
    <p:sldId id="914" r:id="rId8"/>
    <p:sldId id="889" r:id="rId9"/>
    <p:sldId id="865" r:id="rId10"/>
    <p:sldId id="866" r:id="rId11"/>
    <p:sldId id="867" r:id="rId12"/>
    <p:sldId id="868" r:id="rId13"/>
    <p:sldId id="869" r:id="rId14"/>
    <p:sldId id="871" r:id="rId15"/>
    <p:sldId id="911" r:id="rId16"/>
    <p:sldId id="929" r:id="rId17"/>
    <p:sldId id="872" r:id="rId18"/>
    <p:sldId id="930" r:id="rId19"/>
    <p:sldId id="873" r:id="rId20"/>
    <p:sldId id="939" r:id="rId21"/>
    <p:sldId id="938" r:id="rId22"/>
    <p:sldId id="936" r:id="rId23"/>
    <p:sldId id="937" r:id="rId24"/>
    <p:sldId id="940" r:id="rId25"/>
    <p:sldId id="941" r:id="rId26"/>
    <p:sldId id="931" r:id="rId27"/>
    <p:sldId id="942" r:id="rId28"/>
    <p:sldId id="876" r:id="rId29"/>
    <p:sldId id="877" r:id="rId30"/>
    <p:sldId id="919" r:id="rId31"/>
    <p:sldId id="878" r:id="rId32"/>
    <p:sldId id="879" r:id="rId33"/>
    <p:sldId id="880" r:id="rId34"/>
    <p:sldId id="881" r:id="rId35"/>
    <p:sldId id="883" r:id="rId36"/>
    <p:sldId id="884" r:id="rId37"/>
    <p:sldId id="928" r:id="rId38"/>
    <p:sldId id="538" r:id="rId39"/>
    <p:sldId id="540" r:id="rId40"/>
    <p:sldId id="630" r:id="rId41"/>
    <p:sldId id="949" r:id="rId42"/>
    <p:sldId id="922" r:id="rId43"/>
    <p:sldId id="896" r:id="rId44"/>
    <p:sldId id="636" r:id="rId45"/>
    <p:sldId id="894" r:id="rId46"/>
    <p:sldId id="909" r:id="rId47"/>
    <p:sldId id="736" r:id="rId48"/>
    <p:sldId id="924" r:id="rId49"/>
    <p:sldId id="953" r:id="rId50"/>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charset="0"/>
        <a:ea typeface="MS PGothic" pitchFamily="34" charset="-128"/>
        <a:cs typeface="+mn-cs"/>
      </a:defRPr>
    </a:lvl5pPr>
    <a:lvl6pPr marL="2286000" algn="l" defTabSz="914400" rtl="0" eaLnBrk="1" latinLnBrk="0" hangingPunct="1">
      <a:defRPr sz="2400" kern="1200">
        <a:solidFill>
          <a:schemeClr val="tx1"/>
        </a:solidFill>
        <a:latin typeface="Arial" charset="0"/>
        <a:ea typeface="MS PGothic" pitchFamily="34" charset="-128"/>
        <a:cs typeface="+mn-cs"/>
      </a:defRPr>
    </a:lvl6pPr>
    <a:lvl7pPr marL="2743200" algn="l" defTabSz="914400" rtl="0" eaLnBrk="1" latinLnBrk="0" hangingPunct="1">
      <a:defRPr sz="2400" kern="1200">
        <a:solidFill>
          <a:schemeClr val="tx1"/>
        </a:solidFill>
        <a:latin typeface="Arial" charset="0"/>
        <a:ea typeface="MS PGothic" pitchFamily="34" charset="-128"/>
        <a:cs typeface="+mn-cs"/>
      </a:defRPr>
    </a:lvl7pPr>
    <a:lvl8pPr marL="3200400" algn="l" defTabSz="914400" rtl="0" eaLnBrk="1" latinLnBrk="0" hangingPunct="1">
      <a:defRPr sz="2400" kern="1200">
        <a:solidFill>
          <a:schemeClr val="tx1"/>
        </a:solidFill>
        <a:latin typeface="Arial" charset="0"/>
        <a:ea typeface="MS PGothic" pitchFamily="34" charset="-128"/>
        <a:cs typeface="+mn-cs"/>
      </a:defRPr>
    </a:lvl8pPr>
    <a:lvl9pPr marL="3657600" algn="l" defTabSz="914400" rtl="0" eaLnBrk="1" latinLnBrk="0" hangingPunct="1">
      <a:defRPr sz="2400" kern="1200">
        <a:solidFill>
          <a:schemeClr val="tx1"/>
        </a:solidFill>
        <a:latin typeface="Arial"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6457F"/>
    <a:srgbClr val="C3C7D1"/>
    <a:srgbClr val="76643E"/>
    <a:srgbClr val="948151"/>
    <a:srgbClr val="A9852A"/>
    <a:srgbClr val="CDB97D"/>
    <a:srgbClr val="003E7E"/>
    <a:srgbClr val="002B5E"/>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37" autoAdjust="0"/>
    <p:restoredTop sz="94718" autoAdjust="0"/>
  </p:normalViewPr>
  <p:slideViewPr>
    <p:cSldViewPr snapToGrid="0">
      <p:cViewPr varScale="1">
        <p:scale>
          <a:sx n="90" d="100"/>
          <a:sy n="90" d="100"/>
        </p:scale>
        <p:origin x="-1877" y="-77"/>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sorterViewPr>
    <p:cViewPr varScale="1">
      <p:scale>
        <a:sx n="1" d="1"/>
        <a:sy n="1" d="1"/>
      </p:scale>
      <p:origin x="0" y="15918"/>
    </p:cViewPr>
  </p:sorter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s>
</file>

<file path=ppt/_rels/viewProps.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slide" Target="slides/slide2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EC4C2017-E1C9-43A8-AABD-AF4265DE0B10}" type="datetime1">
              <a:rPr lang="en-US"/>
              <a:pPr>
                <a:defRPr/>
              </a:pPr>
              <a:t>9/13/2012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AE852EFC-ED34-461F-B6F1-078752537239}" type="slidenum">
              <a:rPr lang="en-US"/>
              <a:pPr>
                <a:defRPr/>
              </a:pPr>
              <a:t>‹#›</a:t>
            </a:fld>
            <a:endParaRPr lang="en-US"/>
          </a:p>
        </p:txBody>
      </p:sp>
    </p:spTree>
    <p:extLst>
      <p:ext uri="{BB962C8B-B14F-4D97-AF65-F5344CB8AC3E}">
        <p14:creationId xmlns:p14="http://schemas.microsoft.com/office/powerpoint/2010/main" xmlns="" val="18384141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pPr>
              <a:defRPr/>
            </a:pPr>
            <a:fld id="{8477AFB7-6702-4B28-87B9-2CCD72AF55EE}" type="datetime1">
              <a:rPr lang="en-US"/>
              <a:pPr>
                <a:defRPr/>
              </a:pPr>
              <a:t>9/13/2012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pPr>
              <a:defRPr/>
            </a:pPr>
            <a:fld id="{255D8526-E049-4D71-A451-6559F475F67E}" type="slidenum">
              <a:rPr lang="en-US"/>
              <a:pPr>
                <a:defRPr/>
              </a:pPr>
              <a:t>‹#›</a:t>
            </a:fld>
            <a:endParaRPr lang="en-US"/>
          </a:p>
        </p:txBody>
      </p:sp>
    </p:spTree>
    <p:extLst>
      <p:ext uri="{BB962C8B-B14F-4D97-AF65-F5344CB8AC3E}">
        <p14:creationId xmlns:p14="http://schemas.microsoft.com/office/powerpoint/2010/main" xmlns="" val="3897390425"/>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S PGothic" pitchFamily="34" charset="-128"/>
        <a:cs typeface="ＭＳ Ｐゴシック" pitchFamily="-108" charset="-128"/>
      </a:defRPr>
    </a:lvl1pPr>
    <a:lvl2pPr marL="4572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MS PGothic"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p:txBody>
          <a:bodyPr/>
          <a:lstStyle/>
          <a:p>
            <a:r>
              <a:rPr lang="en-US" smtClean="0"/>
              <a:t>Let’s get start with an overview of this lecture so that you will have a big picture, a road map. We are going to start with a gene organization in eukaryotic organisms. Then we will going through the computation methods and classifying them into categories depending on what kind of information they use. I will describe the types of information used in the gene finding and three algorithmic approaches, namely predictive methods, comparative methods, a combination of them.</a:t>
            </a:r>
          </a:p>
          <a:p>
            <a:r>
              <a:rPr lang="en-US" smtClean="0"/>
              <a:t>In the course, Gene finding will be covered in three lectures. This lecture is an overall picture and the methods. </a:t>
            </a:r>
          </a:p>
          <a:p>
            <a:r>
              <a:rPr lang="en-US" smtClean="0"/>
              <a:t>In the next lecture (Lecture 7), Dr. Florea will tell you the underpinning theory behind some of the methods. </a:t>
            </a:r>
          </a:p>
          <a:p>
            <a:r>
              <a:rPr lang="en-US" smtClean="0"/>
              <a:t>In Lecture 8, you will work in a computer lab to get a user view of the gene finding methods. </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ln/>
        </p:spPr>
      </p:sp>
      <p:sp>
        <p:nvSpPr>
          <p:cNvPr id="65539" name="Rectangle 3"/>
          <p:cNvSpPr>
            <a:spLocks noGrp="1" noChangeArrowheads="1"/>
          </p:cNvSpPr>
          <p:nvPr>
            <p:ph type="body" idx="1"/>
          </p:nvPr>
        </p:nvSpPr>
        <p:spPr/>
        <p:txBody>
          <a:bodyPr/>
          <a:lstStyle/>
          <a:p>
            <a:r>
              <a:rPr lang="en-US" smtClean="0"/>
              <a:t>Now we have a question, how can we know we should go from one state to another state? For example, we are reading a genomic sequence, suppose we know it starts with an intergenic region. We read a letter A, then we read a letter C. How can we know we should move to promoter state or stay in the intergenic region? The information is from the training data. </a:t>
            </a:r>
          </a:p>
          <a:p>
            <a:r>
              <a:rPr lang="en-US" smtClean="0"/>
              <a:t>The training data tells us the probability we see a A followed by a C in one particular state. This probability is called emission probability, for example, if we already have A and C in the sequence, how likely we will see a T after C in the intergenic region. </a:t>
            </a:r>
          </a:p>
          <a:p>
            <a:r>
              <a:rPr lang="en-US" smtClean="0"/>
              <a:t>There are also probabilities associating with staying in one state or moving to another state. When we read through the sequence, for every letter we ask the question, how likely we stay in the current state, or move to the next state, and what is the next state. The probabilities related to the state transition (moving from one state to another) is transition probabilities. </a:t>
            </a:r>
          </a:p>
          <a:p>
            <a:r>
              <a:rPr lang="en-US" smtClean="0"/>
              <a:t>Then, if we have the emission probability and transition probability, what is the probability for a gene structure, which is a path of the state transitions? It is the multiplication of all the probabilities along the path. Since there are many possible combinations, we will get many different values. We will pick the one with the highest value. Of course, we do not want to go through all possible combinations, in the next lecture you will learn a smarter way to calculate the value without checking all possible combinations.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r>
              <a:rPr lang="en-US" sz="1000" dirty="0" smtClean="0"/>
              <a:t>Basically we have the same road map as the previous one, that is, what they are, what type of information they use, what technique they use, advantages and disadvantages, and examples of this type of methods. In the approach, the sequence similarity between the </a:t>
            </a:r>
            <a:r>
              <a:rPr lang="en-US" sz="1000" dirty="0" err="1" smtClean="0"/>
              <a:t>cDNA</a:t>
            </a:r>
            <a:r>
              <a:rPr lang="en-US" sz="1000" dirty="0" smtClean="0"/>
              <a:t> and the genomic sequences are used to predict gene model. Signals are also used in this type of methods. </a:t>
            </a:r>
          </a:p>
          <a:p>
            <a:r>
              <a:rPr lang="en-US" sz="1000" dirty="0" smtClean="0"/>
              <a:t>The most important computational technique behind these methods is sequence alignment. That is, find the matched portions (highly similar) between the </a:t>
            </a:r>
            <a:r>
              <a:rPr lang="en-US" sz="1000" dirty="0" err="1" smtClean="0"/>
              <a:t>cDNA</a:t>
            </a:r>
            <a:r>
              <a:rPr lang="en-US" sz="1000" dirty="0" smtClean="0"/>
              <a:t> sequences and the genomic sequence. We have to be careful to allow some portions to be different because there are sequence errors and single nucleotide polymorphism (insertions, deletions and substitutions). There are many programs that can take two sequences and identify similarities in these two sequences. Sometimes identifying similarity is not as easy as it seems. Identifying </a:t>
            </a:r>
            <a:r>
              <a:rPr lang="en-US" sz="1000" dirty="0" err="1" smtClean="0"/>
              <a:t>exons</a:t>
            </a:r>
            <a:r>
              <a:rPr lang="en-US" sz="1000" dirty="0" smtClean="0"/>
              <a:t> based on the similarities can also be tricky. For example, the similarities can be stretched out a little bit outside of the boundary of the </a:t>
            </a:r>
            <a:r>
              <a:rPr lang="en-US" sz="1000" dirty="0" err="1" smtClean="0"/>
              <a:t>exons</a:t>
            </a:r>
            <a:r>
              <a:rPr lang="en-US" sz="1000" dirty="0" smtClean="0"/>
              <a:t>. So you have to go back and correct the errors. You have determine the precise boundary of the </a:t>
            </a:r>
            <a:r>
              <a:rPr lang="en-US" sz="1000" dirty="0" err="1" smtClean="0"/>
              <a:t>exons</a:t>
            </a:r>
            <a:r>
              <a:rPr lang="en-US" sz="1000" dirty="0" smtClean="0"/>
              <a:t>. How to do that? You can use the signals involved. For example, you can search GT at the start of an </a:t>
            </a:r>
            <a:r>
              <a:rPr lang="en-US" sz="1000" dirty="0" err="1" smtClean="0"/>
              <a:t>intron</a:t>
            </a:r>
            <a:r>
              <a:rPr lang="en-US" sz="1000" dirty="0" smtClean="0"/>
              <a:t> or AG at the end of an </a:t>
            </a:r>
            <a:r>
              <a:rPr lang="en-US" sz="1000" dirty="0" err="1" smtClean="0"/>
              <a:t>intron</a:t>
            </a:r>
            <a:r>
              <a:rPr lang="en-US" sz="1000" dirty="0" smtClean="0"/>
              <a:t>. In practice, there are more complicated methods used. The advantages of this type of methods, since you have the evidence of the gene (</a:t>
            </a:r>
            <a:r>
              <a:rPr lang="en-US" sz="1000" dirty="0" err="1" smtClean="0"/>
              <a:t>cDNA</a:t>
            </a:r>
            <a:r>
              <a:rPr lang="en-US" sz="1000" dirty="0" smtClean="0"/>
              <a:t> sequence), once you map it onto a genome, you know it must represent a gene. You know your prediction will be real gene since you already have the product of the gene. The bad part is, if you do not have the sequence of the gene, you cannot use this method to find out a gene. Sometimes, this type of methods can be quite tricky. For example, there might be a gene family. They are all quite similar. As I have mentioned earlier, EST sequence is only a small portion of a gene. It has its own sequencing error. This will make it very difficult to determine where the EST is from. The alignment result is strongly depending on the quality of the two sequences. The more similar the two sequences, the more accurate the alignment result. </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Rot="1" noChangeAspect="1" noChangeArrowheads="1" noTextEdit="1"/>
          </p:cNvSpPr>
          <p:nvPr>
            <p:ph type="sldImg"/>
          </p:nvPr>
        </p:nvSpPr>
        <p:spPr>
          <a:ln/>
        </p:spPr>
      </p:sp>
      <p:sp>
        <p:nvSpPr>
          <p:cNvPr id="69635" name="Rectangle 3"/>
          <p:cNvSpPr>
            <a:spLocks noGrp="1" noChangeArrowheads="1"/>
          </p:cNvSpPr>
          <p:nvPr>
            <p:ph type="body" idx="1"/>
          </p:nvPr>
        </p:nvSpPr>
        <p:spPr/>
        <p:txBody>
          <a:bodyPr/>
          <a:lstStyle/>
          <a:p>
            <a:r>
              <a:rPr lang="en-US" sz="1000" dirty="0" smtClean="0"/>
              <a:t>Let’s take sim4 as an example. This program is written by Dr. Florea. Many people have used and are still using this program to produce sequence alignment. This program takes two sequences as its input, one is a genomic sequence, the other is a </a:t>
            </a:r>
            <a:r>
              <a:rPr lang="en-US" sz="1000" dirty="0" err="1" smtClean="0"/>
              <a:t>cDNA</a:t>
            </a:r>
            <a:r>
              <a:rPr lang="en-US" sz="1000" dirty="0" smtClean="0"/>
              <a:t> sequence, both EST sequence and full length mRNA sequence are fine. It breaks the </a:t>
            </a:r>
            <a:r>
              <a:rPr lang="en-US" sz="1000" dirty="0" err="1" smtClean="0"/>
              <a:t>cDNA</a:t>
            </a:r>
            <a:r>
              <a:rPr lang="en-US" sz="1000" dirty="0" smtClean="0"/>
              <a:t> into </a:t>
            </a:r>
            <a:r>
              <a:rPr lang="en-US" sz="1000" dirty="0" err="1" smtClean="0"/>
              <a:t>exons</a:t>
            </a:r>
            <a:r>
              <a:rPr lang="en-US" sz="1000" dirty="0" smtClean="0"/>
              <a:t>, in this example, there are three </a:t>
            </a:r>
            <a:r>
              <a:rPr lang="en-US" sz="1000" dirty="0" err="1" smtClean="0"/>
              <a:t>exons</a:t>
            </a:r>
            <a:r>
              <a:rPr lang="en-US" sz="1000" dirty="0" smtClean="0"/>
              <a:t>. It breaks the genomic sequence into </a:t>
            </a:r>
            <a:r>
              <a:rPr lang="en-US" sz="1000" dirty="0" err="1" smtClean="0"/>
              <a:t>exons</a:t>
            </a:r>
            <a:r>
              <a:rPr lang="en-US" sz="1000" dirty="0" smtClean="0"/>
              <a:t> and </a:t>
            </a:r>
            <a:r>
              <a:rPr lang="en-US" sz="1000" dirty="0" err="1" smtClean="0"/>
              <a:t>introns</a:t>
            </a:r>
            <a:r>
              <a:rPr lang="en-US" sz="1000" dirty="0" smtClean="0"/>
              <a:t>. The </a:t>
            </a:r>
            <a:r>
              <a:rPr lang="en-US" sz="1000" dirty="0" err="1" smtClean="0"/>
              <a:t>exons</a:t>
            </a:r>
            <a:r>
              <a:rPr lang="en-US" sz="1000" dirty="0" smtClean="0"/>
              <a:t> in the genomic sequence should have an one-to-one mapping with the </a:t>
            </a:r>
            <a:r>
              <a:rPr lang="en-US" sz="1000" dirty="0" err="1" smtClean="0"/>
              <a:t>exons</a:t>
            </a:r>
            <a:r>
              <a:rPr lang="en-US" sz="1000" dirty="0" smtClean="0"/>
              <a:t> in the </a:t>
            </a:r>
            <a:r>
              <a:rPr lang="en-US" sz="1000" dirty="0" err="1" smtClean="0"/>
              <a:t>cDNA</a:t>
            </a:r>
            <a:r>
              <a:rPr lang="en-US" sz="1000" dirty="0" smtClean="0"/>
              <a:t> sequence. The matched </a:t>
            </a:r>
            <a:r>
              <a:rPr lang="en-US" sz="1000" dirty="0" err="1" smtClean="0"/>
              <a:t>exons</a:t>
            </a:r>
            <a:r>
              <a:rPr lang="en-US" sz="1000" dirty="0" smtClean="0"/>
              <a:t> should be very similar. The gene model produced by this program should consistent with the biological facts. That is, the boundary of the </a:t>
            </a:r>
            <a:r>
              <a:rPr lang="en-US" sz="1000" dirty="0" err="1" smtClean="0"/>
              <a:t>exons</a:t>
            </a:r>
            <a:r>
              <a:rPr lang="en-US" sz="1000" dirty="0" smtClean="0"/>
              <a:t> are the real splicing signals. In this example, we have three </a:t>
            </a:r>
            <a:r>
              <a:rPr lang="en-US" sz="1000" dirty="0" err="1" smtClean="0"/>
              <a:t>exons</a:t>
            </a:r>
            <a:r>
              <a:rPr lang="en-US" sz="1000" dirty="0" smtClean="0"/>
              <a:t>. On the genomic sequence, the first </a:t>
            </a:r>
            <a:r>
              <a:rPr lang="en-US" sz="1000" dirty="0" err="1" smtClean="0"/>
              <a:t>exon</a:t>
            </a:r>
            <a:r>
              <a:rPr lang="en-US" sz="1000" dirty="0" smtClean="0"/>
              <a:t> starts from 1430 and ends at 1720. On the </a:t>
            </a:r>
            <a:r>
              <a:rPr lang="en-US" sz="1000" dirty="0" err="1" smtClean="0"/>
              <a:t>cDNA</a:t>
            </a:r>
            <a:r>
              <a:rPr lang="en-US" sz="1000" dirty="0" smtClean="0"/>
              <a:t> sequence, it starts from position 1 and ends at 291. Between the end position of the first </a:t>
            </a:r>
            <a:r>
              <a:rPr lang="en-US" sz="1000" dirty="0" err="1" smtClean="0"/>
              <a:t>exon</a:t>
            </a:r>
            <a:r>
              <a:rPr lang="en-US" sz="1000" dirty="0" smtClean="0"/>
              <a:t> and start position of the second </a:t>
            </a:r>
            <a:r>
              <a:rPr lang="en-US" sz="1000" dirty="0" err="1" smtClean="0"/>
              <a:t>exon</a:t>
            </a:r>
            <a:r>
              <a:rPr lang="en-US" sz="1000" dirty="0" smtClean="0"/>
              <a:t> on the genomic sequence, that is an </a:t>
            </a:r>
            <a:r>
              <a:rPr lang="en-US" sz="1000" dirty="0" err="1" smtClean="0"/>
              <a:t>intron</a:t>
            </a:r>
            <a:r>
              <a:rPr lang="en-US" sz="1000" dirty="0" smtClean="0"/>
              <a:t>. The second line shows the starting and end position of the second </a:t>
            </a:r>
            <a:r>
              <a:rPr lang="en-US" sz="1000" dirty="0" err="1" smtClean="0"/>
              <a:t>exons</a:t>
            </a:r>
            <a:r>
              <a:rPr lang="en-US" sz="1000" dirty="0" smtClean="0"/>
              <a:t> on the genomic sequence and the </a:t>
            </a:r>
            <a:r>
              <a:rPr lang="en-US" sz="1000" dirty="0" err="1" smtClean="0"/>
              <a:t>cDNA</a:t>
            </a:r>
            <a:r>
              <a:rPr lang="en-US" sz="1000" dirty="0" smtClean="0"/>
              <a:t> sequence, and so on. We also need a way to judge the quality of the gene model. We can get this type of information from this percentage. From the starting and end position of the </a:t>
            </a:r>
            <a:r>
              <a:rPr lang="en-US" sz="1000" dirty="0" err="1" smtClean="0"/>
              <a:t>exon</a:t>
            </a:r>
            <a:r>
              <a:rPr lang="en-US" sz="1000" dirty="0" smtClean="0"/>
              <a:t>, we can get the length of the </a:t>
            </a:r>
            <a:r>
              <a:rPr lang="en-US" sz="1000" dirty="0" err="1" smtClean="0"/>
              <a:t>exon</a:t>
            </a:r>
            <a:r>
              <a:rPr lang="en-US" sz="1000" dirty="0" smtClean="0"/>
              <a:t>, and this percentage is the percentage of sequence identity. 98, 99, 100 are the nice and high confidence values. If this value is lower 95 or even lower, something might not quite right. For example, the position of the splicing junction is not correct so that a small portion of the </a:t>
            </a:r>
            <a:r>
              <a:rPr lang="en-US" sz="1000" dirty="0" err="1" smtClean="0"/>
              <a:t>intron</a:t>
            </a:r>
            <a:r>
              <a:rPr lang="en-US" sz="1000" dirty="0" smtClean="0"/>
              <a:t> is included into the </a:t>
            </a:r>
            <a:r>
              <a:rPr lang="en-US" sz="1000" dirty="0" err="1" smtClean="0"/>
              <a:t>exon</a:t>
            </a:r>
            <a:r>
              <a:rPr lang="en-US" sz="1000" dirty="0" smtClean="0"/>
              <a:t>, which reduce the similarity level. Or may be that is not an </a:t>
            </a:r>
            <a:r>
              <a:rPr lang="en-US" sz="1000" dirty="0" err="1" smtClean="0"/>
              <a:t>exon</a:t>
            </a:r>
            <a:r>
              <a:rPr lang="en-US" sz="1000" dirty="0" smtClean="0"/>
              <a:t> at all. Another piece of information is this arrow, which indicates that this gene is on the forward strand. From this you know that the splicing signal should be GT-AG. </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pPr>
              <a:lnSpc>
                <a:spcPct val="90000"/>
              </a:lnSpc>
            </a:pPr>
            <a:r>
              <a:rPr lang="en-US" smtClean="0"/>
              <a:t>Before we dig into the methods used in sim4, we can first take a look at the methods used in blast since blast is the mother of many similar tools, including sim4. But sim4 is specifically designed to do cDNA to genome alignment. </a:t>
            </a:r>
          </a:p>
          <a:p>
            <a:pPr>
              <a:lnSpc>
                <a:spcPct val="90000"/>
              </a:lnSpc>
            </a:pPr>
            <a:r>
              <a:rPr lang="en-US" smtClean="0"/>
              <a:t>Blast is a local alignment tool, this is indicated in its name: basic local alignment search tool. You have learned local alignment and global alignment. So you know the difference. It is a general search tool. You can give it DNA sequences, or protein sequences, genomic sequences or cDNAs. The goal of blast is to determine all significant similarities between a query and a subject sequence or a sequence database. </a:t>
            </a:r>
          </a:p>
          <a:p>
            <a:pPr>
              <a:lnSpc>
                <a:spcPct val="90000"/>
              </a:lnSpc>
            </a:pPr>
            <a:r>
              <a:rPr lang="en-US" smtClean="0"/>
              <a:t>It first identify exact word matches between the query and the subject sequences. These matches are also called hit. </a:t>
            </a:r>
          </a:p>
          <a:p>
            <a:pPr>
              <a:lnSpc>
                <a:spcPct val="90000"/>
              </a:lnSpc>
            </a:pPr>
            <a:r>
              <a:rPr lang="en-US" smtClean="0"/>
              <a:t>In the next step, it extends all the hits in both directions allowing substitution. During the extension, if there is a match, a positive score is added to the score of the hit, if it is a mismatch, a penalty, or a negative score is added to the score so far. This process keeps going until the obtained score is below the best score achieved for that hit. This will produce a set of high scoring segment pair (HSPs)</a:t>
            </a:r>
          </a:p>
          <a:p>
            <a:pPr>
              <a:lnSpc>
                <a:spcPct val="90000"/>
              </a:lnSpc>
            </a:pPr>
            <a:r>
              <a:rPr lang="en-US" smtClean="0"/>
              <a:t>In the third step, these HSPs are extended in both directions allowing gaps, using dynamic programming. Blast can achieve high speed because it does not apply dynamic programming on the whole sequence (as Smith-Waterman algorith does), but on highly similar portions. </a:t>
            </a:r>
          </a:p>
          <a:p>
            <a:pPr>
              <a:lnSpc>
                <a:spcPct val="90000"/>
              </a:lnSpc>
            </a:pPr>
            <a:r>
              <a:rPr lang="en-US" smtClean="0"/>
              <a:t>In the last step, blast reports the matches with a score above a given threshold.</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Rot="1" noChangeAspect="1" noChangeArrowheads="1" noTextEdit="1"/>
          </p:cNvSpPr>
          <p:nvPr>
            <p:ph type="sldImg"/>
          </p:nvPr>
        </p:nvSpPr>
        <p:spPr>
          <a:ln/>
        </p:spPr>
      </p:sp>
      <p:sp>
        <p:nvSpPr>
          <p:cNvPr id="71683" name="Rectangle 3"/>
          <p:cNvSpPr>
            <a:spLocks noGrp="1" noChangeArrowheads="1"/>
          </p:cNvSpPr>
          <p:nvPr>
            <p:ph type="body" idx="1"/>
          </p:nvPr>
        </p:nvSpPr>
        <p:spPr/>
        <p:txBody>
          <a:bodyPr/>
          <a:lstStyle/>
          <a:p>
            <a:r>
              <a:rPr lang="en-US" smtClean="0"/>
              <a:t>Sim4 uses different alignment methods on different parts to achieve high accuracy. In the first step, it uses a blast like method to determine the rough positions of the exons. </a:t>
            </a:r>
          </a:p>
          <a:p>
            <a:r>
              <a:rPr lang="en-US" smtClean="0"/>
              <a:t>In the second step, it refine the exons by extending or trimming the exons produced in the first step. In this step, a greedy algorithm is used to speed up the procedure. </a:t>
            </a:r>
          </a:p>
          <a:p>
            <a:r>
              <a:rPr lang="en-US" smtClean="0"/>
              <a:t>In the third step, a global dynamic programming method is used on a small region of the sequence to detect splice junctions. </a:t>
            </a:r>
          </a:p>
          <a:p>
            <a:r>
              <a:rPr lang="en-US" smtClean="0"/>
              <a:t>In the fourth step, the alignment is generated use global dynamic programming on each exon. </a:t>
            </a:r>
          </a:p>
          <a:p>
            <a:r>
              <a:rPr lang="en-US" smtClean="0"/>
              <a:t>These steps make the identifying gene models in the genomic sequence fast and accurate.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r>
              <a:rPr lang="en-US" smtClean="0"/>
              <a:t>As I have mentioned earlier, in some comparative methods, protein sequence, instead of cDNA sequences are used to provide evidence of the gene. The alignment algorithm is quite similar to the ones I described in the previous slides. We are still looking for similarities. </a:t>
            </a:r>
          </a:p>
          <a:p>
            <a:r>
              <a:rPr lang="en-US" smtClean="0"/>
              <a:t>You need to make sure you are using the same alphabet before you apply any alignment program. Usually that means you need to translated the genomic sequence into protein sequences in forward strand and reverse complement strand and each with 3 possible frames. Then you can compare these six translated sequences with the given protein sequences and find the matches, again, allowing some differences. Here you also need to determine the splice junction in the original genomic sequence. </a:t>
            </a:r>
          </a:p>
          <a:p>
            <a:r>
              <a:rPr lang="en-US" smtClean="0"/>
              <a:t>Now the advantages and disadvantages. The advantage is still that we are sure that we find the real gene. The disadvantages, first, protein sequence only contain a portion of the gene. It does not have any information about untranslated regions. This type of methods also cannot find genes without protein product.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Rot="1" noChangeAspect="1" noChangeArrowheads="1" noTextEdit="1"/>
          </p:cNvSpPr>
          <p:nvPr>
            <p:ph type="sldImg"/>
          </p:nvPr>
        </p:nvSpPr>
        <p:spPr>
          <a:ln/>
        </p:spPr>
      </p:sp>
      <p:sp>
        <p:nvSpPr>
          <p:cNvPr id="73731" name="Rectangle 3"/>
          <p:cNvSpPr>
            <a:spLocks noGrp="1" noChangeArrowheads="1"/>
          </p:cNvSpPr>
          <p:nvPr>
            <p:ph type="body" idx="1"/>
          </p:nvPr>
        </p:nvSpPr>
        <p:spPr/>
        <p:txBody>
          <a:bodyPr/>
          <a:lstStyle/>
          <a:p>
            <a:pPr>
              <a:lnSpc>
                <a:spcPct val="80000"/>
              </a:lnSpc>
            </a:pPr>
            <a:r>
              <a:rPr lang="en-US" sz="1000" dirty="0" smtClean="0"/>
              <a:t>As you know, when genes are replicated, or copied from one generation to the next generation, there are some mutations, or changes in the genome. These mutation are largely random. They can happen anywhere in the genome. But these mutations do not have the same effects. If the mutation happens in the middle of </a:t>
            </a:r>
            <a:r>
              <a:rPr lang="en-US" sz="1000" dirty="0" err="1" smtClean="0"/>
              <a:t>intergenic</a:t>
            </a:r>
            <a:r>
              <a:rPr lang="en-US" sz="1000" dirty="0" smtClean="0"/>
              <a:t> region, most likely the mutation will not change anything. On the other hand, if the mutation happens in the coding region, there are many different possibilities. It may still produce the same protein, or produce a different but similar protein, it may produce a quite different protein, or truncate a protein, for example, introduce a stop </a:t>
            </a:r>
            <a:r>
              <a:rPr lang="en-US" sz="1000" dirty="0" err="1" smtClean="0"/>
              <a:t>codon</a:t>
            </a:r>
            <a:r>
              <a:rPr lang="en-US" sz="1000" dirty="0" smtClean="0"/>
              <a:t> earlier. If the protein is essential for the function of the cell, the last type of mutation might leads to disease or even death. On the other hand, this type of mutation are also unlikely to be passed into next generation. Those mutations happen in other regions will be passed into next generation. After millions or even billions of years, we can notice that the genes (or </a:t>
            </a:r>
            <a:r>
              <a:rPr lang="en-US" sz="1000" dirty="0" err="1" smtClean="0"/>
              <a:t>exons</a:t>
            </a:r>
            <a:r>
              <a:rPr lang="en-US" sz="1000" dirty="0" smtClean="0"/>
              <a:t>) corresponding to proteins with essential functions are well conserved in different species, while the other part of the genomes in different species can be quite different. For example, we have two homolog genes here, one from human and one from mouse. They both have two </a:t>
            </a:r>
            <a:r>
              <a:rPr lang="en-US" sz="1000" dirty="0" err="1" smtClean="0"/>
              <a:t>exons</a:t>
            </a:r>
            <a:r>
              <a:rPr lang="en-US" sz="1000" dirty="0" smtClean="0"/>
              <a:t>. The </a:t>
            </a:r>
            <a:r>
              <a:rPr lang="en-US" sz="1000" dirty="0" err="1" smtClean="0"/>
              <a:t>exons</a:t>
            </a:r>
            <a:r>
              <a:rPr lang="en-US" sz="1000" dirty="0" smtClean="0"/>
              <a:t> are well conserved, while the </a:t>
            </a:r>
            <a:r>
              <a:rPr lang="en-US" sz="1000" dirty="0" err="1" smtClean="0"/>
              <a:t>introns</a:t>
            </a:r>
            <a:r>
              <a:rPr lang="en-US" sz="1000" dirty="0" smtClean="0"/>
              <a:t> in the middle have different lengths. With this we can identify the </a:t>
            </a:r>
            <a:r>
              <a:rPr lang="en-US" sz="1000" dirty="0" err="1" smtClean="0"/>
              <a:t>exons</a:t>
            </a:r>
            <a:r>
              <a:rPr lang="en-US" sz="1000" dirty="0" smtClean="0"/>
              <a:t> based on the similarity between the </a:t>
            </a:r>
            <a:r>
              <a:rPr lang="en-US" sz="1000" dirty="0" err="1" smtClean="0"/>
              <a:t>exons</a:t>
            </a:r>
            <a:r>
              <a:rPr lang="en-US" sz="1000" dirty="0" smtClean="0"/>
              <a:t> in two different species.  Again we need to precisely determine the location of the splice junction. It might not be easy in this case, because </a:t>
            </a:r>
            <a:r>
              <a:rPr lang="en-US" sz="1000" dirty="0" err="1" smtClean="0"/>
              <a:t>exon</a:t>
            </a:r>
            <a:r>
              <a:rPr lang="en-US" sz="1000" dirty="0" smtClean="0"/>
              <a:t> is not the only part that is conserved. The promoter region, and splice regulatory elements can also be conserved. Luckily, they do not conserved in the same level. For example, for human and mouse, the sequence identity in the </a:t>
            </a:r>
            <a:r>
              <a:rPr lang="en-US" sz="1000" dirty="0" err="1" smtClean="0"/>
              <a:t>exon</a:t>
            </a:r>
            <a:r>
              <a:rPr lang="en-US" sz="1000" dirty="0" smtClean="0"/>
              <a:t> region is around 84-85%, while the sequence identity in the promoter region is around 72%. </a:t>
            </a:r>
          </a:p>
          <a:p>
            <a:pPr>
              <a:lnSpc>
                <a:spcPct val="80000"/>
              </a:lnSpc>
            </a:pPr>
            <a:r>
              <a:rPr lang="en-US" sz="1000" dirty="0" smtClean="0"/>
              <a:t>Problems are: it is hard to determine gene boundaries since both </a:t>
            </a:r>
            <a:r>
              <a:rPr lang="en-US" sz="1000" dirty="0" err="1" smtClean="0"/>
              <a:t>introns</a:t>
            </a:r>
            <a:r>
              <a:rPr lang="en-US" sz="1000" dirty="0" smtClean="0"/>
              <a:t> and </a:t>
            </a:r>
            <a:r>
              <a:rPr lang="en-US" sz="1000" dirty="0" err="1" smtClean="0"/>
              <a:t>intergenic</a:t>
            </a:r>
            <a:r>
              <a:rPr lang="en-US" sz="1000" dirty="0" smtClean="0"/>
              <a:t> region are both non-conserved regions. If two genes are close to each other, it would be hard to determine whether that is one gene or two genes. </a:t>
            </a:r>
          </a:p>
          <a:p>
            <a:pPr>
              <a:lnSpc>
                <a:spcPct val="80000"/>
              </a:lnSpc>
            </a:pPr>
            <a:r>
              <a:rPr lang="en-US" sz="1000" dirty="0" smtClean="0"/>
              <a:t>Sometimes it is hard to determine whether one region is a well conserved promoter or an initial </a:t>
            </a:r>
            <a:r>
              <a:rPr lang="en-US" sz="1000" dirty="0" err="1" smtClean="0"/>
              <a:t>exon</a:t>
            </a:r>
            <a:r>
              <a:rPr lang="en-US" sz="1000" dirty="0" smtClean="0"/>
              <a:t>. </a:t>
            </a:r>
          </a:p>
          <a:p>
            <a:pPr>
              <a:lnSpc>
                <a:spcPct val="80000"/>
              </a:lnSpc>
            </a:pPr>
            <a:r>
              <a:rPr lang="en-US" sz="1000" dirty="0" smtClean="0"/>
              <a:t>The assumption of this method is that the gene structure are identical. This is not always true. It is possible that there are 3 </a:t>
            </a:r>
            <a:r>
              <a:rPr lang="en-US" sz="1000" dirty="0" err="1" smtClean="0"/>
              <a:t>exons</a:t>
            </a:r>
            <a:r>
              <a:rPr lang="en-US" sz="1000" dirty="0" smtClean="0"/>
              <a:t> in one species and 4 </a:t>
            </a:r>
            <a:r>
              <a:rPr lang="en-US" sz="1000" dirty="0" err="1" smtClean="0"/>
              <a:t>exons</a:t>
            </a:r>
            <a:r>
              <a:rPr lang="en-US" sz="1000" dirty="0" smtClean="0"/>
              <a:t> in the other species. There is no way to identify the missing one. So, when we use this type of methods, keep this in mind.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Rot="1" noChangeAspec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r>
              <a:rPr lang="en-US" smtClean="0"/>
              <a:t>There are four gene models, how to determine the best gene model. There are different approaches. </a:t>
            </a:r>
          </a:p>
          <a:p>
            <a:r>
              <a:rPr lang="en-US" smtClean="0"/>
              <a:t>The ‘AND’ method is, taking the intersection of the exons, only the portion appears in all the predicted gene models. </a:t>
            </a:r>
          </a:p>
          <a:p>
            <a:r>
              <a:rPr lang="en-US" smtClean="0"/>
              <a:t>The ‘OR’ method is, the union of the exons predicted by the methods. </a:t>
            </a:r>
          </a:p>
          <a:p>
            <a:r>
              <a:rPr lang="en-US" smtClean="0"/>
              <a:t>The "majority" rule says that for each exon region you pick the variant that was predicted by most of the methods. e.g., each method 'votes' for one of the exon variants, ad then you count and take the variant with the largest number of votes."; if there is a tie, then any of those variants is a valid solution; </a:t>
            </a:r>
          </a:p>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r>
              <a:rPr lang="en-US" smtClean="0"/>
              <a:t>In the next step, messenger RNA is translated into protein. This process does not start from the very beginning of the messenger RNA. It starts at start codon – ATG. It will also not finish the translation at the end of the messenger mRNA, but ends at first stop codon, TAA, or TGA, or TAG. During the translation, each codon in messenger RNA is replaced by the corresponding amino acid. These amino acids together will form a protein, which is a functional element in a cell. You have done some exercises in lecture 2 on DNA translation. So I believe how it works. </a:t>
            </a:r>
          </a:p>
          <a:p>
            <a:r>
              <a:rPr lang="en-US" smtClean="0"/>
              <a:t>These translated portion in the middle is called coding region. The untranslated part in the beginning and in the end are untranslated regions.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ln/>
        </p:spPr>
      </p:sp>
      <p:sp>
        <p:nvSpPr>
          <p:cNvPr id="57347" name="Rectangle 3"/>
          <p:cNvSpPr>
            <a:spLocks noGrp="1" noChangeArrowheads="1"/>
          </p:cNvSpPr>
          <p:nvPr>
            <p:ph type="body" idx="1"/>
          </p:nvPr>
        </p:nvSpPr>
        <p:spPr/>
        <p:txBody>
          <a:bodyPr/>
          <a:lstStyle/>
          <a:p>
            <a:r>
              <a:rPr lang="en-US" smtClean="0"/>
              <a:t>What is gene annotation problem? Gene annotation is scan through a given genomic sequence and identify the precise locations and structure of the genes on the genome. More specifically, for one particular gene, you want to know how many exons in the gene, where each exon starts and ends, and on which strand they locate, forward strand (positive strand) or reverse complement strand (negative strand), where is the start and end sites for translation, and the translated protein product. </a:t>
            </a:r>
          </a:p>
          <a:p>
            <a:r>
              <a:rPr lang="en-US" smtClean="0"/>
              <a:t>In this example, There are two genes in this region, one is on the forward strand, the other is on the reverse complement strand, you can see this from the direction of the arrows. In the gene on the forward strand, there are three exons, the two links among the three exons are introns. </a:t>
            </a:r>
          </a:p>
          <a:p>
            <a:r>
              <a:rPr lang="en-US" smtClean="0"/>
              <a:t>You may notice that for the gene on the forward strand, it starts with ATG and ends with TAA (one of the three termination codons). But for the gene on the reverse strand, it starts with CAT and ends with TTA. As the matter of fact, For genes on the reverse complement strand, all the signals should be reverse complement when they are expressed on the forward strand sequence.</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r>
              <a:rPr lang="en-US" sz="1000" dirty="0" smtClean="0"/>
              <a:t>Now we start to talk about information we can use to do gene finding. There are three categories. </a:t>
            </a:r>
          </a:p>
          <a:p>
            <a:r>
              <a:rPr lang="en-US" sz="1000" dirty="0" smtClean="0"/>
              <a:t>The first one is signals, or sequence elements mark important sites. Here we will see a few examples. Actually you have already see most of them in the previous slides. We have already emphasized the start site of translation – ATG, and the stop site of translation TAA, TGA, TAG. We have also seen </a:t>
            </a:r>
            <a:r>
              <a:rPr lang="en-US" sz="1000" dirty="0" err="1" smtClean="0"/>
              <a:t>polyA</a:t>
            </a:r>
            <a:r>
              <a:rPr lang="en-US" sz="1000" dirty="0" smtClean="0"/>
              <a:t> tail at the end of messenger RNA. When we talk about RNA splicing, we indicate the splice recognition signals, GT (donor) at the beginning of the </a:t>
            </a:r>
            <a:r>
              <a:rPr lang="en-US" sz="1000" dirty="0" err="1" smtClean="0"/>
              <a:t>intron</a:t>
            </a:r>
            <a:r>
              <a:rPr lang="en-US" sz="1000" dirty="0" smtClean="0"/>
              <a:t> and AG (acceptor) at the end of </a:t>
            </a:r>
            <a:r>
              <a:rPr lang="en-US" sz="1000" dirty="0" err="1" smtClean="0"/>
              <a:t>intron</a:t>
            </a:r>
            <a:r>
              <a:rPr lang="en-US" sz="1000" dirty="0" smtClean="0"/>
              <a:t> (more than 99% of </a:t>
            </a:r>
            <a:r>
              <a:rPr lang="en-US" sz="1000" dirty="0" err="1" smtClean="0"/>
              <a:t>introns</a:t>
            </a:r>
            <a:r>
              <a:rPr lang="en-US" sz="1000" dirty="0" smtClean="0"/>
              <a:t> start and stop at these two sites). Splicing machinery recognizes these specific </a:t>
            </a:r>
            <a:r>
              <a:rPr lang="en-US" sz="1000" dirty="0" err="1" smtClean="0"/>
              <a:t>di</a:t>
            </a:r>
            <a:r>
              <a:rPr lang="en-US" sz="1000" dirty="0" smtClean="0"/>
              <a:t>-nucleotides at the boundary of </a:t>
            </a:r>
            <a:r>
              <a:rPr lang="en-US" sz="1000" dirty="0" err="1" smtClean="0"/>
              <a:t>exons</a:t>
            </a:r>
            <a:r>
              <a:rPr lang="en-US" sz="1000" dirty="0" smtClean="0"/>
              <a:t>. There is new one we have not talked about it yet: the TATA box. TATA box is short signal, 4-5 base pairs long on the upstream of the gene. Around 60% genes have TATA box. </a:t>
            </a:r>
          </a:p>
          <a:p>
            <a:r>
              <a:rPr lang="en-US" sz="1000" dirty="0" smtClean="0"/>
              <a:t>Now we know most of the genes in a genome has these signal, can we only use these signals to identify genes? The answer is no. </a:t>
            </a:r>
          </a:p>
          <a:p>
            <a:r>
              <a:rPr lang="en-US" sz="1000" dirty="0" smtClean="0"/>
              <a:t>Although these signals are important, they alone are not sufficient for gene finding. </a:t>
            </a:r>
          </a:p>
          <a:p>
            <a:r>
              <a:rPr lang="en-US" sz="1000" dirty="0" smtClean="0"/>
              <a:t>Do you know the average length of genes? It is around 27-30 </a:t>
            </a:r>
            <a:r>
              <a:rPr lang="en-US" sz="1000" dirty="0" err="1" smtClean="0"/>
              <a:t>kbp</a:t>
            </a:r>
            <a:r>
              <a:rPr lang="en-US" sz="1000" dirty="0" smtClean="0"/>
              <a:t>, including </a:t>
            </a:r>
            <a:r>
              <a:rPr lang="en-US" sz="1000" dirty="0" err="1" smtClean="0"/>
              <a:t>exons</a:t>
            </a:r>
            <a:r>
              <a:rPr lang="en-US" sz="1000" dirty="0" smtClean="0"/>
              <a:t> and </a:t>
            </a:r>
            <a:r>
              <a:rPr lang="en-US" sz="1000" dirty="0" err="1" smtClean="0"/>
              <a:t>introns</a:t>
            </a:r>
            <a:r>
              <a:rPr lang="en-US" sz="1000" dirty="0" smtClean="0"/>
              <a:t>. In a purely random case, how many GT, or AG can we find a gene with average length? We can find GT in every 16 bases since there are 16 different </a:t>
            </a:r>
            <a:r>
              <a:rPr lang="en-US" sz="1000" dirty="0" err="1" smtClean="0"/>
              <a:t>di</a:t>
            </a:r>
            <a:r>
              <a:rPr lang="en-US" sz="1000" dirty="0" smtClean="0"/>
              <a:t>-nucleotide combination and they have the same probability to show up. Similarly, </a:t>
            </a:r>
          </a:p>
          <a:p>
            <a:r>
              <a:rPr lang="en-US" sz="1000" dirty="0" smtClean="0"/>
              <a:t>We can find ATG in every 64 bases. Obviously not all of them are the one we need.</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ln/>
        </p:spPr>
      </p:sp>
      <p:sp>
        <p:nvSpPr>
          <p:cNvPr id="59395" name="Rectangle 3"/>
          <p:cNvSpPr>
            <a:spLocks noGrp="1" noChangeArrowheads="1"/>
          </p:cNvSpPr>
          <p:nvPr>
            <p:ph type="body" idx="1"/>
          </p:nvPr>
        </p:nvSpPr>
        <p:spPr/>
        <p:txBody>
          <a:bodyPr/>
          <a:lstStyle/>
          <a:p>
            <a:r>
              <a:rPr lang="en-US" sz="1000" dirty="0" smtClean="0"/>
              <a:t>So we go to the second type of information used in gene finding, which is the content of the sequence. This is different from the signal information. You can directly see the signals. You cannot see the content. The contents are rules </a:t>
            </a:r>
            <a:r>
              <a:rPr lang="en-US" sz="1000" dirty="0" err="1" smtClean="0"/>
              <a:t>embeded</a:t>
            </a:r>
            <a:r>
              <a:rPr lang="en-US" sz="1000" dirty="0" smtClean="0"/>
              <a:t> in the sequence. You can extract rules using a computer program, not a naked eye.  After you extract the rules, you will know what the genes look like. Then you try these rules to identify other genes. </a:t>
            </a:r>
          </a:p>
          <a:p>
            <a:r>
              <a:rPr lang="en-US" sz="1000" dirty="0" smtClean="0"/>
              <a:t>For example, if you look at the composition of a gene coding for protein, they are quite different from those </a:t>
            </a:r>
            <a:r>
              <a:rPr lang="en-US" sz="1000" dirty="0" err="1" smtClean="0"/>
              <a:t>noncoding</a:t>
            </a:r>
            <a:r>
              <a:rPr lang="en-US" sz="1000" dirty="0" smtClean="0"/>
              <a:t> regions. They are composed with consecutive </a:t>
            </a:r>
            <a:r>
              <a:rPr lang="en-US" sz="1000" dirty="0" err="1" smtClean="0"/>
              <a:t>codons</a:t>
            </a:r>
            <a:r>
              <a:rPr lang="en-US" sz="1000" dirty="0" smtClean="0"/>
              <a:t>. Specifically, if you take two </a:t>
            </a:r>
            <a:r>
              <a:rPr lang="en-US" sz="1000" dirty="0" err="1" smtClean="0"/>
              <a:t>codons</a:t>
            </a:r>
            <a:r>
              <a:rPr lang="en-US" sz="1000" dirty="0" smtClean="0"/>
              <a:t> from the coding region, the sixth position in the two </a:t>
            </a:r>
            <a:r>
              <a:rPr lang="en-US" sz="1000" dirty="0" err="1" smtClean="0"/>
              <a:t>codon</a:t>
            </a:r>
            <a:r>
              <a:rPr lang="en-US" sz="1000" dirty="0" smtClean="0"/>
              <a:t> is strongly depend on the information in the previous five position. This is not the case in non-coding region. </a:t>
            </a:r>
          </a:p>
          <a:p>
            <a:r>
              <a:rPr lang="en-US" sz="1000" dirty="0" smtClean="0"/>
              <a:t>One other type of content is the distribution of </a:t>
            </a:r>
            <a:r>
              <a:rPr lang="en-US" sz="1000" dirty="0" err="1" smtClean="0"/>
              <a:t>exon</a:t>
            </a:r>
            <a:r>
              <a:rPr lang="en-US" sz="1000" dirty="0" smtClean="0"/>
              <a:t> and </a:t>
            </a:r>
            <a:r>
              <a:rPr lang="en-US" sz="1000" dirty="0" err="1" smtClean="0"/>
              <a:t>intron</a:t>
            </a:r>
            <a:r>
              <a:rPr lang="en-US" sz="1000" dirty="0" smtClean="0"/>
              <a:t> length. For example, if I give you a sequence with 2000 </a:t>
            </a:r>
            <a:r>
              <a:rPr lang="en-US" sz="1000" dirty="0" err="1" smtClean="0"/>
              <a:t>bp</a:t>
            </a:r>
            <a:r>
              <a:rPr lang="en-US" sz="1000" dirty="0" smtClean="0"/>
              <a:t> and I claim it is an </a:t>
            </a:r>
            <a:r>
              <a:rPr lang="en-US" sz="1000" dirty="0" err="1" smtClean="0"/>
              <a:t>exon</a:t>
            </a:r>
            <a:r>
              <a:rPr lang="en-US" sz="1000" dirty="0" smtClean="0"/>
              <a:t>. Do you believe me? Why or why not? Yes, there are </a:t>
            </a:r>
            <a:r>
              <a:rPr lang="en-US" sz="1000" dirty="0" err="1" smtClean="0"/>
              <a:t>exons</a:t>
            </a:r>
            <a:r>
              <a:rPr lang="en-US" sz="1000" dirty="0" smtClean="0"/>
              <a:t> with 2000 </a:t>
            </a:r>
            <a:r>
              <a:rPr lang="en-US" sz="1000" dirty="0" err="1" smtClean="0"/>
              <a:t>bp</a:t>
            </a:r>
            <a:r>
              <a:rPr lang="en-US" sz="1000" dirty="0" smtClean="0"/>
              <a:t>, but very few. The other extreme is also true. That is, an </a:t>
            </a:r>
            <a:r>
              <a:rPr lang="en-US" sz="1000" dirty="0" err="1" smtClean="0"/>
              <a:t>exon</a:t>
            </a:r>
            <a:r>
              <a:rPr lang="en-US" sz="1000" dirty="0" smtClean="0"/>
              <a:t> can be as short as 1 </a:t>
            </a:r>
            <a:r>
              <a:rPr lang="en-US" sz="1000" dirty="0" err="1" smtClean="0"/>
              <a:t>bp</a:t>
            </a:r>
            <a:r>
              <a:rPr lang="en-US" sz="1000" dirty="0" smtClean="0"/>
              <a:t>, but also very few.  As shown in this picture, where x is the number </a:t>
            </a:r>
            <a:r>
              <a:rPr lang="en-US" sz="1000" dirty="0" err="1" smtClean="0"/>
              <a:t>exons</a:t>
            </a:r>
            <a:r>
              <a:rPr lang="en-US" sz="1000" dirty="0" smtClean="0"/>
              <a:t> and y is </a:t>
            </a:r>
            <a:r>
              <a:rPr lang="en-US" sz="1000" dirty="0" err="1" smtClean="0"/>
              <a:t>th</a:t>
            </a:r>
            <a:r>
              <a:rPr lang="en-US" sz="1000" dirty="0" smtClean="0"/>
              <a:t> length of </a:t>
            </a:r>
            <a:r>
              <a:rPr lang="en-US" sz="1000" dirty="0" err="1" smtClean="0"/>
              <a:t>exons</a:t>
            </a:r>
            <a:r>
              <a:rPr lang="en-US" sz="1000" dirty="0" smtClean="0"/>
              <a:t>, most of </a:t>
            </a:r>
            <a:r>
              <a:rPr lang="en-US" sz="1000" dirty="0" err="1" smtClean="0"/>
              <a:t>exons</a:t>
            </a:r>
            <a:r>
              <a:rPr lang="en-US" sz="1000" dirty="0" smtClean="0"/>
              <a:t> are around 100-200 </a:t>
            </a:r>
            <a:r>
              <a:rPr lang="en-US" sz="1000" dirty="0" err="1" smtClean="0"/>
              <a:t>bp</a:t>
            </a:r>
            <a:r>
              <a:rPr lang="en-US" sz="1000" dirty="0" smtClean="0"/>
              <a:t>. The average is 150 </a:t>
            </a:r>
            <a:r>
              <a:rPr lang="en-US" sz="1000" dirty="0" err="1" smtClean="0"/>
              <a:t>bp</a:t>
            </a:r>
            <a:r>
              <a:rPr lang="en-US" sz="1000" dirty="0" smtClean="0"/>
              <a:t>. The maximum length of an </a:t>
            </a:r>
            <a:r>
              <a:rPr lang="en-US" sz="1000" dirty="0" err="1" smtClean="0"/>
              <a:t>exon</a:t>
            </a:r>
            <a:r>
              <a:rPr lang="en-US" sz="1000" dirty="0" smtClean="0"/>
              <a:t> is 17000 </a:t>
            </a:r>
            <a:r>
              <a:rPr lang="en-US" sz="1000" dirty="0" err="1" smtClean="0"/>
              <a:t>bp</a:t>
            </a:r>
            <a:r>
              <a:rPr lang="en-US" sz="1000" dirty="0" smtClean="0"/>
              <a:t>. Here we also have a distribution of </a:t>
            </a:r>
            <a:r>
              <a:rPr lang="en-US" sz="1000" dirty="0" err="1" smtClean="0"/>
              <a:t>intron</a:t>
            </a:r>
            <a:r>
              <a:rPr lang="en-US" sz="1000" dirty="0" smtClean="0"/>
              <a:t> lengths. From this shape you can see this is quite different from that of </a:t>
            </a:r>
            <a:r>
              <a:rPr lang="en-US" sz="1000" dirty="0" err="1" smtClean="0"/>
              <a:t>exon</a:t>
            </a:r>
            <a:r>
              <a:rPr lang="en-US" sz="1000" dirty="0" smtClean="0"/>
              <a:t> lengths. The average length of </a:t>
            </a:r>
            <a:r>
              <a:rPr lang="en-US" sz="1000" dirty="0" err="1" smtClean="0"/>
              <a:t>intron</a:t>
            </a:r>
            <a:r>
              <a:rPr lang="en-US" sz="1000" dirty="0" smtClean="0"/>
              <a:t> is 2000 </a:t>
            </a:r>
            <a:r>
              <a:rPr lang="en-US" sz="1000" dirty="0" err="1" smtClean="0"/>
              <a:t>bp</a:t>
            </a:r>
            <a:r>
              <a:rPr lang="en-US" sz="1000" dirty="0" smtClean="0"/>
              <a:t>, roughly, </a:t>
            </a:r>
            <a:r>
              <a:rPr lang="en-US" sz="1000" dirty="0" err="1" smtClean="0"/>
              <a:t>introns</a:t>
            </a:r>
            <a:r>
              <a:rPr lang="en-US" sz="1000" dirty="0" smtClean="0"/>
              <a:t> are ten times bigger than </a:t>
            </a:r>
            <a:r>
              <a:rPr lang="en-US" sz="1000" dirty="0" err="1" smtClean="0"/>
              <a:t>exons</a:t>
            </a:r>
            <a:r>
              <a:rPr lang="en-US" sz="1000" dirty="0" smtClean="0"/>
              <a:t>, with minimum around 70 </a:t>
            </a:r>
            <a:r>
              <a:rPr lang="en-US" sz="1000" dirty="0" err="1" smtClean="0"/>
              <a:t>bp</a:t>
            </a:r>
            <a:r>
              <a:rPr lang="en-US" sz="1000" dirty="0" smtClean="0"/>
              <a:t>, and maximum can be 1.5 </a:t>
            </a:r>
            <a:r>
              <a:rPr lang="en-US" sz="1000" dirty="0" err="1" smtClean="0"/>
              <a:t>Mbp</a:t>
            </a:r>
            <a:r>
              <a:rPr lang="en-US" sz="1000" dirty="0" smtClean="0"/>
              <a:t>. </a:t>
            </a:r>
          </a:p>
          <a:p>
            <a:r>
              <a:rPr lang="en-US" sz="1000" dirty="0" smtClean="0"/>
              <a:t>Another type of content information is the local characteristic of upstream sequence. Roughly 50% of genes are </a:t>
            </a:r>
            <a:r>
              <a:rPr lang="en-US" sz="1000" dirty="0" err="1" smtClean="0"/>
              <a:t>riched</a:t>
            </a:r>
            <a:r>
              <a:rPr lang="en-US" sz="1000" dirty="0" smtClean="0"/>
              <a:t> in CG at the </a:t>
            </a:r>
            <a:r>
              <a:rPr lang="en-US" sz="1000" dirty="0" err="1" smtClean="0"/>
              <a:t>beginng</a:t>
            </a:r>
            <a:r>
              <a:rPr lang="en-US" sz="1000" dirty="0" smtClean="0"/>
              <a:t> of gene. </a:t>
            </a:r>
            <a:r>
              <a:rPr lang="en-US" sz="1000" dirty="0" err="1" smtClean="0"/>
              <a:t>CpG</a:t>
            </a:r>
            <a:r>
              <a:rPr lang="en-US" sz="1000" dirty="0" smtClean="0"/>
              <a:t> island is a port of DNA, around 300-400bp long, with exceptionally rich CG, or &gt;4%.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r>
              <a:rPr lang="en-US" sz="1000" dirty="0" smtClean="0"/>
              <a:t>The third type of information is similarity. The genome is the home for the genes. After the transcription and splicing, mRNA is produced based on the gene structure. The mRNA is then translated into protein. The mRNA contains the same information as that in the genome. It is the same thing for the protein, just with a different language, which is an encoded form of the original genome. Therefore, if we have both sequence of the genome and the sequence of mRNA or protein, we can compare them and find the original location of the mRNA in the genome. </a:t>
            </a:r>
          </a:p>
          <a:p>
            <a:r>
              <a:rPr lang="en-US" sz="1000" dirty="0" smtClean="0"/>
              <a:t>In the ideal world, the matched sequence in the mRNA and in the genome should be identical. In the real world, they are not. The reason is that when the sequence are sequenced, sequencing errors are introduced.  So we would rather look for similarities, not identity. You are allowing to have a few differences between the two sequences. </a:t>
            </a:r>
          </a:p>
          <a:p>
            <a:r>
              <a:rPr lang="en-US" sz="1000" dirty="0" smtClean="0"/>
              <a:t>There are three types of sequences that can be used for this purpose, </a:t>
            </a:r>
            <a:r>
              <a:rPr lang="en-US" sz="1000" dirty="0" err="1" smtClean="0"/>
              <a:t>cDNA</a:t>
            </a:r>
            <a:r>
              <a:rPr lang="en-US" sz="1000" dirty="0" smtClean="0"/>
              <a:t> sequence, protein sequences, and </a:t>
            </a:r>
            <a:r>
              <a:rPr lang="en-US" sz="1000" dirty="0" err="1" smtClean="0"/>
              <a:t>orthologous</a:t>
            </a:r>
            <a:r>
              <a:rPr lang="en-US" sz="1000" dirty="0" smtClean="0"/>
              <a:t> sequences from related species. </a:t>
            </a:r>
            <a:r>
              <a:rPr lang="en-US" sz="1000" dirty="0" err="1" smtClean="0"/>
              <a:t>cDNA</a:t>
            </a:r>
            <a:r>
              <a:rPr lang="en-US" sz="1000" dirty="0" smtClean="0"/>
              <a:t> means complement DNA, it is a single-stranded DNA </a:t>
            </a:r>
            <a:r>
              <a:rPr lang="en-US" sz="1000" dirty="0" err="1" smtClean="0"/>
              <a:t>complentary</a:t>
            </a:r>
            <a:r>
              <a:rPr lang="en-US" sz="1000" dirty="0" smtClean="0"/>
              <a:t> to an RNA. It is produced by reverse </a:t>
            </a:r>
            <a:r>
              <a:rPr lang="en-US" sz="1000" dirty="0" err="1" smtClean="0"/>
              <a:t>transription</a:t>
            </a:r>
            <a:r>
              <a:rPr lang="en-US" sz="1000" dirty="0" smtClean="0"/>
              <a:t>. </a:t>
            </a:r>
            <a:r>
              <a:rPr lang="en-US" sz="1000" dirty="0" err="1" smtClean="0"/>
              <a:t>cDNA</a:t>
            </a:r>
            <a:r>
              <a:rPr lang="en-US" sz="1000" dirty="0" smtClean="0"/>
              <a:t> includes full length mRNA, and expressed sequence tags. The ESTs are relatively short (around 500bp) and cheap and fast to get, but with relatively high sequencing error. Sequence identity is around 97% or lower. You can them in </a:t>
            </a:r>
            <a:r>
              <a:rPr lang="en-US" sz="1000" dirty="0" err="1" smtClean="0"/>
              <a:t>dbEST</a:t>
            </a:r>
            <a:r>
              <a:rPr lang="en-US" sz="1000" dirty="0" smtClean="0"/>
              <a:t>. The full length mRNAs are complete or almost complete mRNAs with quality and relatively high sequence identity, roughly around 98 to 99%. But they are hard to get and quite expensive. </a:t>
            </a:r>
          </a:p>
          <a:p>
            <a:r>
              <a:rPr lang="en-US" sz="1000" dirty="0" smtClean="0"/>
              <a:t>Protein sequences only match to coding region, so we cannot use it to find UTRs. </a:t>
            </a:r>
          </a:p>
          <a:p>
            <a:r>
              <a:rPr lang="en-US" sz="1000" dirty="0" smtClean="0"/>
              <a:t>The third type is </a:t>
            </a:r>
            <a:r>
              <a:rPr lang="en-US" sz="1000" dirty="0" err="1" smtClean="0"/>
              <a:t>orthologous</a:t>
            </a:r>
            <a:r>
              <a:rPr lang="en-US" sz="1000" dirty="0" smtClean="0"/>
              <a:t> sequence from other species, the similarities found in these type of comparison can provide evidence for gene annotation.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ln/>
        </p:spPr>
      </p:sp>
      <p:sp>
        <p:nvSpPr>
          <p:cNvPr id="61443" name="Rectangle 3"/>
          <p:cNvSpPr>
            <a:spLocks noGrp="1" noChangeArrowheads="1"/>
          </p:cNvSpPr>
          <p:nvPr>
            <p:ph type="body" idx="1"/>
          </p:nvPr>
        </p:nvSpPr>
        <p:spPr/>
        <p:txBody>
          <a:bodyPr/>
          <a:lstStyle/>
          <a:p>
            <a:r>
              <a:rPr lang="en-US" smtClean="0"/>
              <a:t>So, we have three types of information that we can use in computational methods. Now we have three categories of methods, depending on what type of information they have used. </a:t>
            </a:r>
          </a:p>
          <a:p>
            <a:r>
              <a:rPr lang="en-US" smtClean="0"/>
              <a:t>The first category is called predictive, or ab initio, or De nuovo, which means you start with the genomic sequence that you do not know anything about, and you have a model that a gene would look like according to other genes. Then you apply this model and a set of rules on your genomic sequence to identify the exons and introns. So all you need is the genomic sequence itself and a gene model. These are a few examples of this type of methods. </a:t>
            </a:r>
          </a:p>
          <a:p>
            <a:r>
              <a:rPr lang="en-US" smtClean="0"/>
              <a:t>The second category consists of comparative methods. These methods compare sequences to get similarity information we mentioned in the previous slide. How do we do the comparison? We can compare mRNA sequences or protein sequences with genomic sequence to identify those particular genes, we can do the same with EST sequences. I will describe more about the cross species sequence comparison. The basic idea is that exons are conserved in the evolution while introns are not. So, when we compare two orthologous genomic sequences, the similar part are likely to be exons. </a:t>
            </a:r>
          </a:p>
          <a:p>
            <a:r>
              <a:rPr lang="en-US" smtClean="0"/>
              <a:t>The methods in these two categories are good, each can capture particular aspect of gene finding. If you put them together, you can get a better method. That is the third category: combined predictive and comparative methods. In the following, I will tell you more details about the methods.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ln/>
        </p:spPr>
      </p:sp>
      <p:sp>
        <p:nvSpPr>
          <p:cNvPr id="63491" name="Rectangle 3"/>
          <p:cNvSpPr>
            <a:spLocks noGrp="1" noChangeArrowheads="1"/>
          </p:cNvSpPr>
          <p:nvPr>
            <p:ph type="body" idx="1"/>
          </p:nvPr>
        </p:nvSpPr>
        <p:spPr/>
        <p:txBody>
          <a:bodyPr/>
          <a:lstStyle/>
          <a:p>
            <a:pPr>
              <a:lnSpc>
                <a:spcPct val="80000"/>
              </a:lnSpc>
            </a:pPr>
            <a:r>
              <a:rPr lang="en-US" sz="1000" dirty="0" smtClean="0"/>
              <a:t>The predictive methods also called </a:t>
            </a:r>
            <a:r>
              <a:rPr lang="en-US" sz="1000" dirty="0" err="1" smtClean="0"/>
              <a:t>ab</a:t>
            </a:r>
            <a:r>
              <a:rPr lang="en-US" sz="1000" dirty="0" smtClean="0"/>
              <a:t> initio approaches. This type of methods, as I have mentioned earlier, start with the genomic sequence exclusively to predict the gene structure. These methods use some machine-learning techniques to extract rules from known genes and apply the rules to the given genomic sequence. For example, if we have 400 known genes, the machine learning methods go through all the genes and come up with some rules. I will talk about the rules later. Then the method can scan through the genomic sequence to see whether it can get similar rules in some regions. The information used in this type of methods are signals and content of the sequence, especially  the latter one. Then what is the advantages of this type of methods? This type of methods can predict genes even if you do not have any messenger RNA or protein sequence of the gene, or any related genes from other species. That is, you can predict novel genes. This is also an intuitive and natural modeling. We use the same approach to recognize things in our daily life. For example, when you look at me, you know I am from Asia because you have seen many people like me from Asia. This is the training and recognizing approach. If we have a larger training set, we would be able to find more subtle differences. For example, you may be able to find the differences between three persons, one from China, one from Japan, and one from Korea. On the other hand, you also need to be very careful when you use your training data. If your training data only describing people from Africa, then your program would be unlikely to recognize people from south </a:t>
            </a:r>
            <a:r>
              <a:rPr lang="en-US" sz="1000" dirty="0" err="1" smtClean="0"/>
              <a:t>america</a:t>
            </a:r>
            <a:r>
              <a:rPr lang="en-US" sz="1000" dirty="0" smtClean="0"/>
              <a:t>. This is the so-called over-training problem. The rules are too specific. You also should not use too large data set. For example, you want to differentiate human from chimp. In your training dataset, you describe human as an animal that can walk, jump, climb, eat with the help of hand, things like that. Then you will likely get very large false positives. There are other disadvantages of this type of methods. For example, they are not good at finding overlap genes. Some genes might be embedded in the middle of one </a:t>
            </a:r>
            <a:r>
              <a:rPr lang="en-US" sz="1000" dirty="0" err="1" smtClean="0"/>
              <a:t>intron</a:t>
            </a:r>
            <a:r>
              <a:rPr lang="en-US" sz="1000" dirty="0" smtClean="0"/>
              <a:t> of a larger gene. These methods also cannot detect alternative splicing. For example, in one particular region, there are five </a:t>
            </a:r>
            <a:r>
              <a:rPr lang="en-US" sz="1000" dirty="0" err="1" smtClean="0"/>
              <a:t>exons</a:t>
            </a:r>
            <a:r>
              <a:rPr lang="en-US" sz="1000" dirty="0" smtClean="0"/>
              <a:t>. 1, 2, 3, 4, 5. For one gene, it is made of </a:t>
            </a:r>
            <a:r>
              <a:rPr lang="en-US" sz="1000" dirty="0" err="1" smtClean="0"/>
              <a:t>exons</a:t>
            </a:r>
            <a:r>
              <a:rPr lang="en-US" sz="1000" dirty="0" smtClean="0"/>
              <a:t> 1, 3, 4, 5. One other gene is made of </a:t>
            </a:r>
            <a:r>
              <a:rPr lang="en-US" sz="1000" dirty="0" err="1" smtClean="0"/>
              <a:t>exon</a:t>
            </a:r>
            <a:r>
              <a:rPr lang="en-US" sz="1000" dirty="0" smtClean="0"/>
              <a:t> 1, 2, 3, 5. This is a quite popular way to produce gene variations. The predictive methods are likely to list all the five </a:t>
            </a:r>
            <a:r>
              <a:rPr lang="en-US" sz="1000" dirty="0" err="1" smtClean="0"/>
              <a:t>exons</a:t>
            </a:r>
            <a:r>
              <a:rPr lang="en-US" sz="1000" dirty="0" smtClean="0"/>
              <a:t> as the components of one single gene.  The predictive methods have difficulties to identify boundaries of genes, that is, where is the end of one gene and the start of another gene because it is hard to tell whether one region is an </a:t>
            </a:r>
            <a:r>
              <a:rPr lang="en-US" sz="1000" dirty="0" err="1" smtClean="0"/>
              <a:t>intergenic</a:t>
            </a:r>
            <a:r>
              <a:rPr lang="en-US" sz="1000" dirty="0" smtClean="0"/>
              <a:t> region or an </a:t>
            </a:r>
            <a:r>
              <a:rPr lang="en-US" sz="1000" dirty="0" err="1" smtClean="0"/>
              <a:t>intron</a:t>
            </a:r>
            <a:r>
              <a:rPr lang="en-US" sz="1000" dirty="0" smtClean="0"/>
              <a:t>. It is especially problematic when genes are close to each other. In the following slides I will show you an example of this type of methods, </a:t>
            </a:r>
            <a:r>
              <a:rPr lang="en-US" sz="1000" dirty="0" err="1" smtClean="0"/>
              <a:t>genscan</a:t>
            </a:r>
            <a:r>
              <a:rPr lang="en-US" sz="1000" dirty="0" smtClean="0"/>
              <a:t>. Although it is developed in 1997. it is the mother of all de novo methods. So we would like to know more about it. </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pPr>
              <a:lnSpc>
                <a:spcPct val="90000"/>
              </a:lnSpc>
            </a:pPr>
            <a:r>
              <a:rPr lang="en-US" smtClean="0"/>
              <a:t>The computational model behind genscan is a hidden Markov model. Dr. Florea will tell you how a hidden Markov model works.  To go though these slides, I will mention a few terms used in hidden Markov model. They will make much more sense after you have the next lecture. For a hidden Markov model, there are four components that you need to keep in mind. They are states, transitions, emissions, and probabilities. The states are the basic functional units of a gene. The gene structure is the most likely path through the states starting and ending in the intergenic state, given the sequence.  We will see them in a picture. </a:t>
            </a:r>
          </a:p>
          <a:p>
            <a:pPr>
              <a:lnSpc>
                <a:spcPct val="90000"/>
              </a:lnSpc>
            </a:pPr>
            <a:r>
              <a:rPr lang="en-US" smtClean="0"/>
              <a:t>In this picture, these boxes indicates the states in the model. The letters in the boxes indicates different states, E for exon, I for intron, N for intergenic region, F for 5’ UTR, T for 3’ UTR, P for promoter, A for polyA tails. There are actually more details given in each box. For example, for exons, there are initial exons, internal exons, or terminal exon. For genes with one single exon, it is best represented by its own. There are also corresponding introns for different types of exons. The + and – sign indicates that is forward strand or reverse strand. </a:t>
            </a:r>
          </a:p>
          <a:p>
            <a:pPr>
              <a:lnSpc>
                <a:spcPct val="90000"/>
              </a:lnSpc>
            </a:pPr>
            <a:r>
              <a:rPr lang="en-US" smtClean="0"/>
              <a:t>The arrows represent relationships. First you have an intergenic region, then you are going to see a promotor and 5’ UTR. In the next step, there are two cases. If it is single exon gene, the arrow will go through the exon, and then 3’ UTR, polyA signal and back to an intergenic region. If there are more than one exon in the gene, after 5’ UTR, you will see an initial exon, a intron, a few internal exons, and introns, then a terminal exon, 3’ UTR, polyA signal. This path will also ends at an intergenic region. The path corresponds to a particular gene structure.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6_Two Content">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p:nvPr>
        </p:nvSpPr>
        <p:spPr>
          <a:xfrm>
            <a:off x="323849" y="914400"/>
            <a:ext cx="8524875" cy="5619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581151"/>
            <a:ext cx="8515349" cy="50196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8_Two Content">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p:nvPr>
        </p:nvSpPr>
        <p:spPr>
          <a:xfrm>
            <a:off x="323849" y="914400"/>
            <a:ext cx="8524875" cy="5619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581151"/>
            <a:ext cx="8515349" cy="50196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Two Content">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p:nvPr>
        </p:nvSpPr>
        <p:spPr>
          <a:xfrm>
            <a:off x="323849" y="914400"/>
            <a:ext cx="8524875" cy="5619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581151"/>
            <a:ext cx="8515349" cy="50196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9_Two Content">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p:nvPr>
        </p:nvSpPr>
        <p:spPr>
          <a:xfrm>
            <a:off x="323849" y="914400"/>
            <a:ext cx="8524875" cy="5619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581151"/>
            <a:ext cx="8515349" cy="50196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7_Two Content">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p:nvPr>
        </p:nvSpPr>
        <p:spPr>
          <a:xfrm>
            <a:off x="323849" y="914400"/>
            <a:ext cx="8524875" cy="5619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33375" y="1581151"/>
            <a:ext cx="8515349" cy="50196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pic>
        <p:nvPicPr>
          <p:cNvPr id="8"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9" name="TextBox 8"/>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hf sldNum="0" hdr="0"/>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dirty="0" smtClean="0"/>
              <a:t>Click to edit Master title style</a:t>
            </a:r>
            <a:endParaRPr lang="en-US" dirty="0"/>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1_Two Content">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p:nvPr>
        </p:nvSpPr>
        <p:spPr>
          <a:xfrm>
            <a:off x="323849" y="914400"/>
            <a:ext cx="8524875" cy="561975"/>
          </a:xfrm>
        </p:spPr>
        <p:txBody>
          <a:bodyPr/>
          <a:lstStyle>
            <a:lvl1pPr algn="l">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333375" y="1581151"/>
            <a:ext cx="8515349" cy="501967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userDrawn="1">
  <p:cSld name="3_title only">
    <p:spTree>
      <p:nvGrpSpPr>
        <p:cNvPr id="1" name=""/>
        <p:cNvGrpSpPr/>
        <p:nvPr/>
      </p:nvGrpSpPr>
      <p:grpSpPr>
        <a:xfrm>
          <a:off x="0" y="0"/>
          <a:ext cx="0" cy="0"/>
          <a:chOff x="0" y="0"/>
          <a:chExt cx="0" cy="0"/>
        </a:xfrm>
      </p:grpSpPr>
      <p:pic>
        <p:nvPicPr>
          <p:cNvPr id="5" name="Picture 7" descr="powerpoint-C sub.jpg"/>
          <p:cNvPicPr>
            <a:picLocks noChangeAspect="1"/>
          </p:cNvPicPr>
          <p:nvPr userDrawn="1"/>
        </p:nvPicPr>
        <p:blipFill>
          <a:blip r:embed="rId2"/>
          <a:srcRect/>
          <a:stretch>
            <a:fillRect/>
          </a:stretch>
        </p:blipFill>
        <p:spPr bwMode="auto">
          <a:xfrm>
            <a:off x="3175" y="0"/>
            <a:ext cx="9137650" cy="6858000"/>
          </a:xfrm>
          <a:prstGeom prst="rect">
            <a:avLst/>
          </a:prstGeom>
          <a:noFill/>
          <a:ln w="9525">
            <a:noFill/>
            <a:miter lim="800000"/>
            <a:headEnd/>
            <a:tailEnd/>
          </a:ln>
        </p:spPr>
      </p:pic>
      <p:sp>
        <p:nvSpPr>
          <p:cNvPr id="6" name="TextBox 5"/>
          <p:cNvSpPr txBox="1"/>
          <p:nvPr userDrawn="1"/>
        </p:nvSpPr>
        <p:spPr>
          <a:xfrm>
            <a:off x="3835400" y="254000"/>
            <a:ext cx="4927600" cy="304800"/>
          </a:xfrm>
          <a:prstGeom prst="rect">
            <a:avLst/>
          </a:prstGeom>
          <a:noFill/>
        </p:spPr>
        <p:txBody>
          <a:bodyPr>
            <a:spAutoFit/>
          </a:bodyPr>
          <a:lstStyle/>
          <a:p>
            <a:pPr algn="r">
              <a:defRPr/>
            </a:pPr>
            <a:r>
              <a:rPr lang="en-US" sz="1400" b="1">
                <a:solidFill>
                  <a:schemeClr val="bg1"/>
                </a:solidFill>
                <a:latin typeface="Georgia" pitchFamily="18" charset="0"/>
              </a:rPr>
              <a:t>Department of Health Information Management</a:t>
            </a:r>
          </a:p>
        </p:txBody>
      </p:sp>
      <p:sp>
        <p:nvSpPr>
          <p:cNvPr id="2" name="Title 1"/>
          <p:cNvSpPr>
            <a:spLocks noGrp="1"/>
          </p:cNvSpPr>
          <p:nvPr>
            <p:ph type="title" hasCustomPrompt="1"/>
          </p:nvPr>
        </p:nvSpPr>
        <p:spPr>
          <a:xfrm>
            <a:off x="323849" y="914400"/>
            <a:ext cx="8524875" cy="561975"/>
          </a:xfrm>
        </p:spPr>
        <p:txBody>
          <a:bodyPr/>
          <a:lstStyle/>
          <a:p>
            <a:r>
              <a:rPr lang="en-US" dirty="0" smtClean="0"/>
              <a:t>Click </a:t>
            </a:r>
            <a:r>
              <a:rPr lang="en-US" dirty="0" err="1" smtClean="0"/>
              <a:t>toedit</a:t>
            </a:r>
            <a:r>
              <a:rPr lang="en-US" dirty="0" smtClean="0"/>
              <a: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554037"/>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933450"/>
            <a:ext cx="8229600" cy="5762625"/>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99" r:id="rId1"/>
    <p:sldLayoutId id="2147483900" r:id="rId2"/>
    <p:sldLayoutId id="2147483902" r:id="rId3"/>
    <p:sldLayoutId id="2147483903" r:id="rId4"/>
    <p:sldLayoutId id="2147483904" r:id="rId5"/>
    <p:sldLayoutId id="2147483905" r:id="rId6"/>
    <p:sldLayoutId id="2147483911" r:id="rId7"/>
    <p:sldLayoutId id="2147483913" r:id="rId8"/>
    <p:sldLayoutId id="2147483915" r:id="rId9"/>
    <p:sldLayoutId id="2147483918" r:id="rId10"/>
    <p:sldLayoutId id="2147483920" r:id="rId11"/>
    <p:sldLayoutId id="2147483922" r:id="rId12"/>
    <p:sldLayoutId id="2147483930" r:id="rId13"/>
    <p:sldLayoutId id="2147483931" r:id="rId14"/>
  </p:sldLayoutIdLst>
  <p:hf sldNum="0" hdr="0"/>
  <p:txStyles>
    <p:titleStyle>
      <a:lvl1pPr algn="l" defTabSz="914400" rtl="0" eaLnBrk="1" latinLnBrk="0" hangingPunct="1">
        <a:spcBef>
          <a:spcPct val="0"/>
        </a:spcBef>
        <a:buNone/>
        <a:defRPr sz="3600" b="1" kern="1200">
          <a:solidFill>
            <a:srgbClr val="76643E"/>
          </a:solidFill>
          <a:latin typeface="Georg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rgbClr val="002060"/>
          </a:solidFill>
          <a:latin typeface="Georgia" pitchFamily="18" charset="0"/>
          <a:ea typeface="+mn-ea"/>
          <a:cs typeface="+mn-cs"/>
        </a:defRPr>
      </a:lvl1pPr>
      <a:lvl2pPr marL="742950" indent="-285750" algn="l" defTabSz="914400" rtl="0" eaLnBrk="1" latinLnBrk="0" hangingPunct="1">
        <a:spcBef>
          <a:spcPct val="20000"/>
        </a:spcBef>
        <a:buFont typeface="Arial" pitchFamily="34" charset="0"/>
        <a:buChar char="–"/>
        <a:defRPr sz="2000" kern="1200">
          <a:solidFill>
            <a:srgbClr val="002060"/>
          </a:solidFill>
          <a:latin typeface="Georgia" pitchFamily="18"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rgbClr val="002060"/>
          </a:solidFill>
          <a:latin typeface="Georgia" pitchFamily="18" charset="0"/>
          <a:ea typeface="+mn-ea"/>
          <a:cs typeface="+mn-cs"/>
        </a:defRPr>
      </a:lvl3pPr>
      <a:lvl4pPr marL="1600200" indent="-228600" algn="l" defTabSz="914400" rtl="0" eaLnBrk="1" latinLnBrk="0" hangingPunct="1">
        <a:spcBef>
          <a:spcPct val="20000"/>
        </a:spcBef>
        <a:buFont typeface="Arial" pitchFamily="34" charset="0"/>
        <a:buChar char="–"/>
        <a:defRPr sz="1600" kern="1200">
          <a:solidFill>
            <a:srgbClr val="002060"/>
          </a:solidFill>
          <a:latin typeface="Georgia" pitchFamily="18" charset="0"/>
          <a:ea typeface="+mn-ea"/>
          <a:cs typeface="+mn-cs"/>
        </a:defRPr>
      </a:lvl4pPr>
      <a:lvl5pPr marL="2057400" indent="-228600" algn="l" defTabSz="914400" rtl="0" eaLnBrk="1" latinLnBrk="0" hangingPunct="1">
        <a:spcBef>
          <a:spcPct val="20000"/>
        </a:spcBef>
        <a:buFont typeface="Arial" pitchFamily="34" charset="0"/>
        <a:buChar char="»"/>
        <a:defRPr sz="1600" kern="1200">
          <a:solidFill>
            <a:srgbClr val="002060"/>
          </a:solidFill>
          <a:latin typeface="Georg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8.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8.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8.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8.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28625" y="990601"/>
            <a:ext cx="8305800" cy="2609850"/>
          </a:xfrm>
        </p:spPr>
        <p:txBody>
          <a:bodyPr>
            <a:normAutofit/>
          </a:bodyPr>
          <a:lstStyle/>
          <a:p>
            <a:r>
              <a:rPr lang="en-US" sz="4000" b="1" dirty="0" smtClean="0">
                <a:solidFill>
                  <a:schemeClr val="tx1"/>
                </a:solidFill>
                <a:latin typeface="Georgia" pitchFamily="18" charset="0"/>
              </a:rPr>
              <a:t>Genomics and Personalized Care in Health Systems</a:t>
            </a:r>
            <a:r>
              <a:rPr lang="en-US" sz="2800" dirty="0" smtClean="0">
                <a:solidFill>
                  <a:schemeClr val="tx1"/>
                </a:solidFill>
                <a:latin typeface="Georgia" pitchFamily="18" charset="0"/>
              </a:rPr>
              <a:t/>
            </a:r>
            <a:br>
              <a:rPr lang="en-US" sz="2800" dirty="0" smtClean="0">
                <a:solidFill>
                  <a:schemeClr val="tx1"/>
                </a:solidFill>
                <a:latin typeface="Georgia" pitchFamily="18" charset="0"/>
              </a:rPr>
            </a:br>
            <a:r>
              <a:rPr lang="en-US" sz="2800" dirty="0" smtClean="0">
                <a:solidFill>
                  <a:schemeClr val="tx1"/>
                </a:solidFill>
                <a:latin typeface="Georgia" pitchFamily="18" charset="0"/>
              </a:rPr>
              <a:t/>
            </a:r>
            <a:br>
              <a:rPr lang="en-US" sz="2800" dirty="0" smtClean="0">
                <a:solidFill>
                  <a:schemeClr val="tx1"/>
                </a:solidFill>
                <a:latin typeface="Georgia" pitchFamily="18" charset="0"/>
              </a:rPr>
            </a:br>
            <a:r>
              <a:rPr lang="en-US" sz="2800" b="1" dirty="0" smtClean="0">
                <a:solidFill>
                  <a:schemeClr val="tx1"/>
                </a:solidFill>
                <a:latin typeface="Georgia" pitchFamily="18" charset="0"/>
              </a:rPr>
              <a:t>Lecture 6 Gene Finding (Part 1)</a:t>
            </a:r>
            <a:endParaRPr lang="en-US" sz="2800" b="1" dirty="0">
              <a:solidFill>
                <a:schemeClr val="tx1"/>
              </a:solidFill>
            </a:endParaRPr>
          </a:p>
        </p:txBody>
      </p:sp>
      <p:sp>
        <p:nvSpPr>
          <p:cNvPr id="3" name="Subtitle 2"/>
          <p:cNvSpPr>
            <a:spLocks noGrp="1"/>
          </p:cNvSpPr>
          <p:nvPr>
            <p:ph type="subTitle" idx="1"/>
          </p:nvPr>
        </p:nvSpPr>
        <p:spPr/>
        <p:txBody>
          <a:bodyPr>
            <a:normAutofit/>
          </a:bodyPr>
          <a:lstStyle/>
          <a:p>
            <a:r>
              <a:rPr lang="en-US" sz="2000" dirty="0" smtClean="0">
                <a:solidFill>
                  <a:schemeClr val="tx1"/>
                </a:solidFill>
                <a:latin typeface="Georgia" pitchFamily="18" charset="0"/>
              </a:rPr>
              <a:t>Leming Zhou, PhD</a:t>
            </a:r>
          </a:p>
          <a:p>
            <a:pPr>
              <a:buClr>
                <a:srgbClr val="000000"/>
              </a:buClr>
            </a:pPr>
            <a:r>
              <a:rPr lang="en-US" sz="2000" dirty="0" smtClean="0">
                <a:solidFill>
                  <a:schemeClr val="tx1"/>
                </a:solidFill>
                <a:latin typeface="Georgia" pitchFamily="18" charset="0"/>
              </a:rPr>
              <a:t>School of Health and Rehabilitation Sciences</a:t>
            </a:r>
          </a:p>
          <a:p>
            <a:pPr>
              <a:spcAft>
                <a:spcPts val="600"/>
              </a:spcAft>
              <a:buClr>
                <a:srgbClr val="000000"/>
              </a:buClr>
            </a:pPr>
            <a:r>
              <a:rPr lang="en-US" sz="2000" dirty="0" smtClean="0">
                <a:solidFill>
                  <a:schemeClr val="tx1"/>
                </a:solidFill>
                <a:latin typeface="Georgia" pitchFamily="18" charset="0"/>
              </a:rPr>
              <a:t>Department of Health Information Management</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noAutofit/>
          </a:bodyPr>
          <a:lstStyle/>
          <a:p>
            <a:pPr>
              <a:defRPr/>
            </a:pPr>
            <a:r>
              <a:rPr lang="en-US" dirty="0" smtClean="0"/>
              <a:t>Types of Information Used</a:t>
            </a:r>
          </a:p>
        </p:txBody>
      </p:sp>
      <p:sp>
        <p:nvSpPr>
          <p:cNvPr id="265219" name="Rectangle 3"/>
          <p:cNvSpPr>
            <a:spLocks noGrp="1" noChangeArrowheads="1"/>
          </p:cNvSpPr>
          <p:nvPr>
            <p:ph sz="half" idx="1"/>
          </p:nvPr>
        </p:nvSpPr>
        <p:spPr>
          <a:xfrm>
            <a:off x="333375" y="1581151"/>
            <a:ext cx="8515349" cy="2692898"/>
          </a:xfrm>
        </p:spPr>
        <p:txBody>
          <a:bodyPr>
            <a:normAutofit/>
          </a:bodyPr>
          <a:lstStyle/>
          <a:p>
            <a:pPr marL="342900" indent="-342900">
              <a:buFontTx/>
              <a:buNone/>
            </a:pPr>
            <a:r>
              <a:rPr lang="en-US" sz="3000" b="1" dirty="0" smtClean="0">
                <a:solidFill>
                  <a:srgbClr val="800000"/>
                </a:solidFill>
              </a:rPr>
              <a:t>Signals</a:t>
            </a:r>
          </a:p>
          <a:p>
            <a:pPr marL="742950" lvl="1" indent="-285750"/>
            <a:r>
              <a:rPr lang="en-US" sz="2000" dirty="0" smtClean="0"/>
              <a:t>Upstream regulatory signals (TATA boxes)</a:t>
            </a:r>
          </a:p>
          <a:p>
            <a:pPr marL="742950" lvl="1" indent="-285750"/>
            <a:r>
              <a:rPr lang="en-US" sz="2000" dirty="0" smtClean="0"/>
              <a:t>Translation start </a:t>
            </a:r>
            <a:r>
              <a:rPr lang="en-US" sz="2000" dirty="0" err="1" smtClean="0"/>
              <a:t>codon</a:t>
            </a:r>
            <a:r>
              <a:rPr lang="en-US" sz="2000" dirty="0" smtClean="0"/>
              <a:t> (ATG) </a:t>
            </a:r>
          </a:p>
          <a:p>
            <a:pPr marL="742950" lvl="1" indent="-285750"/>
            <a:r>
              <a:rPr lang="en-US" sz="2000" dirty="0" smtClean="0"/>
              <a:t>Translation stop </a:t>
            </a:r>
            <a:r>
              <a:rPr lang="en-US" sz="2000" dirty="0" err="1" smtClean="0"/>
              <a:t>codon</a:t>
            </a:r>
            <a:r>
              <a:rPr lang="en-US" sz="2000" dirty="0" smtClean="0"/>
              <a:t>  (</a:t>
            </a:r>
            <a:r>
              <a:rPr lang="en-US" sz="2000" i="1" dirty="0" smtClean="0"/>
              <a:t>e.g.,</a:t>
            </a:r>
            <a:r>
              <a:rPr lang="en-US" sz="2000" dirty="0" smtClean="0"/>
              <a:t> TAA) </a:t>
            </a:r>
          </a:p>
          <a:p>
            <a:pPr marL="742950" lvl="1" indent="-285750"/>
            <a:r>
              <a:rPr lang="en-US" sz="2000" dirty="0" err="1" smtClean="0"/>
              <a:t>Polyadenylation</a:t>
            </a:r>
            <a:r>
              <a:rPr lang="en-US" sz="2000" dirty="0" smtClean="0"/>
              <a:t> signal (~AATAAA)</a:t>
            </a:r>
          </a:p>
          <a:p>
            <a:pPr marL="742950" lvl="1" indent="-285750"/>
            <a:r>
              <a:rPr lang="en-US" sz="2000" dirty="0" smtClean="0"/>
              <a:t>Splice recognition signals (</a:t>
            </a:r>
            <a:r>
              <a:rPr lang="en-US" sz="2000" i="1" dirty="0" smtClean="0"/>
              <a:t>e.g.</a:t>
            </a:r>
            <a:r>
              <a:rPr lang="en-US" sz="2000" dirty="0" smtClean="0"/>
              <a:t>, GT-AG, CT-AC)</a:t>
            </a:r>
            <a:endParaRPr lang="en-US" sz="2800" dirty="0" smtClean="0"/>
          </a:p>
        </p:txBody>
      </p:sp>
      <p:grpSp>
        <p:nvGrpSpPr>
          <p:cNvPr id="2" name="Group 4"/>
          <p:cNvGrpSpPr>
            <a:grpSpLocks/>
          </p:cNvGrpSpPr>
          <p:nvPr/>
        </p:nvGrpSpPr>
        <p:grpSpPr bwMode="auto">
          <a:xfrm>
            <a:off x="1134436" y="4300576"/>
            <a:ext cx="6704013" cy="2068512"/>
            <a:chOff x="1049" y="1133"/>
            <a:chExt cx="4223" cy="1303"/>
          </a:xfrm>
        </p:grpSpPr>
        <p:sp>
          <p:nvSpPr>
            <p:cNvPr id="265221" name="Rectangle 5"/>
            <p:cNvSpPr>
              <a:spLocks noChangeArrowheads="1"/>
            </p:cNvSpPr>
            <p:nvPr/>
          </p:nvSpPr>
          <p:spPr bwMode="auto">
            <a:xfrm>
              <a:off x="2227" y="1554"/>
              <a:ext cx="1847" cy="10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265222" name="AutoShape 6"/>
            <p:cNvSpPr>
              <a:spLocks noChangeArrowheads="1"/>
            </p:cNvSpPr>
            <p:nvPr/>
          </p:nvSpPr>
          <p:spPr bwMode="auto">
            <a:xfrm rot="-8128177">
              <a:off x="3986" y="1521"/>
              <a:ext cx="173" cy="173"/>
            </a:xfrm>
            <a:prstGeom prst="rtTriangle">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2295" name="Line 7"/>
            <p:cNvSpPr>
              <a:spLocks noChangeShapeType="1"/>
            </p:cNvSpPr>
            <p:nvPr/>
          </p:nvSpPr>
          <p:spPr bwMode="auto">
            <a:xfrm>
              <a:off x="1085" y="1607"/>
              <a:ext cx="1142" cy="7"/>
            </a:xfrm>
            <a:prstGeom prst="line">
              <a:avLst/>
            </a:prstGeom>
            <a:noFill/>
            <a:ln w="19050">
              <a:solidFill>
                <a:schemeClr val="tx1"/>
              </a:solidFill>
              <a:round/>
              <a:headEnd/>
              <a:tailEnd/>
            </a:ln>
          </p:spPr>
          <p:txBody>
            <a:bodyPr wrap="none" anchor="ctr"/>
            <a:lstStyle/>
            <a:p>
              <a:endParaRPr lang="en-US"/>
            </a:p>
          </p:txBody>
        </p:sp>
        <p:sp>
          <p:nvSpPr>
            <p:cNvPr id="12296" name="Line 8"/>
            <p:cNvSpPr>
              <a:spLocks noChangeShapeType="1"/>
            </p:cNvSpPr>
            <p:nvPr/>
          </p:nvSpPr>
          <p:spPr bwMode="auto">
            <a:xfrm>
              <a:off x="4194" y="1608"/>
              <a:ext cx="360" cy="0"/>
            </a:xfrm>
            <a:prstGeom prst="line">
              <a:avLst/>
            </a:prstGeom>
            <a:noFill/>
            <a:ln w="19050">
              <a:solidFill>
                <a:schemeClr val="tx1"/>
              </a:solidFill>
              <a:round/>
              <a:headEnd/>
              <a:tailEnd/>
            </a:ln>
          </p:spPr>
          <p:txBody>
            <a:bodyPr wrap="none" anchor="ctr"/>
            <a:lstStyle/>
            <a:p>
              <a:endParaRPr lang="en-US"/>
            </a:p>
          </p:txBody>
        </p:sp>
        <p:sp>
          <p:nvSpPr>
            <p:cNvPr id="12297" name="Rectangle 9"/>
            <p:cNvSpPr>
              <a:spLocks noChangeArrowheads="1"/>
            </p:cNvSpPr>
            <p:nvPr/>
          </p:nvSpPr>
          <p:spPr bwMode="auto">
            <a:xfrm>
              <a:off x="2260" y="1561"/>
              <a:ext cx="60" cy="93"/>
            </a:xfrm>
            <a:prstGeom prst="rect">
              <a:avLst/>
            </a:prstGeom>
            <a:solidFill>
              <a:schemeClr val="bg1"/>
            </a:solidFill>
            <a:ln w="9525">
              <a:solidFill>
                <a:schemeClr val="bg1"/>
              </a:solidFill>
              <a:miter lim="800000"/>
              <a:headEnd/>
              <a:tailEnd/>
            </a:ln>
          </p:spPr>
          <p:txBody>
            <a:bodyPr wrap="none" anchor="ctr"/>
            <a:lstStyle/>
            <a:p>
              <a:endParaRPr lang="en-US"/>
            </a:p>
          </p:txBody>
        </p:sp>
        <p:sp>
          <p:nvSpPr>
            <p:cNvPr id="265226" name="Rectangle 10"/>
            <p:cNvSpPr>
              <a:spLocks noChangeArrowheads="1"/>
            </p:cNvSpPr>
            <p:nvPr/>
          </p:nvSpPr>
          <p:spPr bwMode="auto">
            <a:xfrm>
              <a:off x="1940" y="1555"/>
              <a:ext cx="140" cy="106"/>
            </a:xfrm>
            <a:prstGeom prst="rect">
              <a:avLst/>
            </a:prstGeom>
            <a:gradFill rotWithShape="0">
              <a:gsLst>
                <a:gs pos="0">
                  <a:schemeClr val="bg1">
                    <a:gamma/>
                    <a:shade val="46275"/>
                    <a:invGamma/>
                  </a:schemeClr>
                </a:gs>
                <a:gs pos="100000">
                  <a:schemeClr val="bg1"/>
                </a:gs>
              </a:gsLst>
              <a:lin ang="5400000" scaled="1"/>
            </a:gradFill>
            <a:ln w="19050">
              <a:solidFill>
                <a:srgbClr val="CC6600"/>
              </a:solidFill>
              <a:miter lim="800000"/>
              <a:headEnd/>
              <a:tailEnd/>
            </a:ln>
            <a:effectLst/>
          </p:spPr>
          <p:txBody>
            <a:bodyPr wrap="none" anchor="ctr"/>
            <a:lstStyle/>
            <a:p>
              <a:pPr algn="ctr" eaLnBrk="0" hangingPunct="0"/>
              <a:endParaRPr lang="en-US" sz="2000" b="1">
                <a:solidFill>
                  <a:srgbClr val="800000"/>
                </a:solidFill>
              </a:endParaRPr>
            </a:p>
          </p:txBody>
        </p:sp>
        <p:sp>
          <p:nvSpPr>
            <p:cNvPr id="12299" name="Line 11"/>
            <p:cNvSpPr>
              <a:spLocks noChangeShapeType="1"/>
            </p:cNvSpPr>
            <p:nvPr/>
          </p:nvSpPr>
          <p:spPr bwMode="auto">
            <a:xfrm flipV="1">
              <a:off x="2213" y="2029"/>
              <a:ext cx="2093" cy="0"/>
            </a:xfrm>
            <a:prstGeom prst="line">
              <a:avLst/>
            </a:prstGeom>
            <a:noFill/>
            <a:ln w="9525">
              <a:solidFill>
                <a:schemeClr val="accent2"/>
              </a:solidFill>
              <a:round/>
              <a:headEnd/>
              <a:tailEnd/>
            </a:ln>
          </p:spPr>
          <p:txBody>
            <a:bodyPr wrap="none" anchor="ctr"/>
            <a:lstStyle/>
            <a:p>
              <a:endParaRPr lang="en-US"/>
            </a:p>
          </p:txBody>
        </p:sp>
        <p:sp>
          <p:nvSpPr>
            <p:cNvPr id="265228" name="Rectangle 12"/>
            <p:cNvSpPr>
              <a:spLocks noChangeArrowheads="1"/>
            </p:cNvSpPr>
            <p:nvPr/>
          </p:nvSpPr>
          <p:spPr bwMode="auto">
            <a:xfrm>
              <a:off x="2319" y="1995"/>
              <a:ext cx="628" cy="6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265229" name="Rectangle 13"/>
            <p:cNvSpPr>
              <a:spLocks noChangeArrowheads="1"/>
            </p:cNvSpPr>
            <p:nvPr/>
          </p:nvSpPr>
          <p:spPr bwMode="auto">
            <a:xfrm>
              <a:off x="3337" y="1995"/>
              <a:ext cx="520" cy="6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2302" name="Text Box 14"/>
            <p:cNvSpPr txBox="1">
              <a:spLocks noChangeArrowheads="1"/>
            </p:cNvSpPr>
            <p:nvPr/>
          </p:nvSpPr>
          <p:spPr bwMode="auto">
            <a:xfrm>
              <a:off x="1049" y="1448"/>
              <a:ext cx="843" cy="173"/>
            </a:xfrm>
            <a:prstGeom prst="rect">
              <a:avLst/>
            </a:prstGeom>
            <a:noFill/>
            <a:ln w="9525">
              <a:noFill/>
              <a:miter lim="800000"/>
              <a:headEnd/>
              <a:tailEnd/>
            </a:ln>
          </p:spPr>
          <p:txBody>
            <a:bodyPr wrap="none" anchor="ctr">
              <a:spAutoFit/>
            </a:bodyPr>
            <a:lstStyle/>
            <a:p>
              <a:pPr algn="ctr" eaLnBrk="0" hangingPunct="0"/>
              <a:r>
                <a:rPr lang="en-US" sz="1200" b="1" i="1">
                  <a:solidFill>
                    <a:srgbClr val="CC6600"/>
                  </a:solidFill>
                </a:rPr>
                <a:t>CpG rich region</a:t>
              </a:r>
              <a:endParaRPr lang="en-US" sz="2000" b="1">
                <a:solidFill>
                  <a:srgbClr val="800000"/>
                </a:solidFill>
              </a:endParaRPr>
            </a:p>
          </p:txBody>
        </p:sp>
        <p:sp>
          <p:nvSpPr>
            <p:cNvPr id="12303" name="Text Box 15"/>
            <p:cNvSpPr txBox="1">
              <a:spLocks noChangeArrowheads="1"/>
            </p:cNvSpPr>
            <p:nvPr/>
          </p:nvSpPr>
          <p:spPr bwMode="auto">
            <a:xfrm>
              <a:off x="1823" y="1338"/>
              <a:ext cx="703" cy="173"/>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TATA box</a:t>
              </a:r>
              <a:endParaRPr lang="en-US" sz="2000" b="1">
                <a:solidFill>
                  <a:srgbClr val="800000"/>
                </a:solidFill>
              </a:endParaRPr>
            </a:p>
          </p:txBody>
        </p:sp>
        <p:sp>
          <p:nvSpPr>
            <p:cNvPr id="12304" name="Text Box 16"/>
            <p:cNvSpPr txBox="1">
              <a:spLocks noChangeArrowheads="1"/>
            </p:cNvSpPr>
            <p:nvPr/>
          </p:nvSpPr>
          <p:spPr bwMode="auto">
            <a:xfrm>
              <a:off x="2935" y="1370"/>
              <a:ext cx="536"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Gene</a:t>
              </a:r>
              <a:endParaRPr lang="en-US" sz="2000" b="1">
                <a:solidFill>
                  <a:schemeClr val="accent2"/>
                </a:solidFill>
              </a:endParaRPr>
            </a:p>
          </p:txBody>
        </p:sp>
        <p:sp>
          <p:nvSpPr>
            <p:cNvPr id="12305" name="Text Box 17"/>
            <p:cNvSpPr txBox="1">
              <a:spLocks noChangeArrowheads="1"/>
            </p:cNvSpPr>
            <p:nvPr/>
          </p:nvSpPr>
          <p:spPr bwMode="auto">
            <a:xfrm>
              <a:off x="4542" y="1474"/>
              <a:ext cx="730" cy="288"/>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DNA coding strand</a:t>
              </a:r>
              <a:endParaRPr lang="en-US" sz="2000" b="1">
                <a:solidFill>
                  <a:schemeClr val="tx2"/>
                </a:solidFill>
              </a:endParaRPr>
            </a:p>
          </p:txBody>
        </p:sp>
        <p:sp>
          <p:nvSpPr>
            <p:cNvPr id="12306" name="Text Box 18"/>
            <p:cNvSpPr txBox="1">
              <a:spLocks noChangeArrowheads="1"/>
            </p:cNvSpPr>
            <p:nvPr/>
          </p:nvSpPr>
          <p:spPr bwMode="auto">
            <a:xfrm>
              <a:off x="2342" y="1850"/>
              <a:ext cx="703"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1</a:t>
              </a:r>
              <a:endParaRPr lang="en-US" sz="2000" b="1">
                <a:solidFill>
                  <a:schemeClr val="accent2"/>
                </a:solidFill>
              </a:endParaRPr>
            </a:p>
          </p:txBody>
        </p:sp>
        <p:sp>
          <p:nvSpPr>
            <p:cNvPr id="12307" name="Text Box 19"/>
            <p:cNvSpPr txBox="1">
              <a:spLocks noChangeArrowheads="1"/>
            </p:cNvSpPr>
            <p:nvPr/>
          </p:nvSpPr>
          <p:spPr bwMode="auto">
            <a:xfrm>
              <a:off x="3251" y="1849"/>
              <a:ext cx="703"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2</a:t>
              </a:r>
              <a:endParaRPr lang="en-US" sz="2000" b="1">
                <a:solidFill>
                  <a:schemeClr val="accent2"/>
                </a:solidFill>
              </a:endParaRPr>
            </a:p>
          </p:txBody>
        </p:sp>
        <p:sp>
          <p:nvSpPr>
            <p:cNvPr id="12308" name="Text Box 20"/>
            <p:cNvSpPr txBox="1">
              <a:spLocks noChangeArrowheads="1"/>
            </p:cNvSpPr>
            <p:nvPr/>
          </p:nvSpPr>
          <p:spPr bwMode="auto">
            <a:xfrm>
              <a:off x="4535" y="1891"/>
              <a:ext cx="730" cy="288"/>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primary transcript</a:t>
              </a:r>
              <a:endParaRPr lang="en-US" sz="2000" b="1">
                <a:solidFill>
                  <a:schemeClr val="tx2"/>
                </a:solidFill>
              </a:endParaRPr>
            </a:p>
          </p:txBody>
        </p:sp>
        <p:sp>
          <p:nvSpPr>
            <p:cNvPr id="12309" name="Line 21"/>
            <p:cNvSpPr>
              <a:spLocks noChangeShapeType="1"/>
            </p:cNvSpPr>
            <p:nvPr/>
          </p:nvSpPr>
          <p:spPr bwMode="auto">
            <a:xfrm>
              <a:off x="4132" y="1981"/>
              <a:ext cx="1" cy="72"/>
            </a:xfrm>
            <a:prstGeom prst="line">
              <a:avLst/>
            </a:prstGeom>
            <a:noFill/>
            <a:ln w="38100">
              <a:solidFill>
                <a:schemeClr val="accent2"/>
              </a:solidFill>
              <a:round/>
              <a:headEnd/>
              <a:tailEnd/>
            </a:ln>
          </p:spPr>
          <p:txBody>
            <a:bodyPr wrap="none" anchor="ctr"/>
            <a:lstStyle/>
            <a:p>
              <a:endParaRPr lang="en-US"/>
            </a:p>
          </p:txBody>
        </p:sp>
        <p:sp>
          <p:nvSpPr>
            <p:cNvPr id="265238" name="Text Box 22"/>
            <p:cNvSpPr txBox="1">
              <a:spLocks noChangeArrowheads="1"/>
            </p:cNvSpPr>
            <p:nvPr/>
          </p:nvSpPr>
          <p:spPr bwMode="auto">
            <a:xfrm>
              <a:off x="3928" y="1832"/>
              <a:ext cx="439" cy="154"/>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AAUAAA</a:t>
              </a:r>
              <a:endParaRPr lang="en-US" sz="2000" b="1">
                <a:solidFill>
                  <a:srgbClr val="800000"/>
                </a:solidFill>
              </a:endParaRPr>
            </a:p>
          </p:txBody>
        </p:sp>
        <p:sp>
          <p:nvSpPr>
            <p:cNvPr id="265239" name="Text Box 23"/>
            <p:cNvSpPr txBox="1">
              <a:spLocks noChangeArrowheads="1"/>
            </p:cNvSpPr>
            <p:nvPr/>
          </p:nvSpPr>
          <p:spPr bwMode="auto">
            <a:xfrm>
              <a:off x="4325" y="1955"/>
              <a:ext cx="267" cy="154"/>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(A)n</a:t>
              </a:r>
              <a:endParaRPr lang="en-US" sz="2000" b="1">
                <a:solidFill>
                  <a:srgbClr val="800000"/>
                </a:solidFill>
              </a:endParaRPr>
            </a:p>
          </p:txBody>
        </p:sp>
        <p:sp>
          <p:nvSpPr>
            <p:cNvPr id="265240" name="Text Box 24"/>
            <p:cNvSpPr txBox="1">
              <a:spLocks noChangeArrowheads="1"/>
            </p:cNvSpPr>
            <p:nvPr/>
          </p:nvSpPr>
          <p:spPr bwMode="auto">
            <a:xfrm>
              <a:off x="2887" y="2026"/>
              <a:ext cx="260"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GT</a:t>
              </a:r>
              <a:endParaRPr lang="en-US" sz="1000" b="1">
                <a:solidFill>
                  <a:srgbClr val="800000"/>
                </a:solidFill>
              </a:endParaRPr>
            </a:p>
          </p:txBody>
        </p:sp>
        <p:sp>
          <p:nvSpPr>
            <p:cNvPr id="265241" name="Text Box 25"/>
            <p:cNvSpPr txBox="1">
              <a:spLocks noChangeArrowheads="1"/>
            </p:cNvSpPr>
            <p:nvPr/>
          </p:nvSpPr>
          <p:spPr bwMode="auto">
            <a:xfrm>
              <a:off x="3138" y="2025"/>
              <a:ext cx="270"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AG</a:t>
              </a:r>
              <a:endParaRPr lang="en-US" sz="1000" b="1">
                <a:solidFill>
                  <a:srgbClr val="800000"/>
                </a:solidFill>
              </a:endParaRPr>
            </a:p>
          </p:txBody>
        </p:sp>
        <p:sp>
          <p:nvSpPr>
            <p:cNvPr id="265242" name="Text Box 26"/>
            <p:cNvSpPr txBox="1">
              <a:spLocks noChangeArrowheads="1"/>
            </p:cNvSpPr>
            <p:nvPr/>
          </p:nvSpPr>
          <p:spPr bwMode="auto">
            <a:xfrm>
              <a:off x="2388" y="1422"/>
              <a:ext cx="338"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ATG</a:t>
              </a:r>
              <a:endParaRPr lang="en-US" sz="1000" b="1">
                <a:solidFill>
                  <a:srgbClr val="800000"/>
                </a:solidFill>
              </a:endParaRPr>
            </a:p>
          </p:txBody>
        </p:sp>
        <p:grpSp>
          <p:nvGrpSpPr>
            <p:cNvPr id="3" name="Group 27"/>
            <p:cNvGrpSpPr>
              <a:grpSpLocks/>
            </p:cNvGrpSpPr>
            <p:nvPr/>
          </p:nvGrpSpPr>
          <p:grpSpPr bwMode="auto">
            <a:xfrm>
              <a:off x="2426" y="1317"/>
              <a:ext cx="159" cy="238"/>
              <a:chOff x="2426" y="1303"/>
              <a:chExt cx="159" cy="238"/>
            </a:xfrm>
          </p:grpSpPr>
          <p:sp>
            <p:nvSpPr>
              <p:cNvPr id="12321" name="Line 28"/>
              <p:cNvSpPr>
                <a:spLocks noChangeShapeType="1"/>
              </p:cNvSpPr>
              <p:nvPr/>
            </p:nvSpPr>
            <p:spPr bwMode="auto">
              <a:xfrm flipV="1">
                <a:off x="2426" y="1303"/>
                <a:ext cx="7" cy="238"/>
              </a:xfrm>
              <a:prstGeom prst="line">
                <a:avLst/>
              </a:prstGeom>
              <a:noFill/>
              <a:ln w="28575">
                <a:solidFill>
                  <a:schemeClr val="accent2"/>
                </a:solidFill>
                <a:round/>
                <a:headEnd/>
                <a:tailEnd/>
              </a:ln>
            </p:spPr>
            <p:txBody>
              <a:bodyPr anchor="ctr"/>
              <a:lstStyle/>
              <a:p>
                <a:endParaRPr lang="en-US"/>
              </a:p>
            </p:txBody>
          </p:sp>
          <p:sp>
            <p:nvSpPr>
              <p:cNvPr id="12322" name="Line 29"/>
              <p:cNvSpPr>
                <a:spLocks noChangeShapeType="1"/>
              </p:cNvSpPr>
              <p:nvPr/>
            </p:nvSpPr>
            <p:spPr bwMode="auto">
              <a:xfrm>
                <a:off x="2434" y="1312"/>
                <a:ext cx="151" cy="0"/>
              </a:xfrm>
              <a:prstGeom prst="line">
                <a:avLst/>
              </a:prstGeom>
              <a:noFill/>
              <a:ln w="28575">
                <a:solidFill>
                  <a:schemeClr val="accent2"/>
                </a:solidFill>
                <a:round/>
                <a:headEnd/>
                <a:tailEnd type="triangle" w="med" len="med"/>
              </a:ln>
            </p:spPr>
            <p:txBody>
              <a:bodyPr anchor="ctr"/>
              <a:lstStyle/>
              <a:p>
                <a:endParaRPr lang="en-US"/>
              </a:p>
            </p:txBody>
          </p:sp>
        </p:grpSp>
        <p:sp>
          <p:nvSpPr>
            <p:cNvPr id="12316" name="Text Box 30"/>
            <p:cNvSpPr txBox="1">
              <a:spLocks noChangeArrowheads="1"/>
            </p:cNvSpPr>
            <p:nvPr/>
          </p:nvSpPr>
          <p:spPr bwMode="auto">
            <a:xfrm>
              <a:off x="2095" y="1133"/>
              <a:ext cx="1254" cy="173"/>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Translation start codon</a:t>
              </a:r>
            </a:p>
          </p:txBody>
        </p:sp>
        <p:sp>
          <p:nvSpPr>
            <p:cNvPr id="12317" name="Text Box 31"/>
            <p:cNvSpPr txBox="1">
              <a:spLocks noChangeArrowheads="1"/>
            </p:cNvSpPr>
            <p:nvPr/>
          </p:nvSpPr>
          <p:spPr bwMode="auto">
            <a:xfrm>
              <a:off x="3619" y="2125"/>
              <a:ext cx="1254" cy="173"/>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Polyadenylation site</a:t>
              </a:r>
            </a:p>
          </p:txBody>
        </p:sp>
        <p:sp>
          <p:nvSpPr>
            <p:cNvPr id="12318" name="Text Box 32"/>
            <p:cNvSpPr txBox="1">
              <a:spLocks noChangeArrowheads="1"/>
            </p:cNvSpPr>
            <p:nvPr/>
          </p:nvSpPr>
          <p:spPr bwMode="auto">
            <a:xfrm>
              <a:off x="2553" y="2263"/>
              <a:ext cx="1254" cy="173"/>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Splice signals</a:t>
              </a:r>
            </a:p>
          </p:txBody>
        </p:sp>
        <p:sp>
          <p:nvSpPr>
            <p:cNvPr id="12319" name="Line 33"/>
            <p:cNvSpPr>
              <a:spLocks noChangeShapeType="1"/>
            </p:cNvSpPr>
            <p:nvPr/>
          </p:nvSpPr>
          <p:spPr bwMode="auto">
            <a:xfrm flipH="1" flipV="1">
              <a:off x="3017" y="2181"/>
              <a:ext cx="94" cy="109"/>
            </a:xfrm>
            <a:prstGeom prst="line">
              <a:avLst/>
            </a:prstGeom>
            <a:noFill/>
            <a:ln w="9525">
              <a:solidFill>
                <a:srgbClr val="FF9900"/>
              </a:solidFill>
              <a:round/>
              <a:headEnd/>
              <a:tailEnd type="triangle" w="med" len="med"/>
            </a:ln>
          </p:spPr>
          <p:txBody>
            <a:bodyPr anchor="ctr"/>
            <a:lstStyle/>
            <a:p>
              <a:endParaRPr lang="en-US"/>
            </a:p>
          </p:txBody>
        </p:sp>
        <p:sp>
          <p:nvSpPr>
            <p:cNvPr id="12320" name="Line 34"/>
            <p:cNvSpPr>
              <a:spLocks noChangeShapeType="1"/>
            </p:cNvSpPr>
            <p:nvPr/>
          </p:nvSpPr>
          <p:spPr bwMode="auto">
            <a:xfrm flipV="1">
              <a:off x="3221" y="2177"/>
              <a:ext cx="65" cy="115"/>
            </a:xfrm>
            <a:prstGeom prst="line">
              <a:avLst/>
            </a:prstGeom>
            <a:noFill/>
            <a:ln w="9525">
              <a:solidFill>
                <a:srgbClr val="FF9900"/>
              </a:solidFill>
              <a:round/>
              <a:headEnd/>
              <a:tailEnd type="triangle" w="med" len="med"/>
            </a:ln>
          </p:spPr>
          <p:txBody>
            <a:bodyPr anchor="ctr"/>
            <a:lstStyle/>
            <a:p>
              <a:endParaRPr lang="en-US"/>
            </a:p>
          </p:txBody>
        </p:sp>
      </p:gr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2"/>
          <p:cNvSpPr>
            <a:spLocks noGrp="1" noChangeArrowheads="1"/>
          </p:cNvSpPr>
          <p:nvPr>
            <p:ph type="title"/>
          </p:nvPr>
        </p:nvSpPr>
        <p:spPr/>
        <p:txBody>
          <a:bodyPr>
            <a:noAutofit/>
          </a:bodyPr>
          <a:lstStyle/>
          <a:p>
            <a:pPr>
              <a:defRPr/>
            </a:pPr>
            <a:r>
              <a:rPr lang="en-US" dirty="0" smtClean="0"/>
              <a:t>Types of Information Used</a:t>
            </a:r>
          </a:p>
        </p:txBody>
      </p:sp>
      <p:sp>
        <p:nvSpPr>
          <p:cNvPr id="165891" name="Rectangle 3"/>
          <p:cNvSpPr>
            <a:spLocks noGrp="1" noChangeArrowheads="1"/>
          </p:cNvSpPr>
          <p:nvPr>
            <p:ph sz="half" idx="1"/>
          </p:nvPr>
        </p:nvSpPr>
        <p:spPr>
          <a:xfrm>
            <a:off x="333375" y="1581151"/>
            <a:ext cx="4762607" cy="5019674"/>
          </a:xfrm>
        </p:spPr>
        <p:txBody>
          <a:bodyPr/>
          <a:lstStyle/>
          <a:p>
            <a:pPr marL="342900" indent="-342900">
              <a:lnSpc>
                <a:spcPct val="90000"/>
              </a:lnSpc>
              <a:buFontTx/>
              <a:buNone/>
            </a:pPr>
            <a:r>
              <a:rPr lang="en-US" b="1" dirty="0" smtClean="0">
                <a:solidFill>
                  <a:srgbClr val="800000"/>
                </a:solidFill>
              </a:rPr>
              <a:t>Content</a:t>
            </a:r>
            <a:endParaRPr lang="en-US" sz="3200" b="1" dirty="0" smtClean="0">
              <a:solidFill>
                <a:srgbClr val="800000"/>
              </a:solidFill>
            </a:endParaRPr>
          </a:p>
          <a:p>
            <a:pPr marL="742950" lvl="1" indent="-285750">
              <a:lnSpc>
                <a:spcPct val="90000"/>
              </a:lnSpc>
              <a:spcBef>
                <a:spcPct val="10000"/>
              </a:spcBef>
              <a:spcAft>
                <a:spcPct val="10000"/>
              </a:spcAft>
            </a:pPr>
            <a:r>
              <a:rPr lang="en-US" sz="2000" dirty="0" smtClean="0"/>
              <a:t>Differential </a:t>
            </a:r>
            <a:r>
              <a:rPr lang="en-US" sz="2000" dirty="0" err="1" smtClean="0"/>
              <a:t>codon</a:t>
            </a:r>
            <a:r>
              <a:rPr lang="en-US" sz="2000" dirty="0" smtClean="0"/>
              <a:t> usage in coding (biased) versus non-coding sections (uniform distribution) of the gene </a:t>
            </a:r>
          </a:p>
          <a:p>
            <a:pPr marL="742950" lvl="1" indent="-285750">
              <a:lnSpc>
                <a:spcPct val="90000"/>
              </a:lnSpc>
              <a:spcBef>
                <a:spcPct val="10000"/>
              </a:spcBef>
              <a:spcAft>
                <a:spcPct val="10000"/>
              </a:spcAft>
            </a:pPr>
            <a:r>
              <a:rPr lang="en-US" sz="2000" dirty="0" smtClean="0"/>
              <a:t>Distribution of </a:t>
            </a:r>
            <a:r>
              <a:rPr lang="en-US" sz="2000" dirty="0" err="1" smtClean="0"/>
              <a:t>exon</a:t>
            </a:r>
            <a:r>
              <a:rPr lang="en-US" sz="2000" dirty="0" smtClean="0"/>
              <a:t> and </a:t>
            </a:r>
            <a:r>
              <a:rPr lang="en-US" sz="2000" dirty="0" err="1" smtClean="0"/>
              <a:t>intron</a:t>
            </a:r>
            <a:r>
              <a:rPr lang="en-US" sz="2000" dirty="0" smtClean="0"/>
              <a:t> lengths</a:t>
            </a:r>
          </a:p>
          <a:p>
            <a:pPr marL="742950" lvl="1" indent="-285750">
              <a:lnSpc>
                <a:spcPct val="90000"/>
              </a:lnSpc>
              <a:spcBef>
                <a:spcPct val="10000"/>
              </a:spcBef>
              <a:spcAft>
                <a:spcPct val="10000"/>
              </a:spcAft>
            </a:pPr>
            <a:r>
              <a:rPr lang="en-US" sz="2000" dirty="0" smtClean="0"/>
              <a:t>Distribution of lengths of </a:t>
            </a:r>
            <a:r>
              <a:rPr lang="en-US" sz="2000" dirty="0" err="1" smtClean="0"/>
              <a:t>intergenic</a:t>
            </a:r>
            <a:r>
              <a:rPr lang="en-US" sz="2000" dirty="0" smtClean="0"/>
              <a:t> regions</a:t>
            </a:r>
          </a:p>
          <a:p>
            <a:pPr marL="742950" lvl="1" indent="-285750">
              <a:lnSpc>
                <a:spcPct val="90000"/>
              </a:lnSpc>
              <a:spcBef>
                <a:spcPct val="10000"/>
              </a:spcBef>
              <a:spcAft>
                <a:spcPct val="10000"/>
              </a:spcAft>
            </a:pPr>
            <a:r>
              <a:rPr lang="en-US" sz="2000" dirty="0" smtClean="0"/>
              <a:t>Local characteristics of the upstream sequence (</a:t>
            </a:r>
            <a:r>
              <a:rPr lang="en-US" sz="2000" dirty="0" err="1" smtClean="0"/>
              <a:t>CpG</a:t>
            </a:r>
            <a:r>
              <a:rPr lang="en-US" sz="2000" dirty="0" smtClean="0"/>
              <a:t> islands, C-</a:t>
            </a:r>
            <a:r>
              <a:rPr lang="en-US" sz="2000" dirty="0" err="1" smtClean="0"/>
              <a:t>phosphodiester</a:t>
            </a:r>
            <a:r>
              <a:rPr lang="en-US" sz="2000" dirty="0" smtClean="0"/>
              <a:t> bond – G, typically 300 – 3000 base pair)</a:t>
            </a:r>
          </a:p>
          <a:p>
            <a:pPr marL="742950" lvl="1" indent="-285750">
              <a:lnSpc>
                <a:spcPct val="90000"/>
              </a:lnSpc>
            </a:pPr>
            <a:endParaRPr lang="en-US" sz="1600" dirty="0" smtClean="0"/>
          </a:p>
          <a:p>
            <a:pPr marL="342900" indent="-342900">
              <a:lnSpc>
                <a:spcPct val="90000"/>
              </a:lnSpc>
            </a:pPr>
            <a:endParaRPr lang="en-US" sz="1700" dirty="0" smtClean="0"/>
          </a:p>
        </p:txBody>
      </p:sp>
      <p:sp>
        <p:nvSpPr>
          <p:cNvPr id="13318" name="Text Box 6"/>
          <p:cNvSpPr txBox="1">
            <a:spLocks noChangeArrowheads="1"/>
          </p:cNvSpPr>
          <p:nvPr/>
        </p:nvSpPr>
        <p:spPr bwMode="auto">
          <a:xfrm>
            <a:off x="5350640" y="6123789"/>
            <a:ext cx="1455848" cy="523220"/>
          </a:xfrm>
          <a:prstGeom prst="rect">
            <a:avLst/>
          </a:prstGeom>
          <a:noFill/>
          <a:ln w="9525">
            <a:noFill/>
            <a:miter lim="800000"/>
            <a:headEnd/>
            <a:tailEnd/>
          </a:ln>
        </p:spPr>
        <p:txBody>
          <a:bodyPr wrap="none">
            <a:spAutoFit/>
          </a:bodyPr>
          <a:lstStyle/>
          <a:p>
            <a:pPr eaLnBrk="0" hangingPunct="0"/>
            <a:r>
              <a:rPr lang="en-US" sz="1400" b="1" dirty="0">
                <a:solidFill>
                  <a:srgbClr val="800000"/>
                </a:solidFill>
              </a:rPr>
              <a:t>Distribution of </a:t>
            </a:r>
          </a:p>
          <a:p>
            <a:pPr eaLnBrk="0" hangingPunct="0"/>
            <a:r>
              <a:rPr lang="en-US" sz="1400" b="1" dirty="0" err="1">
                <a:solidFill>
                  <a:srgbClr val="800000"/>
                </a:solidFill>
              </a:rPr>
              <a:t>exon</a:t>
            </a:r>
            <a:r>
              <a:rPr lang="en-US" sz="1400" b="1" dirty="0">
                <a:solidFill>
                  <a:srgbClr val="800000"/>
                </a:solidFill>
              </a:rPr>
              <a:t> lengths</a:t>
            </a:r>
          </a:p>
        </p:txBody>
      </p:sp>
      <p:sp>
        <p:nvSpPr>
          <p:cNvPr id="13319" name="Text Box 7"/>
          <p:cNvSpPr txBox="1">
            <a:spLocks noChangeArrowheads="1"/>
          </p:cNvSpPr>
          <p:nvPr/>
        </p:nvSpPr>
        <p:spPr bwMode="auto">
          <a:xfrm>
            <a:off x="7519503" y="6134064"/>
            <a:ext cx="1455848" cy="523220"/>
          </a:xfrm>
          <a:prstGeom prst="rect">
            <a:avLst/>
          </a:prstGeom>
          <a:noFill/>
          <a:ln w="9525">
            <a:noFill/>
            <a:miter lim="800000"/>
            <a:headEnd/>
            <a:tailEnd/>
          </a:ln>
        </p:spPr>
        <p:txBody>
          <a:bodyPr wrap="none">
            <a:spAutoFit/>
          </a:bodyPr>
          <a:lstStyle/>
          <a:p>
            <a:pPr eaLnBrk="0" hangingPunct="0"/>
            <a:r>
              <a:rPr lang="en-US" sz="1400" b="1" dirty="0">
                <a:solidFill>
                  <a:srgbClr val="800000"/>
                </a:solidFill>
              </a:rPr>
              <a:t>Distribution of </a:t>
            </a:r>
          </a:p>
          <a:p>
            <a:pPr eaLnBrk="0" hangingPunct="0"/>
            <a:r>
              <a:rPr lang="en-US" sz="1400" b="1" dirty="0" err="1">
                <a:solidFill>
                  <a:srgbClr val="800000"/>
                </a:solidFill>
              </a:rPr>
              <a:t>intron</a:t>
            </a:r>
            <a:r>
              <a:rPr lang="en-US" sz="1400" b="1" dirty="0">
                <a:solidFill>
                  <a:srgbClr val="800000"/>
                </a:solidFill>
              </a:rPr>
              <a:t> lengths</a:t>
            </a:r>
          </a:p>
        </p:txBody>
      </p:sp>
      <p:pic>
        <p:nvPicPr>
          <p:cNvPr id="1026" name="Picture 2"/>
          <p:cNvPicPr>
            <a:picLocks noChangeAspect="1" noChangeArrowheads="1"/>
          </p:cNvPicPr>
          <p:nvPr/>
        </p:nvPicPr>
        <p:blipFill>
          <a:blip r:embed="rId3"/>
          <a:srcRect/>
          <a:stretch>
            <a:fillRect/>
          </a:stretch>
        </p:blipFill>
        <p:spPr bwMode="auto">
          <a:xfrm>
            <a:off x="5008652" y="1513456"/>
            <a:ext cx="1844212" cy="4517474"/>
          </a:xfrm>
          <a:prstGeom prst="rect">
            <a:avLst/>
          </a:prstGeom>
          <a:noFill/>
          <a:ln w="9525">
            <a:noFill/>
            <a:miter lim="800000"/>
            <a:headEnd/>
            <a:tailEnd/>
          </a:ln>
        </p:spPr>
      </p:pic>
      <p:pic>
        <p:nvPicPr>
          <p:cNvPr id="1027" name="Picture 3"/>
          <p:cNvPicPr>
            <a:picLocks noChangeAspect="1" noChangeArrowheads="1"/>
          </p:cNvPicPr>
          <p:nvPr/>
        </p:nvPicPr>
        <p:blipFill>
          <a:blip r:embed="rId4"/>
          <a:srcRect/>
          <a:stretch>
            <a:fillRect/>
          </a:stretch>
        </p:blipFill>
        <p:spPr bwMode="auto">
          <a:xfrm>
            <a:off x="7099443" y="1347734"/>
            <a:ext cx="1833457" cy="4724042"/>
          </a:xfrm>
          <a:prstGeom prst="rect">
            <a:avLst/>
          </a:prstGeom>
          <a:noFill/>
          <a:ln w="9525">
            <a:noFill/>
            <a:miter lim="800000"/>
            <a:headEnd/>
            <a:tailEnd/>
          </a:ln>
        </p:spPr>
      </p:pic>
      <p:sp>
        <p:nvSpPr>
          <p:cNvPr id="10" name="TextBox 9"/>
          <p:cNvSpPr txBox="1"/>
          <p:nvPr/>
        </p:nvSpPr>
        <p:spPr>
          <a:xfrm>
            <a:off x="5322013" y="5815173"/>
            <a:ext cx="1592496" cy="307777"/>
          </a:xfrm>
          <a:prstGeom prst="rect">
            <a:avLst/>
          </a:prstGeom>
          <a:solidFill>
            <a:srgbClr val="C3C7D1"/>
          </a:solidFill>
        </p:spPr>
        <p:txBody>
          <a:bodyPr wrap="square" rtlCol="0">
            <a:spAutoFit/>
          </a:bodyPr>
          <a:lstStyle/>
          <a:p>
            <a:r>
              <a:rPr lang="en-US" sz="1400" dirty="0" smtClean="0"/>
              <a:t>0        500    1000</a:t>
            </a:r>
            <a:endParaRPr lang="en-US" sz="1400" dirty="0"/>
          </a:p>
        </p:txBody>
      </p:sp>
      <p:sp>
        <p:nvSpPr>
          <p:cNvPr id="11" name="TextBox 10"/>
          <p:cNvSpPr txBox="1"/>
          <p:nvPr/>
        </p:nvSpPr>
        <p:spPr>
          <a:xfrm>
            <a:off x="7510408" y="5813460"/>
            <a:ext cx="1592496" cy="307777"/>
          </a:xfrm>
          <a:prstGeom prst="rect">
            <a:avLst/>
          </a:prstGeom>
          <a:solidFill>
            <a:srgbClr val="C3C7D1"/>
          </a:solidFill>
        </p:spPr>
        <p:txBody>
          <a:bodyPr wrap="square" rtlCol="0">
            <a:spAutoFit/>
          </a:bodyPr>
          <a:lstStyle/>
          <a:p>
            <a:r>
              <a:rPr lang="en-US" sz="1400" dirty="0" smtClean="0"/>
              <a:t>0    5000  10000</a:t>
            </a:r>
            <a:endParaRPr lang="en-US" sz="1400" dirty="0"/>
          </a:p>
        </p:txBody>
      </p:sp>
    </p:spTree>
  </p:cSld>
  <p:clrMapOvr>
    <a:masterClrMapping/>
  </p:clrMapOvr>
  <p:transition spd="med"/>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noAutofit/>
          </a:bodyPr>
          <a:lstStyle/>
          <a:p>
            <a:pPr>
              <a:defRPr/>
            </a:pPr>
            <a:r>
              <a:rPr lang="en-US" dirty="0" smtClean="0"/>
              <a:t>Types of Information Used</a:t>
            </a:r>
          </a:p>
        </p:txBody>
      </p:sp>
      <p:sp>
        <p:nvSpPr>
          <p:cNvPr id="14339" name="Rectangle 3"/>
          <p:cNvSpPr>
            <a:spLocks noGrp="1" noChangeArrowheads="1"/>
          </p:cNvSpPr>
          <p:nvPr>
            <p:ph sz="half" idx="1"/>
          </p:nvPr>
        </p:nvSpPr>
        <p:spPr>
          <a:xfrm>
            <a:off x="333375" y="1581151"/>
            <a:ext cx="8515349" cy="2775092"/>
          </a:xfrm>
        </p:spPr>
        <p:txBody>
          <a:bodyPr>
            <a:normAutofit fontScale="92500" lnSpcReduction="10000"/>
          </a:bodyPr>
          <a:lstStyle/>
          <a:p>
            <a:pPr marL="342900" indent="-342900">
              <a:lnSpc>
                <a:spcPct val="80000"/>
              </a:lnSpc>
              <a:buFontTx/>
              <a:buNone/>
            </a:pPr>
            <a:r>
              <a:rPr lang="en-US" b="1" dirty="0" smtClean="0">
                <a:solidFill>
                  <a:srgbClr val="800000"/>
                </a:solidFill>
              </a:rPr>
              <a:t>Similarity</a:t>
            </a:r>
          </a:p>
          <a:p>
            <a:pPr marL="742950" lvl="1" indent="-285750">
              <a:lnSpc>
                <a:spcPct val="80000"/>
              </a:lnSpc>
            </a:pPr>
            <a:r>
              <a:rPr lang="en-US" sz="2200" dirty="0" err="1" smtClean="0"/>
              <a:t>cDNA</a:t>
            </a:r>
            <a:r>
              <a:rPr lang="en-US" sz="2200" dirty="0" smtClean="0"/>
              <a:t>: single-stranded DNA complementary to an RNA, synthesized from it by reverse transcription</a:t>
            </a:r>
          </a:p>
          <a:p>
            <a:pPr lvl="1" indent="-228600">
              <a:lnSpc>
                <a:spcPct val="80000"/>
              </a:lnSpc>
            </a:pPr>
            <a:r>
              <a:rPr lang="en-US" sz="2200" dirty="0" smtClean="0"/>
              <a:t>full-length mRNAs</a:t>
            </a:r>
          </a:p>
          <a:p>
            <a:pPr lvl="1" indent="-228600">
              <a:lnSpc>
                <a:spcPct val="80000"/>
              </a:lnSpc>
            </a:pPr>
            <a:r>
              <a:rPr lang="en-US" sz="2200" dirty="0" smtClean="0"/>
              <a:t>ESTs – </a:t>
            </a:r>
            <a:r>
              <a:rPr lang="en-US" sz="2200" dirty="0" smtClean="0">
                <a:solidFill>
                  <a:srgbClr val="800000"/>
                </a:solidFill>
              </a:rPr>
              <a:t>E</a:t>
            </a:r>
            <a:r>
              <a:rPr lang="en-US" sz="2200" dirty="0" smtClean="0"/>
              <a:t>xpressed </a:t>
            </a:r>
            <a:r>
              <a:rPr lang="en-US" sz="2200" dirty="0" smtClean="0">
                <a:solidFill>
                  <a:srgbClr val="800000"/>
                </a:solidFill>
              </a:rPr>
              <a:t>S</a:t>
            </a:r>
            <a:r>
              <a:rPr lang="en-US" sz="2200" dirty="0" smtClean="0"/>
              <a:t>equence </a:t>
            </a:r>
            <a:r>
              <a:rPr lang="en-US" sz="2200" dirty="0" smtClean="0">
                <a:solidFill>
                  <a:srgbClr val="800000"/>
                </a:solidFill>
              </a:rPr>
              <a:t>T</a:t>
            </a:r>
            <a:r>
              <a:rPr lang="en-US" sz="2200" dirty="0" smtClean="0"/>
              <a:t>ags </a:t>
            </a:r>
          </a:p>
          <a:p>
            <a:pPr lvl="2">
              <a:lnSpc>
                <a:spcPct val="80000"/>
              </a:lnSpc>
            </a:pPr>
            <a:r>
              <a:rPr lang="en-US" sz="1900" dirty="0" smtClean="0"/>
              <a:t>Relatively short, 500 </a:t>
            </a:r>
            <a:r>
              <a:rPr lang="en-US" sz="1900" dirty="0" err="1" smtClean="0"/>
              <a:t>bp</a:t>
            </a:r>
            <a:r>
              <a:rPr lang="en-US" sz="1900" dirty="0" smtClean="0"/>
              <a:t> long on average</a:t>
            </a:r>
          </a:p>
          <a:p>
            <a:pPr lvl="2">
              <a:lnSpc>
                <a:spcPct val="80000"/>
              </a:lnSpc>
            </a:pPr>
            <a:r>
              <a:rPr lang="en-US" sz="1900" dirty="0" smtClean="0"/>
              <a:t>May span one or more </a:t>
            </a:r>
            <a:r>
              <a:rPr lang="en-US" sz="1900" dirty="0" err="1" smtClean="0"/>
              <a:t>exons</a:t>
            </a:r>
            <a:r>
              <a:rPr lang="en-US" sz="1900" dirty="0" smtClean="0"/>
              <a:t> </a:t>
            </a:r>
          </a:p>
          <a:p>
            <a:pPr lvl="2">
              <a:lnSpc>
                <a:spcPct val="80000"/>
              </a:lnSpc>
            </a:pPr>
            <a:r>
              <a:rPr lang="en-US" sz="1900" dirty="0" smtClean="0"/>
              <a:t>Large data sets</a:t>
            </a:r>
          </a:p>
          <a:p>
            <a:pPr marL="742950" lvl="1" indent="-285750">
              <a:lnSpc>
                <a:spcPct val="80000"/>
              </a:lnSpc>
            </a:pPr>
            <a:r>
              <a:rPr lang="en-US" sz="2200" dirty="0" smtClean="0"/>
              <a:t>Protein sequences</a:t>
            </a:r>
          </a:p>
          <a:p>
            <a:pPr marL="742950" lvl="1" indent="-285750">
              <a:lnSpc>
                <a:spcPct val="80000"/>
              </a:lnSpc>
            </a:pPr>
            <a:r>
              <a:rPr lang="en-US" sz="2200" dirty="0" err="1" smtClean="0"/>
              <a:t>Orthologous</a:t>
            </a:r>
            <a:r>
              <a:rPr lang="en-US" sz="2200" dirty="0" smtClean="0"/>
              <a:t> sequences from related species</a:t>
            </a:r>
            <a:endParaRPr lang="en-US" sz="1900" dirty="0" smtClean="0"/>
          </a:p>
        </p:txBody>
      </p:sp>
      <p:sp>
        <p:nvSpPr>
          <p:cNvPr id="14340" name="Line 4"/>
          <p:cNvSpPr>
            <a:spLocks noChangeShapeType="1"/>
          </p:cNvSpPr>
          <p:nvPr/>
        </p:nvSpPr>
        <p:spPr bwMode="auto">
          <a:xfrm>
            <a:off x="1641190" y="4652210"/>
            <a:ext cx="4983163" cy="4762"/>
          </a:xfrm>
          <a:prstGeom prst="line">
            <a:avLst/>
          </a:prstGeom>
          <a:noFill/>
          <a:ln w="19050">
            <a:solidFill>
              <a:schemeClr val="tx1"/>
            </a:solidFill>
            <a:round/>
            <a:headEnd/>
            <a:tailEnd/>
          </a:ln>
        </p:spPr>
        <p:txBody>
          <a:bodyPr wrap="none" anchor="ctr"/>
          <a:lstStyle/>
          <a:p>
            <a:endParaRPr lang="en-US"/>
          </a:p>
        </p:txBody>
      </p:sp>
      <p:sp>
        <p:nvSpPr>
          <p:cNvPr id="14341" name="Text Box 5"/>
          <p:cNvSpPr txBox="1">
            <a:spLocks noChangeArrowheads="1"/>
          </p:cNvSpPr>
          <p:nvPr/>
        </p:nvSpPr>
        <p:spPr bwMode="auto">
          <a:xfrm>
            <a:off x="6571965" y="4433135"/>
            <a:ext cx="939800" cy="457200"/>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Genomic DNA</a:t>
            </a:r>
            <a:endParaRPr lang="en-US" sz="2000" b="1">
              <a:solidFill>
                <a:schemeClr val="tx2"/>
              </a:solidFill>
            </a:endParaRPr>
          </a:p>
        </p:txBody>
      </p:sp>
      <p:sp>
        <p:nvSpPr>
          <p:cNvPr id="166918" name="Rectangle 6"/>
          <p:cNvSpPr>
            <a:spLocks noChangeArrowheads="1"/>
          </p:cNvSpPr>
          <p:nvPr/>
        </p:nvSpPr>
        <p:spPr bwMode="auto">
          <a:xfrm>
            <a:off x="2141253" y="4607760"/>
            <a:ext cx="592137" cy="10318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66919" name="Rectangle 7"/>
          <p:cNvSpPr>
            <a:spLocks noChangeArrowheads="1"/>
          </p:cNvSpPr>
          <p:nvPr/>
        </p:nvSpPr>
        <p:spPr bwMode="auto">
          <a:xfrm>
            <a:off x="3554128" y="4604585"/>
            <a:ext cx="1227137" cy="100012"/>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66920" name="Rectangle 8"/>
          <p:cNvSpPr>
            <a:spLocks noChangeArrowheads="1"/>
          </p:cNvSpPr>
          <p:nvPr/>
        </p:nvSpPr>
        <p:spPr bwMode="auto">
          <a:xfrm>
            <a:off x="5884578" y="4604585"/>
            <a:ext cx="592137" cy="100012"/>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grpSp>
        <p:nvGrpSpPr>
          <p:cNvPr id="2" name="Group 9"/>
          <p:cNvGrpSpPr>
            <a:grpSpLocks/>
          </p:cNvGrpSpPr>
          <p:nvPr/>
        </p:nvGrpSpPr>
        <p:grpSpPr bwMode="auto">
          <a:xfrm>
            <a:off x="3528728" y="5141160"/>
            <a:ext cx="3933825" cy="660400"/>
            <a:chOff x="2527" y="1517"/>
            <a:chExt cx="2478" cy="416"/>
          </a:xfrm>
        </p:grpSpPr>
        <p:grpSp>
          <p:nvGrpSpPr>
            <p:cNvPr id="3" name="Group 10"/>
            <p:cNvGrpSpPr>
              <a:grpSpLocks/>
            </p:cNvGrpSpPr>
            <p:nvPr/>
          </p:nvGrpSpPr>
          <p:grpSpPr bwMode="auto">
            <a:xfrm>
              <a:off x="2527" y="1517"/>
              <a:ext cx="810" cy="309"/>
              <a:chOff x="2527" y="1565"/>
              <a:chExt cx="810" cy="309"/>
            </a:xfrm>
          </p:grpSpPr>
          <p:sp>
            <p:nvSpPr>
              <p:cNvPr id="14371" name="Rectangle 11"/>
              <p:cNvSpPr>
                <a:spLocks noChangeArrowheads="1"/>
              </p:cNvSpPr>
              <p:nvPr/>
            </p:nvSpPr>
            <p:spPr bwMode="auto">
              <a:xfrm>
                <a:off x="2527" y="1811"/>
                <a:ext cx="810" cy="63"/>
              </a:xfrm>
              <a:prstGeom prst="rect">
                <a:avLst/>
              </a:prstGeom>
              <a:gradFill rotWithShape="0">
                <a:gsLst>
                  <a:gs pos="0">
                    <a:srgbClr val="185E18"/>
                  </a:gs>
                  <a:gs pos="100000">
                    <a:srgbClr val="33CC33"/>
                  </a:gs>
                </a:gsLst>
                <a:lin ang="5400000" scaled="1"/>
              </a:gradFill>
              <a:ln w="9525">
                <a:solidFill>
                  <a:schemeClr val="tx1"/>
                </a:solidFill>
                <a:miter lim="800000"/>
                <a:headEnd/>
                <a:tailEnd/>
              </a:ln>
            </p:spPr>
            <p:txBody>
              <a:bodyPr wrap="none" anchor="ctr"/>
              <a:lstStyle/>
              <a:p>
                <a:endParaRPr lang="en-US"/>
              </a:p>
            </p:txBody>
          </p:sp>
          <p:sp>
            <p:nvSpPr>
              <p:cNvPr id="14372" name="Line 12"/>
              <p:cNvSpPr>
                <a:spLocks noChangeShapeType="1"/>
              </p:cNvSpPr>
              <p:nvPr/>
            </p:nvSpPr>
            <p:spPr bwMode="auto">
              <a:xfrm flipH="1" flipV="1">
                <a:off x="2531" y="1565"/>
                <a:ext cx="6" cy="239"/>
              </a:xfrm>
              <a:prstGeom prst="line">
                <a:avLst/>
              </a:prstGeom>
              <a:noFill/>
              <a:ln w="25400" cap="rnd">
                <a:solidFill>
                  <a:srgbClr val="008000"/>
                </a:solidFill>
                <a:prstDash val="sysDot"/>
                <a:round/>
                <a:headEnd/>
                <a:tailEnd/>
              </a:ln>
            </p:spPr>
            <p:txBody>
              <a:bodyPr wrap="none" anchor="ctr"/>
              <a:lstStyle/>
              <a:p>
                <a:endParaRPr lang="en-US"/>
              </a:p>
            </p:txBody>
          </p:sp>
          <p:sp>
            <p:nvSpPr>
              <p:cNvPr id="14373" name="Line 13"/>
              <p:cNvSpPr>
                <a:spLocks noChangeShapeType="1"/>
              </p:cNvSpPr>
              <p:nvPr/>
            </p:nvSpPr>
            <p:spPr bwMode="auto">
              <a:xfrm flipH="1" flipV="1">
                <a:off x="3064" y="1586"/>
                <a:ext cx="1" cy="220"/>
              </a:xfrm>
              <a:prstGeom prst="line">
                <a:avLst/>
              </a:prstGeom>
              <a:noFill/>
              <a:ln w="25400" cap="rnd">
                <a:solidFill>
                  <a:srgbClr val="008000"/>
                </a:solidFill>
                <a:prstDash val="sysDot"/>
                <a:round/>
                <a:headEnd/>
                <a:tailEnd/>
              </a:ln>
            </p:spPr>
            <p:txBody>
              <a:bodyPr wrap="none" anchor="ctr"/>
              <a:lstStyle/>
              <a:p>
                <a:endParaRPr lang="en-US"/>
              </a:p>
            </p:txBody>
          </p:sp>
          <p:sp>
            <p:nvSpPr>
              <p:cNvPr id="14374" name="Line 14"/>
              <p:cNvSpPr>
                <a:spLocks noChangeShapeType="1"/>
              </p:cNvSpPr>
              <p:nvPr/>
            </p:nvSpPr>
            <p:spPr bwMode="auto">
              <a:xfrm flipH="1" flipV="1">
                <a:off x="3329" y="1566"/>
                <a:ext cx="1" cy="234"/>
              </a:xfrm>
              <a:prstGeom prst="line">
                <a:avLst/>
              </a:prstGeom>
              <a:noFill/>
              <a:ln w="25400" cap="rnd">
                <a:solidFill>
                  <a:srgbClr val="008000"/>
                </a:solidFill>
                <a:prstDash val="sysDot"/>
                <a:round/>
                <a:headEnd/>
                <a:tailEnd/>
              </a:ln>
            </p:spPr>
            <p:txBody>
              <a:bodyPr wrap="none" anchor="ctr"/>
              <a:lstStyle/>
              <a:p>
                <a:endParaRPr lang="en-US"/>
              </a:p>
            </p:txBody>
          </p:sp>
        </p:grpSp>
        <p:sp>
          <p:nvSpPr>
            <p:cNvPr id="14370" name="Text Box 15"/>
            <p:cNvSpPr txBox="1">
              <a:spLocks noChangeArrowheads="1"/>
            </p:cNvSpPr>
            <p:nvPr/>
          </p:nvSpPr>
          <p:spPr bwMode="auto">
            <a:xfrm>
              <a:off x="4481" y="1760"/>
              <a:ext cx="524" cy="173"/>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ESTs</a:t>
              </a:r>
              <a:endParaRPr lang="en-US" sz="2000" b="1">
                <a:solidFill>
                  <a:schemeClr val="tx2"/>
                </a:solidFill>
              </a:endParaRPr>
            </a:p>
          </p:txBody>
        </p:sp>
      </p:grpSp>
      <p:grpSp>
        <p:nvGrpSpPr>
          <p:cNvPr id="4" name="Group 16"/>
          <p:cNvGrpSpPr>
            <a:grpSpLocks/>
          </p:cNvGrpSpPr>
          <p:nvPr/>
        </p:nvGrpSpPr>
        <p:grpSpPr bwMode="auto">
          <a:xfrm>
            <a:off x="2161890" y="4712535"/>
            <a:ext cx="5548313" cy="801687"/>
            <a:chOff x="1666" y="1247"/>
            <a:chExt cx="3495" cy="505"/>
          </a:xfrm>
        </p:grpSpPr>
        <p:sp>
          <p:nvSpPr>
            <p:cNvPr id="14357" name="Text Box 17"/>
            <p:cNvSpPr txBox="1">
              <a:spLocks noChangeArrowheads="1"/>
            </p:cNvSpPr>
            <p:nvPr/>
          </p:nvSpPr>
          <p:spPr bwMode="auto">
            <a:xfrm>
              <a:off x="4358" y="1350"/>
              <a:ext cx="803" cy="402"/>
            </a:xfrm>
            <a:prstGeom prst="rect">
              <a:avLst/>
            </a:prstGeom>
            <a:noFill/>
            <a:ln w="9525">
              <a:noFill/>
              <a:miter lim="800000"/>
              <a:headEnd/>
              <a:tailEnd/>
            </a:ln>
          </p:spPr>
          <p:txBody>
            <a:bodyPr anchor="ctr">
              <a:spAutoFit/>
            </a:bodyPr>
            <a:lstStyle/>
            <a:p>
              <a:pPr algn="ctr" eaLnBrk="0" hangingPunct="0"/>
              <a:endParaRPr lang="en-US" sz="1200" b="1" i="1">
                <a:solidFill>
                  <a:schemeClr val="tx2"/>
                </a:solidFill>
              </a:endParaRPr>
            </a:p>
            <a:p>
              <a:pPr algn="ctr" eaLnBrk="0" hangingPunct="0"/>
              <a:r>
                <a:rPr lang="en-US" sz="1200" b="1" i="1">
                  <a:solidFill>
                    <a:schemeClr val="tx2"/>
                  </a:solidFill>
                </a:rPr>
                <a:t>Full-length mRNA</a:t>
              </a:r>
              <a:endParaRPr lang="en-US" sz="2000" b="1">
                <a:solidFill>
                  <a:schemeClr val="tx2"/>
                </a:solidFill>
              </a:endParaRPr>
            </a:p>
          </p:txBody>
        </p:sp>
        <p:sp>
          <p:nvSpPr>
            <p:cNvPr id="14358" name="Line 18"/>
            <p:cNvSpPr>
              <a:spLocks noChangeShapeType="1"/>
            </p:cNvSpPr>
            <p:nvPr/>
          </p:nvSpPr>
          <p:spPr bwMode="auto">
            <a:xfrm flipV="1">
              <a:off x="3071" y="1251"/>
              <a:ext cx="246" cy="215"/>
            </a:xfrm>
            <a:prstGeom prst="line">
              <a:avLst/>
            </a:prstGeom>
            <a:noFill/>
            <a:ln w="25400" cap="rnd">
              <a:solidFill>
                <a:srgbClr val="008000"/>
              </a:solidFill>
              <a:prstDash val="sysDot"/>
              <a:round/>
              <a:headEnd/>
              <a:tailEnd/>
            </a:ln>
          </p:spPr>
          <p:txBody>
            <a:bodyPr wrap="none" anchor="ctr"/>
            <a:lstStyle/>
            <a:p>
              <a:endParaRPr lang="en-US"/>
            </a:p>
          </p:txBody>
        </p:sp>
        <p:sp>
          <p:nvSpPr>
            <p:cNvPr id="14359" name="Line 19"/>
            <p:cNvSpPr>
              <a:spLocks noChangeShapeType="1"/>
            </p:cNvSpPr>
            <p:nvPr/>
          </p:nvSpPr>
          <p:spPr bwMode="auto">
            <a:xfrm flipV="1">
              <a:off x="2311" y="1250"/>
              <a:ext cx="234" cy="218"/>
            </a:xfrm>
            <a:prstGeom prst="line">
              <a:avLst/>
            </a:prstGeom>
            <a:noFill/>
            <a:ln w="25400" cap="rnd">
              <a:solidFill>
                <a:srgbClr val="008000"/>
              </a:solidFill>
              <a:prstDash val="sysDot"/>
              <a:round/>
              <a:headEnd/>
              <a:tailEnd/>
            </a:ln>
          </p:spPr>
          <p:txBody>
            <a:bodyPr wrap="none" anchor="ctr"/>
            <a:lstStyle/>
            <a:p>
              <a:endParaRPr lang="en-US"/>
            </a:p>
          </p:txBody>
        </p:sp>
        <p:sp>
          <p:nvSpPr>
            <p:cNvPr id="14360" name="Line 20"/>
            <p:cNvSpPr>
              <a:spLocks noChangeShapeType="1"/>
            </p:cNvSpPr>
            <p:nvPr/>
          </p:nvSpPr>
          <p:spPr bwMode="auto">
            <a:xfrm flipH="1" flipV="1">
              <a:off x="1666" y="1256"/>
              <a:ext cx="265" cy="194"/>
            </a:xfrm>
            <a:prstGeom prst="line">
              <a:avLst/>
            </a:prstGeom>
            <a:noFill/>
            <a:ln w="25400" cap="rnd">
              <a:solidFill>
                <a:srgbClr val="008000"/>
              </a:solidFill>
              <a:prstDash val="sysDot"/>
              <a:round/>
              <a:headEnd/>
              <a:tailEnd/>
            </a:ln>
          </p:spPr>
          <p:txBody>
            <a:bodyPr wrap="none" anchor="ctr"/>
            <a:lstStyle/>
            <a:p>
              <a:endParaRPr lang="en-US"/>
            </a:p>
          </p:txBody>
        </p:sp>
        <p:sp>
          <p:nvSpPr>
            <p:cNvPr id="14361" name="Line 21"/>
            <p:cNvSpPr>
              <a:spLocks noChangeShapeType="1"/>
            </p:cNvSpPr>
            <p:nvPr/>
          </p:nvSpPr>
          <p:spPr bwMode="auto">
            <a:xfrm flipH="1" flipV="1">
              <a:off x="2024" y="1256"/>
              <a:ext cx="274" cy="205"/>
            </a:xfrm>
            <a:prstGeom prst="line">
              <a:avLst/>
            </a:prstGeom>
            <a:noFill/>
            <a:ln w="25400" cap="rnd">
              <a:solidFill>
                <a:srgbClr val="008000"/>
              </a:solidFill>
              <a:prstDash val="sysDot"/>
              <a:round/>
              <a:headEnd/>
              <a:tailEnd/>
            </a:ln>
          </p:spPr>
          <p:txBody>
            <a:bodyPr wrap="none" anchor="ctr"/>
            <a:lstStyle/>
            <a:p>
              <a:endParaRPr lang="en-US"/>
            </a:p>
          </p:txBody>
        </p:sp>
        <p:sp>
          <p:nvSpPr>
            <p:cNvPr id="14362" name="Line 22"/>
            <p:cNvSpPr>
              <a:spLocks noChangeShapeType="1"/>
            </p:cNvSpPr>
            <p:nvPr/>
          </p:nvSpPr>
          <p:spPr bwMode="auto">
            <a:xfrm flipV="1">
              <a:off x="3066" y="1247"/>
              <a:ext cx="919" cy="232"/>
            </a:xfrm>
            <a:prstGeom prst="line">
              <a:avLst/>
            </a:prstGeom>
            <a:noFill/>
            <a:ln w="25400" cap="rnd">
              <a:solidFill>
                <a:srgbClr val="008000"/>
              </a:solidFill>
              <a:prstDash val="sysDot"/>
              <a:round/>
              <a:headEnd/>
              <a:tailEnd/>
            </a:ln>
          </p:spPr>
          <p:txBody>
            <a:bodyPr wrap="none" anchor="ctr"/>
            <a:lstStyle/>
            <a:p>
              <a:endParaRPr lang="en-US"/>
            </a:p>
          </p:txBody>
        </p:sp>
        <p:sp>
          <p:nvSpPr>
            <p:cNvPr id="14363" name="Line 23"/>
            <p:cNvSpPr>
              <a:spLocks noChangeShapeType="1"/>
            </p:cNvSpPr>
            <p:nvPr/>
          </p:nvSpPr>
          <p:spPr bwMode="auto">
            <a:xfrm flipV="1">
              <a:off x="3427" y="1249"/>
              <a:ext cx="961" cy="217"/>
            </a:xfrm>
            <a:prstGeom prst="line">
              <a:avLst/>
            </a:prstGeom>
            <a:noFill/>
            <a:ln w="25400" cap="rnd">
              <a:solidFill>
                <a:srgbClr val="008000"/>
              </a:solidFill>
              <a:prstDash val="sysDot"/>
              <a:round/>
              <a:headEnd/>
              <a:tailEnd/>
            </a:ln>
          </p:spPr>
          <p:txBody>
            <a:bodyPr wrap="none" anchor="ctr"/>
            <a:lstStyle/>
            <a:p>
              <a:endParaRPr lang="en-US"/>
            </a:p>
          </p:txBody>
        </p:sp>
        <p:sp>
          <p:nvSpPr>
            <p:cNvPr id="166936" name="Rectangle 24"/>
            <p:cNvSpPr>
              <a:spLocks noChangeArrowheads="1"/>
            </p:cNvSpPr>
            <p:nvPr/>
          </p:nvSpPr>
          <p:spPr bwMode="auto">
            <a:xfrm>
              <a:off x="2297" y="1475"/>
              <a:ext cx="759" cy="64"/>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4365" name="Line 25"/>
            <p:cNvSpPr>
              <a:spLocks noChangeShapeType="1"/>
            </p:cNvSpPr>
            <p:nvPr/>
          </p:nvSpPr>
          <p:spPr bwMode="auto">
            <a:xfrm>
              <a:off x="1782" y="1504"/>
              <a:ext cx="148" cy="0"/>
            </a:xfrm>
            <a:prstGeom prst="line">
              <a:avLst/>
            </a:prstGeom>
            <a:noFill/>
            <a:ln w="9525">
              <a:solidFill>
                <a:schemeClr val="accent2"/>
              </a:solidFill>
              <a:round/>
              <a:headEnd/>
              <a:tailEnd/>
            </a:ln>
          </p:spPr>
          <p:txBody>
            <a:bodyPr wrap="none" anchor="ctr"/>
            <a:lstStyle/>
            <a:p>
              <a:endParaRPr lang="en-US"/>
            </a:p>
          </p:txBody>
        </p:sp>
        <p:sp>
          <p:nvSpPr>
            <p:cNvPr id="14366" name="Line 26"/>
            <p:cNvSpPr>
              <a:spLocks noChangeShapeType="1"/>
            </p:cNvSpPr>
            <p:nvPr/>
          </p:nvSpPr>
          <p:spPr bwMode="auto">
            <a:xfrm>
              <a:off x="3443" y="1503"/>
              <a:ext cx="307" cy="0"/>
            </a:xfrm>
            <a:prstGeom prst="line">
              <a:avLst/>
            </a:prstGeom>
            <a:noFill/>
            <a:ln w="9525">
              <a:solidFill>
                <a:schemeClr val="accent2"/>
              </a:solidFill>
              <a:round/>
              <a:headEnd/>
              <a:tailEnd/>
            </a:ln>
          </p:spPr>
          <p:txBody>
            <a:bodyPr wrap="none" anchor="ctr"/>
            <a:lstStyle/>
            <a:p>
              <a:endParaRPr lang="en-US"/>
            </a:p>
          </p:txBody>
        </p:sp>
        <p:sp>
          <p:nvSpPr>
            <p:cNvPr id="166939" name="Rectangle 27"/>
            <p:cNvSpPr>
              <a:spLocks noChangeArrowheads="1"/>
            </p:cNvSpPr>
            <p:nvPr/>
          </p:nvSpPr>
          <p:spPr bwMode="auto">
            <a:xfrm>
              <a:off x="1933" y="1474"/>
              <a:ext cx="373" cy="64"/>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66940" name="Rectangle 28"/>
            <p:cNvSpPr>
              <a:spLocks noChangeArrowheads="1"/>
            </p:cNvSpPr>
            <p:nvPr/>
          </p:nvSpPr>
          <p:spPr bwMode="auto">
            <a:xfrm>
              <a:off x="3054" y="1477"/>
              <a:ext cx="370" cy="61"/>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grpSp>
      <p:grpSp>
        <p:nvGrpSpPr>
          <p:cNvPr id="5" name="Group 29"/>
          <p:cNvGrpSpPr>
            <a:grpSpLocks/>
          </p:cNvGrpSpPr>
          <p:nvPr/>
        </p:nvGrpSpPr>
        <p:grpSpPr bwMode="auto">
          <a:xfrm>
            <a:off x="2117440" y="4679197"/>
            <a:ext cx="5353050" cy="1544638"/>
            <a:chOff x="1638" y="1226"/>
            <a:chExt cx="3372" cy="973"/>
          </a:xfrm>
        </p:grpSpPr>
        <p:grpSp>
          <p:nvGrpSpPr>
            <p:cNvPr id="6" name="Group 30"/>
            <p:cNvGrpSpPr>
              <a:grpSpLocks/>
            </p:cNvGrpSpPr>
            <p:nvPr/>
          </p:nvGrpSpPr>
          <p:grpSpPr bwMode="auto">
            <a:xfrm>
              <a:off x="1638" y="1226"/>
              <a:ext cx="2743" cy="898"/>
              <a:chOff x="1673" y="2294"/>
              <a:chExt cx="2814" cy="1077"/>
            </a:xfrm>
          </p:grpSpPr>
          <p:sp>
            <p:nvSpPr>
              <p:cNvPr id="14350" name="Rectangle 31"/>
              <p:cNvSpPr>
                <a:spLocks noChangeArrowheads="1"/>
              </p:cNvSpPr>
              <p:nvPr/>
            </p:nvSpPr>
            <p:spPr bwMode="auto">
              <a:xfrm>
                <a:off x="1986" y="3295"/>
                <a:ext cx="1519" cy="76"/>
              </a:xfrm>
              <a:prstGeom prst="rect">
                <a:avLst/>
              </a:prstGeom>
              <a:gradFill rotWithShape="0">
                <a:gsLst>
                  <a:gs pos="0">
                    <a:srgbClr val="760000"/>
                  </a:gs>
                  <a:gs pos="100000">
                    <a:srgbClr val="FF0000"/>
                  </a:gs>
                </a:gsLst>
                <a:lin ang="5400000" scaled="1"/>
              </a:gradFill>
              <a:ln w="9525" cap="rnd">
                <a:solidFill>
                  <a:schemeClr val="tx1"/>
                </a:solidFill>
                <a:prstDash val="sysDot"/>
                <a:miter lim="800000"/>
                <a:headEnd/>
                <a:tailEnd/>
              </a:ln>
            </p:spPr>
            <p:txBody>
              <a:bodyPr wrap="none" anchor="ctr"/>
              <a:lstStyle/>
              <a:p>
                <a:endParaRPr lang="en-US"/>
              </a:p>
            </p:txBody>
          </p:sp>
          <p:sp>
            <p:nvSpPr>
              <p:cNvPr id="14351" name="Line 32"/>
              <p:cNvSpPr>
                <a:spLocks noChangeShapeType="1"/>
              </p:cNvSpPr>
              <p:nvPr/>
            </p:nvSpPr>
            <p:spPr bwMode="auto">
              <a:xfrm flipH="1" flipV="1">
                <a:off x="1673" y="2311"/>
                <a:ext cx="308" cy="983"/>
              </a:xfrm>
              <a:prstGeom prst="line">
                <a:avLst/>
              </a:prstGeom>
              <a:noFill/>
              <a:ln w="25400" cap="rnd">
                <a:solidFill>
                  <a:srgbClr val="FF0000"/>
                </a:solidFill>
                <a:prstDash val="sysDot"/>
                <a:round/>
                <a:headEnd/>
                <a:tailEnd/>
              </a:ln>
            </p:spPr>
            <p:txBody>
              <a:bodyPr wrap="none" anchor="ctr"/>
              <a:lstStyle/>
              <a:p>
                <a:endParaRPr lang="en-US"/>
              </a:p>
            </p:txBody>
          </p:sp>
          <p:sp>
            <p:nvSpPr>
              <p:cNvPr id="14352" name="Line 33"/>
              <p:cNvSpPr>
                <a:spLocks noChangeShapeType="1"/>
              </p:cNvSpPr>
              <p:nvPr/>
            </p:nvSpPr>
            <p:spPr bwMode="auto">
              <a:xfrm flipH="1" flipV="1">
                <a:off x="2063" y="2307"/>
                <a:ext cx="308" cy="976"/>
              </a:xfrm>
              <a:prstGeom prst="line">
                <a:avLst/>
              </a:prstGeom>
              <a:noFill/>
              <a:ln w="25400" cap="rnd">
                <a:solidFill>
                  <a:srgbClr val="FF0000"/>
                </a:solidFill>
                <a:prstDash val="sysDot"/>
                <a:round/>
                <a:headEnd/>
                <a:tailEnd/>
              </a:ln>
            </p:spPr>
            <p:txBody>
              <a:bodyPr wrap="none" anchor="ctr"/>
              <a:lstStyle/>
              <a:p>
                <a:endParaRPr lang="en-US"/>
              </a:p>
            </p:txBody>
          </p:sp>
          <p:sp>
            <p:nvSpPr>
              <p:cNvPr id="14353" name="Line 34"/>
              <p:cNvSpPr>
                <a:spLocks noChangeShapeType="1"/>
              </p:cNvSpPr>
              <p:nvPr/>
            </p:nvSpPr>
            <p:spPr bwMode="auto">
              <a:xfrm flipV="1">
                <a:off x="2379" y="2323"/>
                <a:ext cx="228" cy="1003"/>
              </a:xfrm>
              <a:prstGeom prst="line">
                <a:avLst/>
              </a:prstGeom>
              <a:noFill/>
              <a:ln w="25400" cap="rnd">
                <a:solidFill>
                  <a:srgbClr val="FF0000"/>
                </a:solidFill>
                <a:prstDash val="sysDot"/>
                <a:round/>
                <a:headEnd/>
                <a:tailEnd/>
              </a:ln>
            </p:spPr>
            <p:txBody>
              <a:bodyPr wrap="none" anchor="ctr"/>
              <a:lstStyle/>
              <a:p>
                <a:endParaRPr lang="en-US"/>
              </a:p>
            </p:txBody>
          </p:sp>
          <p:sp>
            <p:nvSpPr>
              <p:cNvPr id="14354" name="Line 35"/>
              <p:cNvSpPr>
                <a:spLocks noChangeShapeType="1"/>
              </p:cNvSpPr>
              <p:nvPr/>
            </p:nvSpPr>
            <p:spPr bwMode="auto">
              <a:xfrm flipV="1">
                <a:off x="3157" y="2299"/>
                <a:ext cx="235" cy="1029"/>
              </a:xfrm>
              <a:prstGeom prst="line">
                <a:avLst/>
              </a:prstGeom>
              <a:noFill/>
              <a:ln w="25400" cap="rnd">
                <a:solidFill>
                  <a:srgbClr val="FF0000"/>
                </a:solidFill>
                <a:prstDash val="sysDot"/>
                <a:round/>
                <a:headEnd/>
                <a:tailEnd/>
              </a:ln>
            </p:spPr>
            <p:txBody>
              <a:bodyPr wrap="none" anchor="ctr"/>
              <a:lstStyle/>
              <a:p>
                <a:endParaRPr lang="en-US"/>
              </a:p>
            </p:txBody>
          </p:sp>
          <p:sp>
            <p:nvSpPr>
              <p:cNvPr id="14355" name="Line 36"/>
              <p:cNvSpPr>
                <a:spLocks noChangeShapeType="1"/>
              </p:cNvSpPr>
              <p:nvPr/>
            </p:nvSpPr>
            <p:spPr bwMode="auto">
              <a:xfrm flipV="1">
                <a:off x="3171" y="2302"/>
                <a:ext cx="939" cy="1002"/>
              </a:xfrm>
              <a:prstGeom prst="line">
                <a:avLst/>
              </a:prstGeom>
              <a:noFill/>
              <a:ln w="25400" cap="rnd">
                <a:solidFill>
                  <a:srgbClr val="FF0000"/>
                </a:solidFill>
                <a:prstDash val="sysDot"/>
                <a:round/>
                <a:headEnd/>
                <a:tailEnd/>
              </a:ln>
            </p:spPr>
            <p:txBody>
              <a:bodyPr wrap="none" anchor="ctr"/>
              <a:lstStyle/>
              <a:p>
                <a:endParaRPr lang="en-US"/>
              </a:p>
            </p:txBody>
          </p:sp>
          <p:sp>
            <p:nvSpPr>
              <p:cNvPr id="14356" name="Line 37"/>
              <p:cNvSpPr>
                <a:spLocks noChangeShapeType="1"/>
              </p:cNvSpPr>
              <p:nvPr/>
            </p:nvSpPr>
            <p:spPr bwMode="auto">
              <a:xfrm flipV="1">
                <a:off x="3501" y="2294"/>
                <a:ext cx="986" cy="1002"/>
              </a:xfrm>
              <a:prstGeom prst="line">
                <a:avLst/>
              </a:prstGeom>
              <a:noFill/>
              <a:ln w="25400" cap="rnd">
                <a:solidFill>
                  <a:srgbClr val="FF0000"/>
                </a:solidFill>
                <a:prstDash val="sysDot"/>
                <a:round/>
                <a:headEnd/>
                <a:tailEnd/>
              </a:ln>
            </p:spPr>
            <p:txBody>
              <a:bodyPr wrap="none" anchor="ctr"/>
              <a:lstStyle/>
              <a:p>
                <a:endParaRPr lang="en-US"/>
              </a:p>
            </p:txBody>
          </p:sp>
        </p:grpSp>
        <p:sp>
          <p:nvSpPr>
            <p:cNvPr id="14349" name="Text Box 38"/>
            <p:cNvSpPr txBox="1">
              <a:spLocks noChangeArrowheads="1"/>
            </p:cNvSpPr>
            <p:nvPr/>
          </p:nvSpPr>
          <p:spPr bwMode="auto">
            <a:xfrm>
              <a:off x="4485" y="2026"/>
              <a:ext cx="525" cy="173"/>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Protein</a:t>
              </a:r>
              <a:endParaRPr lang="en-US" sz="2000" b="1">
                <a:solidFill>
                  <a:schemeClr val="tx2"/>
                </a:solidFill>
              </a:endParaRPr>
            </a:p>
          </p:txBody>
        </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499"/>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2"/>
          <p:cNvSpPr>
            <a:spLocks noGrp="1" noChangeArrowheads="1"/>
          </p:cNvSpPr>
          <p:nvPr>
            <p:ph type="title"/>
          </p:nvPr>
        </p:nvSpPr>
        <p:spPr/>
        <p:txBody>
          <a:bodyPr>
            <a:noAutofit/>
          </a:bodyPr>
          <a:lstStyle/>
          <a:p>
            <a:pPr>
              <a:defRPr/>
            </a:pPr>
            <a:r>
              <a:rPr lang="en-US" dirty="0" smtClean="0"/>
              <a:t>Methods in Gene Finding</a:t>
            </a:r>
          </a:p>
        </p:txBody>
      </p:sp>
      <p:sp>
        <p:nvSpPr>
          <p:cNvPr id="15363" name="Rectangle 3"/>
          <p:cNvSpPr>
            <a:spLocks noGrp="1" noChangeArrowheads="1"/>
          </p:cNvSpPr>
          <p:nvPr>
            <p:ph sz="half" idx="1"/>
          </p:nvPr>
        </p:nvSpPr>
        <p:spPr/>
        <p:txBody>
          <a:bodyPr>
            <a:normAutofit fontScale="92500" lnSpcReduction="10000"/>
          </a:bodyPr>
          <a:lstStyle/>
          <a:p>
            <a:pPr marL="342900" indent="-342900">
              <a:lnSpc>
                <a:spcPct val="120000"/>
              </a:lnSpc>
            </a:pPr>
            <a:r>
              <a:rPr lang="en-US" sz="2400" dirty="0" smtClean="0"/>
              <a:t>Predictive (</a:t>
            </a:r>
            <a:r>
              <a:rPr lang="en-US" sz="2400" i="1" dirty="0" err="1" smtClean="0"/>
              <a:t>ab</a:t>
            </a:r>
            <a:r>
              <a:rPr lang="en-US" sz="2400" i="1" dirty="0" smtClean="0"/>
              <a:t> initio</a:t>
            </a:r>
            <a:r>
              <a:rPr lang="en-US" sz="2400" dirty="0" smtClean="0"/>
              <a:t>)</a:t>
            </a:r>
          </a:p>
          <a:p>
            <a:pPr marL="742950" lvl="1" indent="-285750">
              <a:lnSpc>
                <a:spcPct val="120000"/>
              </a:lnSpc>
            </a:pPr>
            <a:r>
              <a:rPr lang="en-US" sz="2000" i="1" dirty="0" smtClean="0"/>
              <a:t>De novo</a:t>
            </a:r>
            <a:r>
              <a:rPr lang="en-US" sz="2000" dirty="0" smtClean="0"/>
              <a:t> analysis of genomic sequences</a:t>
            </a:r>
            <a:r>
              <a:rPr lang="en-US" sz="1800" dirty="0" smtClean="0"/>
              <a:t> </a:t>
            </a:r>
            <a:r>
              <a:rPr lang="en-US" sz="1600" dirty="0" smtClean="0"/>
              <a:t>(</a:t>
            </a:r>
            <a:r>
              <a:rPr lang="en-US" sz="1600" dirty="0" err="1" smtClean="0">
                <a:solidFill>
                  <a:srgbClr val="800000"/>
                </a:solidFill>
              </a:rPr>
              <a:t>GenScan</a:t>
            </a:r>
            <a:r>
              <a:rPr lang="en-US" sz="1600" dirty="0" smtClean="0"/>
              <a:t>; </a:t>
            </a:r>
            <a:r>
              <a:rPr lang="en-US" sz="1600" dirty="0" err="1" smtClean="0">
                <a:solidFill>
                  <a:srgbClr val="800000"/>
                </a:solidFill>
              </a:rPr>
              <a:t>HMMer</a:t>
            </a:r>
            <a:r>
              <a:rPr lang="en-US" sz="1600" dirty="0" smtClean="0">
                <a:solidFill>
                  <a:srgbClr val="800000"/>
                </a:solidFill>
              </a:rPr>
              <a:t>;</a:t>
            </a:r>
            <a:r>
              <a:rPr lang="en-US" sz="1600" dirty="0" smtClean="0"/>
              <a:t> </a:t>
            </a:r>
            <a:r>
              <a:rPr lang="en-US" sz="1600" dirty="0" err="1" smtClean="0">
                <a:solidFill>
                  <a:srgbClr val="800000"/>
                </a:solidFill>
              </a:rPr>
              <a:t>FGenesH</a:t>
            </a:r>
            <a:r>
              <a:rPr lang="en-US" sz="1600" dirty="0" smtClean="0"/>
              <a:t>)</a:t>
            </a:r>
          </a:p>
          <a:p>
            <a:pPr lvl="1">
              <a:lnSpc>
                <a:spcPct val="90000"/>
              </a:lnSpc>
            </a:pPr>
            <a:r>
              <a:rPr lang="en-US" sz="2000" dirty="0" smtClean="0"/>
              <a:t>Prokaryotes</a:t>
            </a:r>
          </a:p>
          <a:p>
            <a:pPr lvl="2">
              <a:lnSpc>
                <a:spcPct val="90000"/>
              </a:lnSpc>
            </a:pPr>
            <a:r>
              <a:rPr lang="en-US" sz="1800" dirty="0" smtClean="0"/>
              <a:t>ORF identification</a:t>
            </a:r>
          </a:p>
          <a:p>
            <a:pPr lvl="1">
              <a:lnSpc>
                <a:spcPct val="90000"/>
              </a:lnSpc>
            </a:pPr>
            <a:r>
              <a:rPr lang="en-US" sz="2000" dirty="0" smtClean="0"/>
              <a:t>Eukaryotes</a:t>
            </a:r>
          </a:p>
          <a:p>
            <a:pPr lvl="2">
              <a:lnSpc>
                <a:spcPct val="90000"/>
              </a:lnSpc>
            </a:pPr>
            <a:r>
              <a:rPr lang="en-US" sz="1800" dirty="0" smtClean="0"/>
              <a:t>Promoter prediction; </a:t>
            </a:r>
            <a:r>
              <a:rPr lang="en-US" sz="1800" dirty="0" err="1" smtClean="0"/>
              <a:t>PolyA</a:t>
            </a:r>
            <a:r>
              <a:rPr lang="en-US" sz="1800" dirty="0" smtClean="0"/>
              <a:t>-signal prediction; Splice site, start/stop-</a:t>
            </a:r>
            <a:r>
              <a:rPr lang="en-US" sz="1800" dirty="0" err="1" smtClean="0"/>
              <a:t>codon</a:t>
            </a:r>
            <a:r>
              <a:rPr lang="en-US" sz="1800" dirty="0" smtClean="0"/>
              <a:t> predictions</a:t>
            </a:r>
          </a:p>
          <a:p>
            <a:pPr marL="342900" indent="-342900">
              <a:lnSpc>
                <a:spcPct val="80000"/>
              </a:lnSpc>
            </a:pPr>
            <a:r>
              <a:rPr lang="en-US" sz="2400" dirty="0" smtClean="0"/>
              <a:t>Comparative</a:t>
            </a:r>
          </a:p>
          <a:p>
            <a:pPr marL="742950" lvl="1" indent="-285750">
              <a:lnSpc>
                <a:spcPct val="80000"/>
              </a:lnSpc>
              <a:spcBef>
                <a:spcPct val="10000"/>
              </a:spcBef>
              <a:spcAft>
                <a:spcPct val="20000"/>
              </a:spcAft>
            </a:pPr>
            <a:r>
              <a:rPr lang="en-US" sz="2000" dirty="0" smtClean="0"/>
              <a:t>Comparison of protein and genomic sequences</a:t>
            </a:r>
            <a:r>
              <a:rPr lang="en-US" sz="1800" dirty="0" smtClean="0"/>
              <a:t> </a:t>
            </a:r>
            <a:r>
              <a:rPr lang="en-US" sz="1600" dirty="0" smtClean="0"/>
              <a:t>(</a:t>
            </a:r>
            <a:r>
              <a:rPr lang="en-US" sz="1600" dirty="0" err="1" smtClean="0">
                <a:solidFill>
                  <a:srgbClr val="800000"/>
                </a:solidFill>
              </a:rPr>
              <a:t>Procrustes</a:t>
            </a:r>
            <a:r>
              <a:rPr lang="en-US" sz="1600" dirty="0" smtClean="0"/>
              <a:t>; </a:t>
            </a:r>
            <a:r>
              <a:rPr lang="en-US" sz="1600" dirty="0" err="1" smtClean="0">
                <a:solidFill>
                  <a:srgbClr val="800000"/>
                </a:solidFill>
              </a:rPr>
              <a:t>Genewise</a:t>
            </a:r>
            <a:r>
              <a:rPr lang="en-US" sz="1600" dirty="0" smtClean="0"/>
              <a:t>)</a:t>
            </a:r>
          </a:p>
          <a:p>
            <a:pPr marL="742950" lvl="1" indent="-285750">
              <a:lnSpc>
                <a:spcPct val="80000"/>
              </a:lnSpc>
              <a:spcBef>
                <a:spcPct val="10000"/>
              </a:spcBef>
              <a:spcAft>
                <a:spcPct val="20000"/>
              </a:spcAft>
            </a:pPr>
            <a:r>
              <a:rPr lang="en-US" sz="2000" dirty="0" smtClean="0"/>
              <a:t>Comparison of expressed DNA (ESTs, </a:t>
            </a:r>
            <a:r>
              <a:rPr lang="en-US" sz="2000" dirty="0" err="1" smtClean="0"/>
              <a:t>cDNA</a:t>
            </a:r>
            <a:r>
              <a:rPr lang="en-US" sz="2000" dirty="0" smtClean="0"/>
              <a:t>, mRNA) and genomic sequences</a:t>
            </a:r>
            <a:r>
              <a:rPr lang="en-US" sz="1800" dirty="0" smtClean="0"/>
              <a:t> (</a:t>
            </a:r>
            <a:r>
              <a:rPr lang="en-US" sz="1600" dirty="0" smtClean="0">
                <a:solidFill>
                  <a:srgbClr val="800000"/>
                </a:solidFill>
              </a:rPr>
              <a:t>EST_GENOME</a:t>
            </a:r>
            <a:r>
              <a:rPr lang="en-US" sz="1600" dirty="0" smtClean="0"/>
              <a:t>; </a:t>
            </a:r>
            <a:r>
              <a:rPr lang="en-US" sz="1600" dirty="0" smtClean="0">
                <a:solidFill>
                  <a:srgbClr val="800000"/>
                </a:solidFill>
              </a:rPr>
              <a:t>SIM4</a:t>
            </a:r>
            <a:r>
              <a:rPr lang="en-US" sz="1600" dirty="0" smtClean="0"/>
              <a:t>; </a:t>
            </a:r>
            <a:r>
              <a:rPr lang="en-US" sz="1600" dirty="0" err="1" smtClean="0">
                <a:solidFill>
                  <a:srgbClr val="800000"/>
                </a:solidFill>
              </a:rPr>
              <a:t>Spidey</a:t>
            </a:r>
            <a:r>
              <a:rPr lang="en-US" sz="1600" dirty="0" smtClean="0"/>
              <a:t>)</a:t>
            </a:r>
          </a:p>
          <a:p>
            <a:pPr marL="742950" lvl="1" indent="-285750">
              <a:lnSpc>
                <a:spcPct val="80000"/>
              </a:lnSpc>
              <a:spcBef>
                <a:spcPct val="10000"/>
              </a:spcBef>
              <a:spcAft>
                <a:spcPct val="10000"/>
              </a:spcAft>
            </a:pPr>
            <a:r>
              <a:rPr lang="en-US" sz="2000" dirty="0" smtClean="0"/>
              <a:t>Cross-species comparisons of </a:t>
            </a:r>
            <a:r>
              <a:rPr lang="en-US" sz="2000" dirty="0" err="1" smtClean="0"/>
              <a:t>orthologous</a:t>
            </a:r>
            <a:r>
              <a:rPr lang="en-US" sz="2000" dirty="0" smtClean="0"/>
              <a:t> genomic sequences</a:t>
            </a:r>
            <a:r>
              <a:rPr lang="en-US" sz="1800" dirty="0" smtClean="0"/>
              <a:t> </a:t>
            </a:r>
            <a:br>
              <a:rPr lang="en-US" sz="1800" dirty="0" smtClean="0"/>
            </a:br>
            <a:r>
              <a:rPr lang="en-US" sz="1600" dirty="0" smtClean="0"/>
              <a:t>(</a:t>
            </a:r>
            <a:r>
              <a:rPr lang="en-US" sz="1600" dirty="0" smtClean="0">
                <a:solidFill>
                  <a:srgbClr val="800000"/>
                </a:solidFill>
              </a:rPr>
              <a:t>ROSETTA</a:t>
            </a:r>
            <a:r>
              <a:rPr lang="en-US" sz="1600" dirty="0" smtClean="0"/>
              <a:t>; </a:t>
            </a:r>
            <a:r>
              <a:rPr lang="en-US" sz="1600" dirty="0" smtClean="0">
                <a:solidFill>
                  <a:srgbClr val="800000"/>
                </a:solidFill>
              </a:rPr>
              <a:t>CEM</a:t>
            </a:r>
            <a:r>
              <a:rPr lang="en-US" sz="1600" dirty="0" smtClean="0"/>
              <a:t>; </a:t>
            </a:r>
            <a:r>
              <a:rPr lang="en-US" sz="1600" dirty="0" smtClean="0">
                <a:solidFill>
                  <a:srgbClr val="800000"/>
                </a:solidFill>
              </a:rPr>
              <a:t>SGP-2</a:t>
            </a:r>
            <a:r>
              <a:rPr lang="en-US" sz="1600" dirty="0" smtClean="0"/>
              <a:t>)</a:t>
            </a:r>
          </a:p>
          <a:p>
            <a:pPr marL="342900" indent="-342900">
              <a:lnSpc>
                <a:spcPct val="120000"/>
              </a:lnSpc>
            </a:pPr>
            <a:r>
              <a:rPr lang="en-US" sz="2400" dirty="0" smtClean="0"/>
              <a:t>Combined predictive and comparative </a:t>
            </a:r>
            <a:r>
              <a:rPr lang="en-US" sz="1800" dirty="0" smtClean="0"/>
              <a:t>(</a:t>
            </a:r>
            <a:r>
              <a:rPr lang="en-US" sz="1800" dirty="0" err="1" smtClean="0">
                <a:solidFill>
                  <a:srgbClr val="800000"/>
                </a:solidFill>
              </a:rPr>
              <a:t>TwinScan</a:t>
            </a:r>
            <a:r>
              <a:rPr lang="en-US" sz="1800" dirty="0" smtClean="0"/>
              <a:t>; </a:t>
            </a:r>
            <a:r>
              <a:rPr lang="en-US" sz="1800" dirty="0" err="1" smtClean="0">
                <a:solidFill>
                  <a:srgbClr val="800000"/>
                </a:solidFill>
              </a:rPr>
              <a:t>GenomeScan</a:t>
            </a:r>
            <a:r>
              <a:rPr lang="en-US" sz="1800" dirty="0" smtClean="0">
                <a:solidFill>
                  <a:srgbClr val="800000"/>
                </a:solidFill>
              </a:rPr>
              <a:t>;</a:t>
            </a:r>
            <a:r>
              <a:rPr lang="en-US" sz="1800" dirty="0" smtClean="0"/>
              <a:t> </a:t>
            </a:r>
            <a:r>
              <a:rPr lang="en-US" sz="1800" dirty="0" smtClean="0">
                <a:solidFill>
                  <a:srgbClr val="800000"/>
                </a:solidFill>
              </a:rPr>
              <a:t>SLAM</a:t>
            </a:r>
            <a:r>
              <a:rPr lang="en-US" sz="1800" dirty="0" smtClean="0"/>
              <a:t>)</a:t>
            </a:r>
          </a:p>
          <a:p>
            <a:pPr lvl="1">
              <a:lnSpc>
                <a:spcPct val="90000"/>
              </a:lnSpc>
            </a:pPr>
            <a:r>
              <a:rPr lang="en-US" sz="2000" dirty="0" smtClean="0"/>
              <a:t>Similarity Searches (</a:t>
            </a:r>
            <a:r>
              <a:rPr lang="en-US" sz="2000" i="1" dirty="0" smtClean="0"/>
              <a:t>e.g.</a:t>
            </a:r>
            <a:r>
              <a:rPr lang="en-US" sz="2000" dirty="0" smtClean="0"/>
              <a:t> BLAST, BLAT)</a:t>
            </a:r>
          </a:p>
          <a:p>
            <a:pPr lvl="1">
              <a:lnSpc>
                <a:spcPct val="90000"/>
              </a:lnSpc>
            </a:pPr>
            <a:r>
              <a:rPr lang="en-US" sz="2000" dirty="0" smtClean="0"/>
              <a:t>Genome Browsers</a:t>
            </a:r>
          </a:p>
          <a:p>
            <a:pPr lvl="1">
              <a:lnSpc>
                <a:spcPct val="90000"/>
              </a:lnSpc>
            </a:pPr>
            <a:r>
              <a:rPr lang="en-US" sz="2000" dirty="0" smtClean="0"/>
              <a:t>RNA evidence (ESTs)</a:t>
            </a:r>
            <a:endParaRPr lang="en-US" sz="1800" dirty="0" smtClean="0"/>
          </a:p>
        </p:txBody>
      </p:sp>
    </p:spTree>
  </p:cSld>
  <p:clrMapOvr>
    <a:masterClrMapping/>
  </p:clrMapOvr>
  <p:transition spd="med"/>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Rectangle 2"/>
          <p:cNvSpPr>
            <a:spLocks noGrp="1" noChangeArrowheads="1"/>
          </p:cNvSpPr>
          <p:nvPr>
            <p:ph type="title"/>
          </p:nvPr>
        </p:nvSpPr>
        <p:spPr/>
        <p:txBody>
          <a:bodyPr>
            <a:normAutofit fontScale="90000"/>
          </a:bodyPr>
          <a:lstStyle/>
          <a:p>
            <a:pPr>
              <a:defRPr/>
            </a:pPr>
            <a:r>
              <a:rPr lang="en-US" i="1" dirty="0" err="1" smtClean="0"/>
              <a:t>Ab</a:t>
            </a:r>
            <a:r>
              <a:rPr lang="en-US" i="1" dirty="0" smtClean="0"/>
              <a:t> initio </a:t>
            </a:r>
            <a:r>
              <a:rPr lang="en-US" dirty="0" smtClean="0"/>
              <a:t>Gene Finding</a:t>
            </a:r>
          </a:p>
        </p:txBody>
      </p:sp>
      <p:sp>
        <p:nvSpPr>
          <p:cNvPr id="17411" name="Rectangle 3"/>
          <p:cNvSpPr>
            <a:spLocks noGrp="1" noChangeArrowheads="1"/>
          </p:cNvSpPr>
          <p:nvPr>
            <p:ph sz="half" idx="1"/>
          </p:nvPr>
        </p:nvSpPr>
        <p:spPr/>
        <p:txBody>
          <a:bodyPr>
            <a:normAutofit/>
          </a:bodyPr>
          <a:lstStyle/>
          <a:p>
            <a:pPr marL="342900" indent="-342900">
              <a:lnSpc>
                <a:spcPct val="80000"/>
              </a:lnSpc>
            </a:pPr>
            <a:r>
              <a:rPr lang="en-US" sz="2000" dirty="0" smtClean="0">
                <a:solidFill>
                  <a:srgbClr val="800000"/>
                </a:solidFill>
              </a:rPr>
              <a:t>Use information embedded in the genomic sequence </a:t>
            </a:r>
            <a:r>
              <a:rPr lang="en-US" sz="2000" i="1" dirty="0" smtClean="0">
                <a:solidFill>
                  <a:srgbClr val="800000"/>
                </a:solidFill>
              </a:rPr>
              <a:t>exclusively</a:t>
            </a:r>
            <a:r>
              <a:rPr lang="en-US" sz="2000" dirty="0" smtClean="0">
                <a:solidFill>
                  <a:srgbClr val="800000"/>
                </a:solidFill>
              </a:rPr>
              <a:t> to predict the gene structure.</a:t>
            </a:r>
          </a:p>
          <a:p>
            <a:pPr marL="742950" lvl="1" indent="-285750">
              <a:lnSpc>
                <a:spcPct val="80000"/>
              </a:lnSpc>
              <a:spcBef>
                <a:spcPct val="30000"/>
              </a:spcBef>
            </a:pPr>
            <a:r>
              <a:rPr lang="en-US" sz="1600" dirty="0" smtClean="0"/>
              <a:t>Primary types of information: </a:t>
            </a:r>
            <a:r>
              <a:rPr lang="en-US" sz="1600" i="1" dirty="0" smtClean="0">
                <a:solidFill>
                  <a:srgbClr val="800000"/>
                </a:solidFill>
              </a:rPr>
              <a:t>signals</a:t>
            </a:r>
            <a:r>
              <a:rPr lang="en-US" sz="1600" i="1" dirty="0" smtClean="0"/>
              <a:t>, </a:t>
            </a:r>
            <a:r>
              <a:rPr lang="en-US" sz="1600" i="1" dirty="0" smtClean="0">
                <a:solidFill>
                  <a:srgbClr val="800000"/>
                </a:solidFill>
              </a:rPr>
              <a:t>content</a:t>
            </a:r>
            <a:r>
              <a:rPr lang="en-US" sz="1600" i="1" dirty="0" smtClean="0"/>
              <a:t>.</a:t>
            </a:r>
          </a:p>
          <a:p>
            <a:pPr marL="342900" indent="-342900">
              <a:lnSpc>
                <a:spcPct val="80000"/>
              </a:lnSpc>
            </a:pPr>
            <a:r>
              <a:rPr lang="en-US" sz="1800" dirty="0" smtClean="0"/>
              <a:t>Computational models: machine-learning techniques such as Hidden Markov Models (HMMs) or Neural Networks (NNs)</a:t>
            </a:r>
          </a:p>
          <a:p>
            <a:pPr marL="342900" indent="-342900">
              <a:lnSpc>
                <a:spcPct val="80000"/>
              </a:lnSpc>
            </a:pPr>
            <a:r>
              <a:rPr lang="en-US" sz="2000" dirty="0" smtClean="0"/>
              <a:t>Advantages</a:t>
            </a:r>
          </a:p>
          <a:p>
            <a:pPr marL="742950" lvl="1" indent="-285750">
              <a:lnSpc>
                <a:spcPct val="80000"/>
              </a:lnSpc>
              <a:spcBef>
                <a:spcPct val="50000"/>
              </a:spcBef>
            </a:pPr>
            <a:r>
              <a:rPr lang="en-US" sz="1700" dirty="0" smtClean="0"/>
              <a:t>Intuitive, natural modeling</a:t>
            </a:r>
          </a:p>
          <a:p>
            <a:pPr marL="742950" lvl="1" indent="-285750">
              <a:lnSpc>
                <a:spcPct val="80000"/>
              </a:lnSpc>
            </a:pPr>
            <a:r>
              <a:rPr lang="en-US" sz="1700" dirty="0" smtClean="0"/>
              <a:t>Prediction of ‘novel’ genes, </a:t>
            </a:r>
            <a:r>
              <a:rPr lang="en-US" sz="1700" i="1" dirty="0" smtClean="0"/>
              <a:t>i.e.</a:t>
            </a:r>
            <a:r>
              <a:rPr lang="en-US" sz="1700" dirty="0" smtClean="0"/>
              <a:t>, with no a priori known </a:t>
            </a:r>
            <a:r>
              <a:rPr lang="en-US" sz="1700" dirty="0" err="1" smtClean="0"/>
              <a:t>cDNA</a:t>
            </a:r>
            <a:r>
              <a:rPr lang="en-US" sz="1700" dirty="0" smtClean="0"/>
              <a:t> or protein evidence</a:t>
            </a:r>
          </a:p>
          <a:p>
            <a:pPr marL="342900" indent="-342900">
              <a:lnSpc>
                <a:spcPct val="80000"/>
              </a:lnSpc>
            </a:pPr>
            <a:r>
              <a:rPr lang="en-US" sz="2000" dirty="0" smtClean="0"/>
              <a:t>Caveats</a:t>
            </a:r>
          </a:p>
          <a:p>
            <a:pPr marL="742950" lvl="1" indent="-285750">
              <a:lnSpc>
                <a:spcPct val="80000"/>
              </a:lnSpc>
              <a:spcBef>
                <a:spcPct val="50000"/>
              </a:spcBef>
            </a:pPr>
            <a:r>
              <a:rPr lang="en-US" sz="1700" dirty="0" smtClean="0"/>
              <a:t>Not effective in detecting interleaved or overlapping genes, or alternatively spliced forms</a:t>
            </a:r>
          </a:p>
          <a:p>
            <a:pPr marL="742950" lvl="1" indent="-285750">
              <a:lnSpc>
                <a:spcPct val="80000"/>
              </a:lnSpc>
            </a:pPr>
            <a:r>
              <a:rPr lang="en-US" sz="1700" dirty="0" smtClean="0"/>
              <a:t>Difficulties with gene boundary identification</a:t>
            </a:r>
          </a:p>
          <a:p>
            <a:pPr marL="742950" lvl="1" indent="-285750">
              <a:lnSpc>
                <a:spcPct val="80000"/>
              </a:lnSpc>
            </a:pPr>
            <a:r>
              <a:rPr lang="en-US" sz="1700" dirty="0" smtClean="0"/>
              <a:t>Danger of over-fitting the model</a:t>
            </a:r>
          </a:p>
          <a:p>
            <a:pPr marL="742950" lvl="1" indent="-285750">
              <a:lnSpc>
                <a:spcPct val="80000"/>
              </a:lnSpc>
            </a:pPr>
            <a:r>
              <a:rPr lang="en-US" sz="1700" dirty="0" smtClean="0"/>
              <a:t>Potentially large number of false positives</a:t>
            </a:r>
          </a:p>
        </p:txBody>
      </p:sp>
    </p:spTree>
  </p:cSld>
  <p:clrMapOvr>
    <a:masterClrMapping/>
  </p:clrMapOvr>
  <p:transition spd="med"/>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normAutofit fontScale="90000"/>
          </a:bodyPr>
          <a:lstStyle/>
          <a:p>
            <a:pPr eaLnBrk="1" hangingPunct="1"/>
            <a:r>
              <a:rPr lang="en-US" i="1" dirty="0" err="1" smtClean="0"/>
              <a:t>Ab</a:t>
            </a:r>
            <a:r>
              <a:rPr lang="en-US" i="1" dirty="0" smtClean="0"/>
              <a:t> initio</a:t>
            </a:r>
            <a:r>
              <a:rPr lang="en-US" dirty="0" smtClean="0"/>
              <a:t> Gene Finding</a:t>
            </a:r>
          </a:p>
        </p:txBody>
      </p:sp>
      <p:sp>
        <p:nvSpPr>
          <p:cNvPr id="17411" name="Rectangle 3"/>
          <p:cNvSpPr>
            <a:spLocks noGrp="1" noChangeArrowheads="1"/>
          </p:cNvSpPr>
          <p:nvPr>
            <p:ph sz="half" idx="1"/>
          </p:nvPr>
        </p:nvSpPr>
        <p:spPr/>
        <p:txBody>
          <a:bodyPr>
            <a:normAutofit/>
          </a:bodyPr>
          <a:lstStyle/>
          <a:p>
            <a:r>
              <a:rPr lang="en-US" sz="2400" dirty="0" smtClean="0"/>
              <a:t>Predictions are based on the observation that gene DNA sequence is not random:</a:t>
            </a:r>
          </a:p>
          <a:p>
            <a:pPr lvl="1">
              <a:buFontTx/>
              <a:buChar char="-"/>
            </a:pPr>
            <a:r>
              <a:rPr lang="en-US" sz="2000" dirty="0" smtClean="0"/>
              <a:t>Each species has a characteristic pattern of synonymous </a:t>
            </a:r>
            <a:r>
              <a:rPr lang="en-US" sz="2000" dirty="0" err="1" smtClean="0"/>
              <a:t>codon</a:t>
            </a:r>
            <a:r>
              <a:rPr lang="en-US" sz="2000" dirty="0" smtClean="0"/>
              <a:t> usage</a:t>
            </a:r>
          </a:p>
          <a:p>
            <a:pPr lvl="1">
              <a:buFontTx/>
              <a:buChar char="-"/>
            </a:pPr>
            <a:r>
              <a:rPr lang="en-US" sz="2000" dirty="0" smtClean="0"/>
              <a:t>Every third base tends to be the same</a:t>
            </a:r>
          </a:p>
          <a:p>
            <a:pPr lvl="1">
              <a:buFontTx/>
              <a:buChar char="-"/>
            </a:pPr>
            <a:r>
              <a:rPr lang="en-US" sz="2000" dirty="0" smtClean="0"/>
              <a:t>Non-coding ORFs are very short</a:t>
            </a:r>
            <a:endParaRPr lang="en-US" sz="1800" dirty="0" smtClean="0"/>
          </a:p>
          <a:p>
            <a:r>
              <a:rPr lang="en-US" sz="2400" dirty="0" err="1" smtClean="0"/>
              <a:t>GenScan</a:t>
            </a:r>
            <a:r>
              <a:rPr lang="en-US" sz="2400" dirty="0" smtClean="0"/>
              <a:t>, </a:t>
            </a:r>
            <a:r>
              <a:rPr lang="en-US" sz="2400" dirty="0" err="1" smtClean="0"/>
              <a:t>GeneMark</a:t>
            </a:r>
            <a:r>
              <a:rPr lang="en-US" sz="2400" dirty="0" smtClean="0"/>
              <a:t> (HMMs), Grail II(neural networks) and </a:t>
            </a:r>
            <a:r>
              <a:rPr lang="en-US" sz="2400" dirty="0" err="1" smtClean="0"/>
              <a:t>GeneParser</a:t>
            </a:r>
            <a:r>
              <a:rPr lang="en-US" sz="2400" dirty="0" smtClean="0"/>
              <a:t> (dynamic programming)</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2"/>
          <p:cNvSpPr>
            <a:spLocks noGrp="1" noChangeArrowheads="1"/>
          </p:cNvSpPr>
          <p:nvPr>
            <p:ph type="title"/>
          </p:nvPr>
        </p:nvSpPr>
        <p:spPr/>
        <p:txBody>
          <a:bodyPr>
            <a:noAutofit/>
          </a:bodyPr>
          <a:lstStyle/>
          <a:p>
            <a:r>
              <a:rPr lang="en-US" dirty="0" err="1" smtClean="0">
                <a:latin typeface="Georgia" pitchFamily="18" charset="0"/>
              </a:rPr>
              <a:t>GenScan</a:t>
            </a:r>
            <a:endParaRPr lang="en-US" dirty="0" smtClean="0">
              <a:latin typeface="Georgia" pitchFamily="18" charset="0"/>
            </a:endParaRPr>
          </a:p>
        </p:txBody>
      </p:sp>
      <p:sp>
        <p:nvSpPr>
          <p:cNvPr id="153603" name="Rectangle 3"/>
          <p:cNvSpPr>
            <a:spLocks noGrp="1" noChangeArrowheads="1"/>
          </p:cNvSpPr>
          <p:nvPr>
            <p:ph sz="half" idx="1"/>
          </p:nvPr>
        </p:nvSpPr>
        <p:spPr/>
        <p:txBody>
          <a:bodyPr>
            <a:normAutofit/>
          </a:bodyPr>
          <a:lstStyle/>
          <a:p>
            <a:r>
              <a:rPr lang="en-US" sz="2400" dirty="0" smtClean="0">
                <a:latin typeface="Georgia" pitchFamily="18" charset="0"/>
              </a:rPr>
              <a:t>Gene finder for human and vertebrate sequences</a:t>
            </a:r>
          </a:p>
          <a:p>
            <a:r>
              <a:rPr lang="en-US" sz="2400" dirty="0" smtClean="0">
                <a:latin typeface="Georgia" pitchFamily="18" charset="0"/>
              </a:rPr>
              <a:t>Probabilistic methods based on known genome structure and composition: number of </a:t>
            </a:r>
            <a:r>
              <a:rPr lang="en-US" sz="2400" dirty="0" err="1" smtClean="0">
                <a:latin typeface="Georgia" pitchFamily="18" charset="0"/>
              </a:rPr>
              <a:t>exons</a:t>
            </a:r>
            <a:r>
              <a:rPr lang="en-US" sz="2400" dirty="0" smtClean="0">
                <a:latin typeface="Georgia" pitchFamily="18" charset="0"/>
              </a:rPr>
              <a:t> per gene, </a:t>
            </a:r>
            <a:r>
              <a:rPr lang="en-US" sz="2400" dirty="0" err="1" smtClean="0">
                <a:latin typeface="Georgia" pitchFamily="18" charset="0"/>
              </a:rPr>
              <a:t>exon</a:t>
            </a:r>
            <a:r>
              <a:rPr lang="en-US" sz="2400" dirty="0" smtClean="0">
                <a:latin typeface="Georgia" pitchFamily="18" charset="0"/>
              </a:rPr>
              <a:t> size distribution, </a:t>
            </a:r>
            <a:r>
              <a:rPr lang="en-US" sz="2400" dirty="0" err="1" smtClean="0">
                <a:latin typeface="Georgia" pitchFamily="18" charset="0"/>
              </a:rPr>
              <a:t>hexamer</a:t>
            </a:r>
            <a:r>
              <a:rPr lang="en-US" sz="2400" dirty="0" smtClean="0">
                <a:latin typeface="Georgia" pitchFamily="18" charset="0"/>
              </a:rPr>
              <a:t> composition, etc</a:t>
            </a:r>
          </a:p>
          <a:p>
            <a:r>
              <a:rPr lang="en-US" sz="2400" dirty="0" smtClean="0">
                <a:latin typeface="Georgia" pitchFamily="18" charset="0"/>
              </a:rPr>
              <a:t>Only protein coding genes predicted</a:t>
            </a:r>
          </a:p>
          <a:p>
            <a:r>
              <a:rPr lang="en-US" sz="2400" dirty="0" smtClean="0">
                <a:latin typeface="Georgia" pitchFamily="18" charset="0"/>
              </a:rPr>
              <a:t>Maize and </a:t>
            </a:r>
            <a:r>
              <a:rPr lang="en-US" sz="2400" dirty="0" err="1" smtClean="0">
                <a:latin typeface="Georgia" pitchFamily="18" charset="0"/>
              </a:rPr>
              <a:t>arabidopsis</a:t>
            </a:r>
            <a:r>
              <a:rPr lang="en-US" sz="2400" dirty="0" smtClean="0">
                <a:latin typeface="Georgia" pitchFamily="18" charset="0"/>
              </a:rPr>
              <a:t>-optimized versions now available</a:t>
            </a:r>
          </a:p>
          <a:p>
            <a:r>
              <a:rPr lang="en-US" sz="2400" dirty="0" smtClean="0">
                <a:latin typeface="Georgia" pitchFamily="18" charset="0"/>
              </a:rPr>
              <a:t>Accuracy in 50-95% range</a:t>
            </a:r>
          </a:p>
          <a:p>
            <a:r>
              <a:rPr lang="en-US" sz="2400" dirty="0" smtClean="0"/>
              <a:t>http://genes.mit.edu/GENSCAN.html</a:t>
            </a:r>
            <a:endParaRPr lang="en-US" sz="2400" dirty="0" smtClean="0">
              <a:latin typeface="Georgia" pitchFamily="18"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noAutofit/>
          </a:bodyPr>
          <a:lstStyle/>
          <a:p>
            <a:pPr>
              <a:defRPr/>
            </a:pPr>
            <a:r>
              <a:rPr lang="en-US" dirty="0" err="1" smtClean="0"/>
              <a:t>GenScan</a:t>
            </a:r>
            <a:endParaRPr lang="en-US" dirty="0" smtClean="0"/>
          </a:p>
        </p:txBody>
      </p:sp>
      <p:sp>
        <p:nvSpPr>
          <p:cNvPr id="18435" name="Rectangle 3"/>
          <p:cNvSpPr>
            <a:spLocks noGrp="1" noChangeArrowheads="1"/>
          </p:cNvSpPr>
          <p:nvPr>
            <p:ph sz="half" idx="1"/>
          </p:nvPr>
        </p:nvSpPr>
        <p:spPr/>
        <p:txBody>
          <a:bodyPr>
            <a:normAutofit/>
          </a:bodyPr>
          <a:lstStyle/>
          <a:p>
            <a:pPr marL="342900" indent="-342900">
              <a:lnSpc>
                <a:spcPct val="80000"/>
              </a:lnSpc>
            </a:pPr>
            <a:r>
              <a:rPr lang="en-US" sz="2400" dirty="0" smtClean="0"/>
              <a:t>High-level organization</a:t>
            </a:r>
          </a:p>
          <a:p>
            <a:pPr marL="742950" lvl="1" indent="-285750">
              <a:lnSpc>
                <a:spcPct val="80000"/>
              </a:lnSpc>
            </a:pPr>
            <a:r>
              <a:rPr lang="en-US" sz="2000" i="1" dirty="0" smtClean="0"/>
              <a:t>States</a:t>
            </a:r>
            <a:r>
              <a:rPr lang="en-US" sz="2000" dirty="0" smtClean="0"/>
              <a:t> = basic functional units of a gene</a:t>
            </a:r>
          </a:p>
          <a:p>
            <a:pPr marL="742950" lvl="1" indent="-285750">
              <a:lnSpc>
                <a:spcPct val="80000"/>
              </a:lnSpc>
            </a:pPr>
            <a:r>
              <a:rPr lang="en-US" sz="2000" i="1" dirty="0" smtClean="0"/>
              <a:t>Transitions</a:t>
            </a:r>
            <a:r>
              <a:rPr lang="en-US" sz="2000" dirty="0" smtClean="0"/>
              <a:t> = order relationships</a:t>
            </a:r>
          </a:p>
          <a:p>
            <a:pPr marL="742950" lvl="1" indent="-285750">
              <a:lnSpc>
                <a:spcPct val="80000"/>
              </a:lnSpc>
            </a:pPr>
            <a:r>
              <a:rPr lang="en-US" sz="2000" i="1" dirty="0" smtClean="0"/>
              <a:t>Emissions</a:t>
            </a:r>
            <a:r>
              <a:rPr lang="en-US" sz="2000" dirty="0" smtClean="0"/>
              <a:t> (from each state) = sequence ‘generators’</a:t>
            </a:r>
          </a:p>
          <a:p>
            <a:pPr marL="742950" lvl="1" indent="-285750">
              <a:lnSpc>
                <a:spcPct val="80000"/>
              </a:lnSpc>
            </a:pPr>
            <a:r>
              <a:rPr lang="en-US" sz="2000" i="1" dirty="0" smtClean="0"/>
              <a:t>Probabilities</a:t>
            </a:r>
            <a:r>
              <a:rPr lang="en-US" sz="2000" dirty="0" smtClean="0"/>
              <a:t> associated with transitions and emissions</a:t>
            </a:r>
          </a:p>
          <a:p>
            <a:pPr marL="342900" indent="-342900">
              <a:lnSpc>
                <a:spcPct val="80000"/>
              </a:lnSpc>
            </a:pPr>
            <a:r>
              <a:rPr lang="en-US" sz="2400" dirty="0" smtClean="0"/>
              <a:t>Gene structure = </a:t>
            </a:r>
            <a:r>
              <a:rPr lang="en-US" sz="1800" dirty="0" smtClean="0"/>
              <a:t>the most likely path through the states starting and ending in the </a:t>
            </a:r>
            <a:r>
              <a:rPr lang="en-US" sz="1800" dirty="0" err="1" smtClean="0"/>
              <a:t>intragenic</a:t>
            </a:r>
            <a:r>
              <a:rPr lang="en-US" sz="1800" dirty="0" smtClean="0"/>
              <a:t> state, given the sequence</a:t>
            </a:r>
            <a:r>
              <a:rPr lang="en-US" sz="2400" dirty="0" smtClean="0"/>
              <a:t> </a:t>
            </a:r>
          </a:p>
          <a:p>
            <a:pPr marL="342900" indent="-342900">
              <a:lnSpc>
                <a:spcPct val="130000"/>
              </a:lnSpc>
            </a:pPr>
            <a:r>
              <a:rPr lang="en-US" sz="2400" dirty="0" smtClean="0"/>
              <a:t>Lower-level organization</a:t>
            </a:r>
          </a:p>
          <a:p>
            <a:pPr marL="742950" lvl="1" indent="-285750">
              <a:lnSpc>
                <a:spcPct val="80000"/>
              </a:lnSpc>
            </a:pPr>
            <a:r>
              <a:rPr lang="en-US" sz="2000" dirty="0" smtClean="0"/>
              <a:t>Complex states = specialized prediction modules for each of the higher-level elements</a:t>
            </a:r>
            <a:endParaRPr lang="en-US" sz="2800" dirty="0" smtClean="0"/>
          </a:p>
          <a:p>
            <a:pPr marL="1085850" lvl="2" indent="-228600">
              <a:lnSpc>
                <a:spcPct val="80000"/>
              </a:lnSpc>
            </a:pPr>
            <a:r>
              <a:rPr lang="en-US" sz="1800" dirty="0" err="1" smtClean="0"/>
              <a:t>Exons</a:t>
            </a:r>
            <a:r>
              <a:rPr lang="en-US" sz="1800" dirty="0" smtClean="0"/>
              <a:t> (marginal, internal, phase-specific) (Markov model, MM) </a:t>
            </a:r>
          </a:p>
          <a:p>
            <a:pPr marL="1085850" lvl="2" indent="-228600">
              <a:lnSpc>
                <a:spcPct val="80000"/>
              </a:lnSpc>
            </a:pPr>
            <a:r>
              <a:rPr lang="en-US" sz="1800" dirty="0" err="1" smtClean="0"/>
              <a:t>Introns</a:t>
            </a:r>
            <a:r>
              <a:rPr lang="en-US" sz="1800" dirty="0" smtClean="0"/>
              <a:t> and </a:t>
            </a:r>
            <a:r>
              <a:rPr lang="en-US" sz="1800" dirty="0" err="1" smtClean="0"/>
              <a:t>intergenic</a:t>
            </a:r>
            <a:r>
              <a:rPr lang="en-US" sz="1800" dirty="0" smtClean="0"/>
              <a:t> regions (MM)</a:t>
            </a:r>
          </a:p>
          <a:p>
            <a:pPr marL="1085850" lvl="2" indent="-228600">
              <a:lnSpc>
                <a:spcPct val="80000"/>
              </a:lnSpc>
            </a:pPr>
            <a:r>
              <a:rPr lang="en-US" sz="1800" dirty="0" smtClean="0"/>
              <a:t>5’ and 3’UTRs (MM)</a:t>
            </a:r>
          </a:p>
          <a:p>
            <a:pPr marL="1085850" lvl="2" indent="-228600">
              <a:lnSpc>
                <a:spcPct val="80000"/>
              </a:lnSpc>
            </a:pPr>
            <a:r>
              <a:rPr lang="en-US" sz="1800" dirty="0" smtClean="0"/>
              <a:t>Promoter</a:t>
            </a:r>
          </a:p>
          <a:p>
            <a:pPr marL="1085850" lvl="2" indent="-228600">
              <a:lnSpc>
                <a:spcPct val="80000"/>
              </a:lnSpc>
            </a:pPr>
            <a:r>
              <a:rPr lang="en-US" sz="1800" dirty="0" err="1" smtClean="0"/>
              <a:t>Polyadenylation</a:t>
            </a:r>
            <a:r>
              <a:rPr lang="en-US" sz="1800" dirty="0" smtClean="0"/>
              <a:t> site</a:t>
            </a:r>
          </a:p>
          <a:p>
            <a:pPr marL="1085850" lvl="2" indent="-228600">
              <a:lnSpc>
                <a:spcPct val="80000"/>
              </a:lnSpc>
            </a:pPr>
            <a:r>
              <a:rPr lang="en-US" sz="1800" dirty="0" smtClean="0"/>
              <a:t>Donor and Acceptor splice sites (weight matrices)</a:t>
            </a:r>
          </a:p>
        </p:txBody>
      </p:sp>
    </p:spTree>
  </p:cSld>
  <p:clrMapOvr>
    <a:masterClrMapping/>
  </p:clrMapOvr>
  <p:transition spd="med"/>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noAutofit/>
          </a:bodyPr>
          <a:lstStyle/>
          <a:p>
            <a:pPr eaLnBrk="1" hangingPunct="1"/>
            <a:r>
              <a:rPr lang="en-US" dirty="0" smtClean="0"/>
              <a:t>Types of </a:t>
            </a:r>
            <a:r>
              <a:rPr lang="en-US" dirty="0" err="1" smtClean="0"/>
              <a:t>Exons</a:t>
            </a:r>
            <a:endParaRPr lang="en-US" dirty="0" smtClean="0"/>
          </a:p>
        </p:txBody>
      </p:sp>
      <p:sp>
        <p:nvSpPr>
          <p:cNvPr id="41987" name="Rectangle 3"/>
          <p:cNvSpPr>
            <a:spLocks noGrp="1" noChangeArrowheads="1"/>
          </p:cNvSpPr>
          <p:nvPr>
            <p:ph sz="half" idx="1"/>
          </p:nvPr>
        </p:nvSpPr>
        <p:spPr/>
        <p:txBody>
          <a:bodyPr/>
          <a:lstStyle/>
          <a:p>
            <a:pPr eaLnBrk="1" hangingPunct="1">
              <a:lnSpc>
                <a:spcPct val="80000"/>
              </a:lnSpc>
            </a:pPr>
            <a:r>
              <a:rPr lang="en-US" sz="2800" dirty="0" smtClean="0"/>
              <a:t>Non-coding </a:t>
            </a:r>
            <a:r>
              <a:rPr lang="en-US" sz="2800" dirty="0" err="1" smtClean="0"/>
              <a:t>exons</a:t>
            </a:r>
            <a:endParaRPr lang="en-US" sz="2800" dirty="0" smtClean="0"/>
          </a:p>
          <a:p>
            <a:pPr lvl="1" eaLnBrk="1" hangingPunct="1">
              <a:lnSpc>
                <a:spcPct val="80000"/>
              </a:lnSpc>
            </a:pPr>
            <a:r>
              <a:rPr lang="en-US" sz="2400" dirty="0" smtClean="0"/>
              <a:t>5’ UTR</a:t>
            </a:r>
          </a:p>
          <a:p>
            <a:pPr lvl="1" eaLnBrk="1" hangingPunct="1">
              <a:lnSpc>
                <a:spcPct val="80000"/>
              </a:lnSpc>
            </a:pPr>
            <a:r>
              <a:rPr lang="en-US" sz="2400" dirty="0" smtClean="0"/>
              <a:t>3’ UTR</a:t>
            </a:r>
          </a:p>
          <a:p>
            <a:pPr eaLnBrk="1" hangingPunct="1">
              <a:lnSpc>
                <a:spcPct val="80000"/>
              </a:lnSpc>
            </a:pPr>
            <a:r>
              <a:rPr lang="en-US" sz="2800" dirty="0" smtClean="0"/>
              <a:t>Initial coding </a:t>
            </a:r>
            <a:r>
              <a:rPr lang="en-US" sz="2800" dirty="0" err="1" smtClean="0"/>
              <a:t>exon</a:t>
            </a:r>
            <a:endParaRPr lang="en-US" sz="2800" dirty="0" smtClean="0"/>
          </a:p>
          <a:p>
            <a:pPr lvl="1" eaLnBrk="1" hangingPunct="1">
              <a:lnSpc>
                <a:spcPct val="80000"/>
              </a:lnSpc>
            </a:pPr>
            <a:r>
              <a:rPr lang="en-US" sz="2400" dirty="0" smtClean="0"/>
              <a:t>AUG to first splice site</a:t>
            </a:r>
          </a:p>
          <a:p>
            <a:pPr eaLnBrk="1" hangingPunct="1">
              <a:lnSpc>
                <a:spcPct val="80000"/>
              </a:lnSpc>
            </a:pPr>
            <a:r>
              <a:rPr lang="en-US" sz="2800" dirty="0" smtClean="0"/>
              <a:t>Internal </a:t>
            </a:r>
            <a:r>
              <a:rPr lang="en-US" sz="2800" dirty="0" err="1" smtClean="0"/>
              <a:t>exons</a:t>
            </a:r>
            <a:endParaRPr lang="en-US" sz="2800" dirty="0" smtClean="0"/>
          </a:p>
          <a:p>
            <a:pPr lvl="1" eaLnBrk="1" hangingPunct="1">
              <a:lnSpc>
                <a:spcPct val="80000"/>
              </a:lnSpc>
            </a:pPr>
            <a:r>
              <a:rPr lang="en-US" sz="2400" dirty="0" smtClean="0"/>
              <a:t>3’ and 5’ splice sites</a:t>
            </a:r>
          </a:p>
          <a:p>
            <a:pPr eaLnBrk="1" hangingPunct="1">
              <a:lnSpc>
                <a:spcPct val="80000"/>
              </a:lnSpc>
            </a:pPr>
            <a:r>
              <a:rPr lang="en-US" sz="2800" dirty="0" smtClean="0"/>
              <a:t>Terminal </a:t>
            </a:r>
            <a:r>
              <a:rPr lang="en-US" sz="2800" dirty="0" err="1" smtClean="0"/>
              <a:t>exons</a:t>
            </a:r>
            <a:endParaRPr lang="en-US" sz="2800" dirty="0" smtClean="0"/>
          </a:p>
          <a:p>
            <a:pPr lvl="1" eaLnBrk="1" hangingPunct="1">
              <a:lnSpc>
                <a:spcPct val="80000"/>
              </a:lnSpc>
            </a:pPr>
            <a:r>
              <a:rPr lang="en-US" sz="2400" dirty="0" smtClean="0"/>
              <a:t>3’ splice to termination </a:t>
            </a:r>
            <a:r>
              <a:rPr lang="en-US" sz="2400" dirty="0" err="1" smtClean="0"/>
              <a:t>codon</a:t>
            </a:r>
            <a:endParaRPr lang="en-US" sz="2400" dirty="0" smtClean="0"/>
          </a:p>
          <a:p>
            <a:pPr eaLnBrk="1" hangingPunct="1">
              <a:lnSpc>
                <a:spcPct val="80000"/>
              </a:lnSpc>
            </a:pPr>
            <a:r>
              <a:rPr lang="en-US" sz="2800" dirty="0" smtClean="0"/>
              <a:t>Single </a:t>
            </a:r>
            <a:r>
              <a:rPr lang="en-US" sz="2800" dirty="0" err="1" smtClean="0"/>
              <a:t>exon</a:t>
            </a:r>
            <a:r>
              <a:rPr lang="en-US" sz="2800" dirty="0" smtClean="0"/>
              <a:t> genes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Rectangle 2"/>
          <p:cNvSpPr>
            <a:spLocks noGrp="1" noChangeArrowheads="1"/>
          </p:cNvSpPr>
          <p:nvPr>
            <p:ph type="title"/>
          </p:nvPr>
        </p:nvSpPr>
        <p:spPr/>
        <p:txBody>
          <a:bodyPr>
            <a:noAutofit/>
          </a:bodyPr>
          <a:lstStyle/>
          <a:p>
            <a:pPr>
              <a:defRPr/>
            </a:pPr>
            <a:r>
              <a:rPr lang="en-US" dirty="0" smtClean="0"/>
              <a:t>Hidden Markov Model in </a:t>
            </a:r>
            <a:r>
              <a:rPr lang="en-US" dirty="0" err="1" smtClean="0"/>
              <a:t>GenScan</a:t>
            </a:r>
            <a:endParaRPr lang="en-US" dirty="0" smtClean="0"/>
          </a:p>
        </p:txBody>
      </p:sp>
      <p:sp>
        <p:nvSpPr>
          <p:cNvPr id="19459" name="Line 3"/>
          <p:cNvSpPr>
            <a:spLocks noChangeShapeType="1"/>
          </p:cNvSpPr>
          <p:nvPr/>
        </p:nvSpPr>
        <p:spPr bwMode="auto">
          <a:xfrm flipV="1">
            <a:off x="4294188" y="2133600"/>
            <a:ext cx="0" cy="1225550"/>
          </a:xfrm>
          <a:prstGeom prst="line">
            <a:avLst/>
          </a:prstGeom>
          <a:noFill/>
          <a:ln w="28575">
            <a:solidFill>
              <a:schemeClr val="bg2"/>
            </a:solidFill>
            <a:prstDash val="dash"/>
            <a:round/>
            <a:headEnd/>
            <a:tailEnd/>
          </a:ln>
        </p:spPr>
        <p:txBody>
          <a:bodyPr/>
          <a:lstStyle/>
          <a:p>
            <a:endParaRPr lang="en-US"/>
          </a:p>
        </p:txBody>
      </p:sp>
      <p:sp>
        <p:nvSpPr>
          <p:cNvPr id="19460" name="Line 4"/>
          <p:cNvSpPr>
            <a:spLocks noChangeShapeType="1"/>
          </p:cNvSpPr>
          <p:nvPr/>
        </p:nvSpPr>
        <p:spPr bwMode="auto">
          <a:xfrm flipV="1">
            <a:off x="4294188" y="4316413"/>
            <a:ext cx="0" cy="1246187"/>
          </a:xfrm>
          <a:prstGeom prst="line">
            <a:avLst/>
          </a:prstGeom>
          <a:noFill/>
          <a:ln w="28575">
            <a:solidFill>
              <a:schemeClr val="bg2"/>
            </a:solidFill>
            <a:prstDash val="dash"/>
            <a:round/>
            <a:headEnd/>
            <a:tailEnd/>
          </a:ln>
        </p:spPr>
        <p:txBody>
          <a:bodyPr/>
          <a:lstStyle/>
          <a:p>
            <a:endParaRPr lang="en-US"/>
          </a:p>
        </p:txBody>
      </p:sp>
      <p:sp>
        <p:nvSpPr>
          <p:cNvPr id="172037" name="Rectangle 5"/>
          <p:cNvSpPr>
            <a:spLocks noChangeArrowheads="1"/>
          </p:cNvSpPr>
          <p:nvPr/>
        </p:nvSpPr>
        <p:spPr bwMode="auto">
          <a:xfrm rot="2733868">
            <a:off x="3954463" y="3522663"/>
            <a:ext cx="657225" cy="644525"/>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9462" name="Text Box 6"/>
          <p:cNvSpPr txBox="1">
            <a:spLocks noChangeArrowheads="1"/>
          </p:cNvSpPr>
          <p:nvPr/>
        </p:nvSpPr>
        <p:spPr bwMode="auto">
          <a:xfrm>
            <a:off x="3910013" y="3529013"/>
            <a:ext cx="771525" cy="625475"/>
          </a:xfrm>
          <a:prstGeom prst="rect">
            <a:avLst/>
          </a:prstGeom>
          <a:noFill/>
          <a:ln w="9525">
            <a:noFill/>
            <a:miter lim="800000"/>
            <a:headEnd/>
            <a:tailEnd/>
          </a:ln>
        </p:spPr>
        <p:txBody>
          <a:bodyPr wrap="none">
            <a:spAutoFit/>
          </a:bodyPr>
          <a:lstStyle/>
          <a:p>
            <a:pPr algn="ctr" eaLnBrk="0" hangingPunct="0"/>
            <a:r>
              <a:rPr lang="en-US" sz="1500" b="1">
                <a:latin typeface="Times" pitchFamily="18" charset="0"/>
              </a:rPr>
              <a:t>N</a:t>
            </a:r>
            <a:endParaRPr lang="en-US" sz="1200" b="1">
              <a:latin typeface="Times" pitchFamily="18" charset="0"/>
            </a:endParaRPr>
          </a:p>
          <a:p>
            <a:pPr algn="ctr" eaLnBrk="0" hangingPunct="0"/>
            <a:r>
              <a:rPr lang="en-US" sz="1000" b="1">
                <a:latin typeface="Times" pitchFamily="18" charset="0"/>
              </a:rPr>
              <a:t>(intergenic</a:t>
            </a:r>
          </a:p>
          <a:p>
            <a:pPr algn="ctr" eaLnBrk="0" hangingPunct="0"/>
            <a:r>
              <a:rPr lang="en-US" sz="1000" b="1">
                <a:latin typeface="Times" pitchFamily="18" charset="0"/>
              </a:rPr>
              <a:t>region)</a:t>
            </a:r>
          </a:p>
        </p:txBody>
      </p:sp>
      <p:sp>
        <p:nvSpPr>
          <p:cNvPr id="19463" name="Text Box 7"/>
          <p:cNvSpPr txBox="1">
            <a:spLocks noChangeArrowheads="1"/>
          </p:cNvSpPr>
          <p:nvPr/>
        </p:nvSpPr>
        <p:spPr bwMode="auto">
          <a:xfrm rot="5400000">
            <a:off x="3671094" y="2278857"/>
            <a:ext cx="1576387" cy="304800"/>
          </a:xfrm>
          <a:prstGeom prst="rect">
            <a:avLst/>
          </a:prstGeom>
          <a:noFill/>
          <a:ln w="9525">
            <a:noFill/>
            <a:miter lim="800000"/>
            <a:headEnd/>
            <a:tailEnd/>
          </a:ln>
        </p:spPr>
        <p:txBody>
          <a:bodyPr>
            <a:spAutoFit/>
          </a:bodyPr>
          <a:lstStyle/>
          <a:p>
            <a:pPr eaLnBrk="0" hangingPunct="0"/>
            <a:r>
              <a:rPr lang="en-US" sz="1400" b="1">
                <a:latin typeface="Times" pitchFamily="18" charset="0"/>
              </a:rPr>
              <a:t>Reverse (-</a:t>
            </a:r>
            <a:r>
              <a:rPr lang="en-US" sz="1200" b="1">
                <a:latin typeface="Times" pitchFamily="18" charset="0"/>
              </a:rPr>
              <a:t>) strand</a:t>
            </a:r>
          </a:p>
        </p:txBody>
      </p:sp>
      <p:sp>
        <p:nvSpPr>
          <p:cNvPr id="19464" name="Text Box 8"/>
          <p:cNvSpPr txBox="1">
            <a:spLocks noChangeArrowheads="1"/>
          </p:cNvSpPr>
          <p:nvPr/>
        </p:nvSpPr>
        <p:spPr bwMode="auto">
          <a:xfrm rot="5400000">
            <a:off x="3323431" y="5174457"/>
            <a:ext cx="1576387" cy="304800"/>
          </a:xfrm>
          <a:prstGeom prst="rect">
            <a:avLst/>
          </a:prstGeom>
          <a:noFill/>
          <a:ln w="9525">
            <a:noFill/>
            <a:miter lim="800000"/>
            <a:headEnd/>
            <a:tailEnd/>
          </a:ln>
        </p:spPr>
        <p:txBody>
          <a:bodyPr>
            <a:spAutoFit/>
          </a:bodyPr>
          <a:lstStyle/>
          <a:p>
            <a:pPr eaLnBrk="0" hangingPunct="0"/>
            <a:r>
              <a:rPr lang="en-US" sz="1400" b="1">
                <a:latin typeface="Times" pitchFamily="18" charset="0"/>
              </a:rPr>
              <a:t>Forward (</a:t>
            </a:r>
            <a:r>
              <a:rPr lang="en-US" sz="1200" b="1">
                <a:latin typeface="Times" pitchFamily="18" charset="0"/>
              </a:rPr>
              <a:t>+) strand</a:t>
            </a:r>
          </a:p>
        </p:txBody>
      </p:sp>
      <p:sp>
        <p:nvSpPr>
          <p:cNvPr id="172041" name="Oval 9"/>
          <p:cNvSpPr>
            <a:spLocks noChangeArrowheads="1"/>
          </p:cNvSpPr>
          <p:nvPr/>
        </p:nvSpPr>
        <p:spPr bwMode="auto">
          <a:xfrm>
            <a:off x="533400" y="3046413"/>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2" name="Oval 10"/>
          <p:cNvSpPr>
            <a:spLocks noChangeArrowheads="1"/>
          </p:cNvSpPr>
          <p:nvPr/>
        </p:nvSpPr>
        <p:spPr bwMode="auto">
          <a:xfrm>
            <a:off x="533400" y="35814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3" name="Oval 11"/>
          <p:cNvSpPr>
            <a:spLocks noChangeArrowheads="1"/>
          </p:cNvSpPr>
          <p:nvPr/>
        </p:nvSpPr>
        <p:spPr bwMode="auto">
          <a:xfrm>
            <a:off x="533400" y="41148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4" name="Oval 12"/>
          <p:cNvSpPr>
            <a:spLocks noChangeArrowheads="1"/>
          </p:cNvSpPr>
          <p:nvPr/>
        </p:nvSpPr>
        <p:spPr bwMode="auto">
          <a:xfrm>
            <a:off x="2590800" y="3429000"/>
            <a:ext cx="762000" cy="762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5" name="Oval 13"/>
          <p:cNvSpPr>
            <a:spLocks noChangeArrowheads="1"/>
          </p:cNvSpPr>
          <p:nvPr/>
        </p:nvSpPr>
        <p:spPr bwMode="auto">
          <a:xfrm>
            <a:off x="2133600" y="30480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6" name="Oval 14"/>
          <p:cNvSpPr>
            <a:spLocks noChangeArrowheads="1"/>
          </p:cNvSpPr>
          <p:nvPr/>
        </p:nvSpPr>
        <p:spPr bwMode="auto">
          <a:xfrm>
            <a:off x="3429000" y="41148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7" name="Oval 15"/>
          <p:cNvSpPr>
            <a:spLocks noChangeArrowheads="1"/>
          </p:cNvSpPr>
          <p:nvPr/>
        </p:nvSpPr>
        <p:spPr bwMode="auto">
          <a:xfrm>
            <a:off x="3429000" y="30480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48" name="Rectangle 16"/>
          <p:cNvSpPr>
            <a:spLocks noChangeArrowheads="1"/>
          </p:cNvSpPr>
          <p:nvPr/>
        </p:nvSpPr>
        <p:spPr bwMode="auto">
          <a:xfrm rot="2733868">
            <a:off x="1295400" y="41148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049" name="Rectangle 17"/>
          <p:cNvSpPr>
            <a:spLocks noChangeArrowheads="1"/>
          </p:cNvSpPr>
          <p:nvPr/>
        </p:nvSpPr>
        <p:spPr bwMode="auto">
          <a:xfrm rot="2733868">
            <a:off x="2782888" y="25908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050" name="Rectangle 18"/>
          <p:cNvSpPr>
            <a:spLocks noChangeArrowheads="1"/>
          </p:cNvSpPr>
          <p:nvPr/>
        </p:nvSpPr>
        <p:spPr bwMode="auto">
          <a:xfrm rot="2733868">
            <a:off x="1295400" y="35814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051" name="Rectangle 19"/>
          <p:cNvSpPr>
            <a:spLocks noChangeArrowheads="1"/>
          </p:cNvSpPr>
          <p:nvPr/>
        </p:nvSpPr>
        <p:spPr bwMode="auto">
          <a:xfrm rot="2733868">
            <a:off x="1295400" y="30480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052" name="Oval 20"/>
          <p:cNvSpPr>
            <a:spLocks noChangeArrowheads="1"/>
          </p:cNvSpPr>
          <p:nvPr/>
        </p:nvSpPr>
        <p:spPr bwMode="auto">
          <a:xfrm>
            <a:off x="2133600" y="41148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9477" name="Text Box 21"/>
          <p:cNvSpPr txBox="1">
            <a:spLocks noChangeArrowheads="1"/>
          </p:cNvSpPr>
          <p:nvPr/>
        </p:nvSpPr>
        <p:spPr bwMode="auto">
          <a:xfrm>
            <a:off x="533400" y="3070225"/>
            <a:ext cx="466725"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E</a:t>
            </a:r>
            <a:r>
              <a:rPr lang="en-US" sz="800" b="1">
                <a:latin typeface="Times" pitchFamily="18" charset="0"/>
              </a:rPr>
              <a:t>0 </a:t>
            </a:r>
            <a:r>
              <a:rPr lang="en-US" sz="1200" b="1">
                <a:latin typeface="Times" pitchFamily="18" charset="0"/>
              </a:rPr>
              <a:t>+</a:t>
            </a:r>
          </a:p>
        </p:txBody>
      </p:sp>
      <p:sp>
        <p:nvSpPr>
          <p:cNvPr id="19478" name="Text Box 22"/>
          <p:cNvSpPr txBox="1">
            <a:spLocks noChangeArrowheads="1"/>
          </p:cNvSpPr>
          <p:nvPr/>
        </p:nvSpPr>
        <p:spPr bwMode="auto">
          <a:xfrm>
            <a:off x="523875" y="3613150"/>
            <a:ext cx="466725"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E</a:t>
            </a:r>
            <a:r>
              <a:rPr lang="en-US" sz="800" b="1">
                <a:latin typeface="Times" pitchFamily="18" charset="0"/>
              </a:rPr>
              <a:t>1 </a:t>
            </a:r>
            <a:r>
              <a:rPr lang="en-US" sz="1200" b="1">
                <a:latin typeface="Times" pitchFamily="18" charset="0"/>
              </a:rPr>
              <a:t>+</a:t>
            </a:r>
          </a:p>
        </p:txBody>
      </p:sp>
      <p:sp>
        <p:nvSpPr>
          <p:cNvPr id="19479" name="Text Box 23"/>
          <p:cNvSpPr txBox="1">
            <a:spLocks noChangeArrowheads="1"/>
          </p:cNvSpPr>
          <p:nvPr/>
        </p:nvSpPr>
        <p:spPr bwMode="auto">
          <a:xfrm>
            <a:off x="533400" y="4146550"/>
            <a:ext cx="466725"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E</a:t>
            </a:r>
            <a:r>
              <a:rPr lang="en-US" sz="800" b="1">
                <a:latin typeface="Times" pitchFamily="18" charset="0"/>
              </a:rPr>
              <a:t>2 </a:t>
            </a:r>
            <a:r>
              <a:rPr lang="en-US" sz="1200" b="1">
                <a:latin typeface="Times" pitchFamily="18" charset="0"/>
              </a:rPr>
              <a:t>+</a:t>
            </a:r>
          </a:p>
        </p:txBody>
      </p:sp>
      <p:sp>
        <p:nvSpPr>
          <p:cNvPr id="19480" name="Text Box 24"/>
          <p:cNvSpPr txBox="1">
            <a:spLocks noChangeArrowheads="1"/>
          </p:cNvSpPr>
          <p:nvPr/>
        </p:nvSpPr>
        <p:spPr bwMode="auto">
          <a:xfrm>
            <a:off x="1338263" y="3078163"/>
            <a:ext cx="417512"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I</a:t>
            </a:r>
            <a:r>
              <a:rPr lang="en-US" sz="800" b="1">
                <a:latin typeface="Times" pitchFamily="18" charset="0"/>
              </a:rPr>
              <a:t>0 </a:t>
            </a:r>
            <a:r>
              <a:rPr lang="en-US" sz="1200" b="1">
                <a:latin typeface="Times" pitchFamily="18" charset="0"/>
              </a:rPr>
              <a:t>+</a:t>
            </a:r>
          </a:p>
        </p:txBody>
      </p:sp>
      <p:sp>
        <p:nvSpPr>
          <p:cNvPr id="19481" name="Text Box 25"/>
          <p:cNvSpPr txBox="1">
            <a:spLocks noChangeArrowheads="1"/>
          </p:cNvSpPr>
          <p:nvPr/>
        </p:nvSpPr>
        <p:spPr bwMode="auto">
          <a:xfrm>
            <a:off x="1338263" y="3614738"/>
            <a:ext cx="417512"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I</a:t>
            </a:r>
            <a:r>
              <a:rPr lang="en-US" sz="800" b="1">
                <a:latin typeface="Times" pitchFamily="18" charset="0"/>
              </a:rPr>
              <a:t>1 </a:t>
            </a:r>
            <a:r>
              <a:rPr lang="en-US" sz="1200" b="1">
                <a:latin typeface="Times" pitchFamily="18" charset="0"/>
              </a:rPr>
              <a:t>+</a:t>
            </a:r>
          </a:p>
        </p:txBody>
      </p:sp>
      <p:sp>
        <p:nvSpPr>
          <p:cNvPr id="19482" name="Text Box 26"/>
          <p:cNvSpPr txBox="1">
            <a:spLocks noChangeArrowheads="1"/>
          </p:cNvSpPr>
          <p:nvPr/>
        </p:nvSpPr>
        <p:spPr bwMode="auto">
          <a:xfrm>
            <a:off x="1338263" y="4149725"/>
            <a:ext cx="417512"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I</a:t>
            </a:r>
            <a:r>
              <a:rPr lang="en-US" sz="800" b="1">
                <a:latin typeface="Times" pitchFamily="18" charset="0"/>
              </a:rPr>
              <a:t>2 </a:t>
            </a:r>
            <a:r>
              <a:rPr lang="en-US" sz="1200" b="1">
                <a:latin typeface="Times" pitchFamily="18" charset="0"/>
              </a:rPr>
              <a:t>+</a:t>
            </a:r>
          </a:p>
        </p:txBody>
      </p:sp>
      <p:sp>
        <p:nvSpPr>
          <p:cNvPr id="19483" name="Text Box 27"/>
          <p:cNvSpPr txBox="1">
            <a:spLocks noChangeArrowheads="1"/>
          </p:cNvSpPr>
          <p:nvPr/>
        </p:nvSpPr>
        <p:spPr bwMode="auto">
          <a:xfrm>
            <a:off x="2074863" y="3092450"/>
            <a:ext cx="577850" cy="304800"/>
          </a:xfrm>
          <a:prstGeom prst="rect">
            <a:avLst/>
          </a:prstGeom>
          <a:noFill/>
          <a:ln w="9525">
            <a:noFill/>
            <a:miter lim="800000"/>
            <a:headEnd/>
            <a:tailEnd/>
          </a:ln>
        </p:spPr>
        <p:txBody>
          <a:bodyPr>
            <a:spAutoFit/>
          </a:bodyPr>
          <a:lstStyle/>
          <a:p>
            <a:pPr eaLnBrk="0" hangingPunct="0"/>
            <a:r>
              <a:rPr lang="en-US" sz="1400" b="1">
                <a:latin typeface="Times" pitchFamily="18" charset="0"/>
              </a:rPr>
              <a:t>E</a:t>
            </a:r>
            <a:r>
              <a:rPr lang="en-US" sz="800" b="1">
                <a:latin typeface="Times" pitchFamily="18" charset="0"/>
              </a:rPr>
              <a:t>init</a:t>
            </a:r>
            <a:r>
              <a:rPr lang="en-US" sz="1200" b="1">
                <a:latin typeface="Times" pitchFamily="18" charset="0"/>
              </a:rPr>
              <a:t>+</a:t>
            </a:r>
          </a:p>
        </p:txBody>
      </p:sp>
      <p:sp>
        <p:nvSpPr>
          <p:cNvPr id="19484" name="Text Box 28"/>
          <p:cNvSpPr txBox="1">
            <a:spLocks noChangeArrowheads="1"/>
          </p:cNvSpPr>
          <p:nvPr/>
        </p:nvSpPr>
        <p:spPr bwMode="auto">
          <a:xfrm>
            <a:off x="2046288" y="4149725"/>
            <a:ext cx="684212" cy="304800"/>
          </a:xfrm>
          <a:prstGeom prst="rect">
            <a:avLst/>
          </a:prstGeom>
          <a:noFill/>
          <a:ln w="9525">
            <a:noFill/>
            <a:miter lim="800000"/>
            <a:headEnd/>
            <a:tailEnd/>
          </a:ln>
        </p:spPr>
        <p:txBody>
          <a:bodyPr>
            <a:spAutoFit/>
          </a:bodyPr>
          <a:lstStyle/>
          <a:p>
            <a:pPr eaLnBrk="0" hangingPunct="0"/>
            <a:r>
              <a:rPr lang="en-US" sz="1400" b="1">
                <a:latin typeface="Times" pitchFamily="18" charset="0"/>
              </a:rPr>
              <a:t>E</a:t>
            </a:r>
            <a:r>
              <a:rPr lang="en-US" sz="800" b="1">
                <a:latin typeface="Times" pitchFamily="18" charset="0"/>
              </a:rPr>
              <a:t>term</a:t>
            </a:r>
            <a:r>
              <a:rPr lang="en-US" sz="1200" b="1">
                <a:latin typeface="Times" pitchFamily="18" charset="0"/>
              </a:rPr>
              <a:t>+</a:t>
            </a:r>
          </a:p>
        </p:txBody>
      </p:sp>
      <p:sp>
        <p:nvSpPr>
          <p:cNvPr id="19485" name="Text Box 29"/>
          <p:cNvSpPr txBox="1">
            <a:spLocks noChangeArrowheads="1"/>
          </p:cNvSpPr>
          <p:nvPr/>
        </p:nvSpPr>
        <p:spPr bwMode="auto">
          <a:xfrm>
            <a:off x="2643188" y="2566988"/>
            <a:ext cx="717550" cy="371475"/>
          </a:xfrm>
          <a:prstGeom prst="rect">
            <a:avLst/>
          </a:prstGeom>
          <a:noFill/>
          <a:ln w="9525">
            <a:noFill/>
            <a:miter lim="800000"/>
            <a:headEnd/>
            <a:tailEnd/>
          </a:ln>
        </p:spPr>
        <p:txBody>
          <a:bodyPr>
            <a:spAutoFit/>
          </a:bodyPr>
          <a:lstStyle/>
          <a:p>
            <a:pPr algn="ctr" eaLnBrk="0" hangingPunct="0">
              <a:lnSpc>
                <a:spcPct val="80000"/>
              </a:lnSpc>
            </a:pPr>
            <a:r>
              <a:rPr lang="en-US" sz="1400" b="1">
                <a:latin typeface="Times" pitchFamily="18" charset="0"/>
              </a:rPr>
              <a:t>F</a:t>
            </a:r>
            <a:r>
              <a:rPr lang="en-US" sz="800" b="1">
                <a:latin typeface="Times" pitchFamily="18" charset="0"/>
              </a:rPr>
              <a:t> </a:t>
            </a:r>
            <a:r>
              <a:rPr lang="en-US" sz="1200" b="1">
                <a:latin typeface="Times" pitchFamily="18" charset="0"/>
              </a:rPr>
              <a:t>+</a:t>
            </a:r>
          </a:p>
          <a:p>
            <a:pPr algn="ctr" eaLnBrk="0" hangingPunct="0">
              <a:lnSpc>
                <a:spcPct val="80000"/>
              </a:lnSpc>
            </a:pPr>
            <a:r>
              <a:rPr lang="en-US" sz="900" b="1">
                <a:latin typeface="Times" pitchFamily="18" charset="0"/>
              </a:rPr>
              <a:t>(5’UTR)</a:t>
            </a:r>
          </a:p>
        </p:txBody>
      </p:sp>
      <p:sp>
        <p:nvSpPr>
          <p:cNvPr id="172062" name="Rectangle 30"/>
          <p:cNvSpPr>
            <a:spLocks noChangeArrowheads="1"/>
          </p:cNvSpPr>
          <p:nvPr/>
        </p:nvSpPr>
        <p:spPr bwMode="auto">
          <a:xfrm rot="2733868">
            <a:off x="2781300" y="4678363"/>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9487" name="Text Box 31"/>
          <p:cNvSpPr txBox="1">
            <a:spLocks noChangeArrowheads="1"/>
          </p:cNvSpPr>
          <p:nvPr/>
        </p:nvSpPr>
        <p:spPr bwMode="auto">
          <a:xfrm>
            <a:off x="2625725" y="4640263"/>
            <a:ext cx="717550" cy="371475"/>
          </a:xfrm>
          <a:prstGeom prst="rect">
            <a:avLst/>
          </a:prstGeom>
          <a:noFill/>
          <a:ln w="9525">
            <a:noFill/>
            <a:miter lim="800000"/>
            <a:headEnd/>
            <a:tailEnd/>
          </a:ln>
        </p:spPr>
        <p:txBody>
          <a:bodyPr>
            <a:spAutoFit/>
          </a:bodyPr>
          <a:lstStyle/>
          <a:p>
            <a:pPr algn="ctr" eaLnBrk="0" hangingPunct="0">
              <a:lnSpc>
                <a:spcPct val="80000"/>
              </a:lnSpc>
            </a:pPr>
            <a:r>
              <a:rPr lang="en-US" sz="1400" b="1">
                <a:latin typeface="Times" pitchFamily="18" charset="0"/>
              </a:rPr>
              <a:t>T</a:t>
            </a:r>
            <a:r>
              <a:rPr lang="en-US" sz="800" b="1">
                <a:latin typeface="Times" pitchFamily="18" charset="0"/>
              </a:rPr>
              <a:t> </a:t>
            </a:r>
            <a:r>
              <a:rPr lang="en-US" sz="1200" b="1">
                <a:latin typeface="Times" pitchFamily="18" charset="0"/>
              </a:rPr>
              <a:t>+</a:t>
            </a:r>
          </a:p>
          <a:p>
            <a:pPr algn="ctr" eaLnBrk="0" hangingPunct="0">
              <a:lnSpc>
                <a:spcPct val="80000"/>
              </a:lnSpc>
            </a:pPr>
            <a:r>
              <a:rPr lang="en-US" sz="900" b="1">
                <a:latin typeface="Times" pitchFamily="18" charset="0"/>
              </a:rPr>
              <a:t>(3’UTR)</a:t>
            </a:r>
          </a:p>
        </p:txBody>
      </p:sp>
      <p:sp>
        <p:nvSpPr>
          <p:cNvPr id="19488" name="Text Box 32"/>
          <p:cNvSpPr txBox="1">
            <a:spLocks noChangeArrowheads="1"/>
          </p:cNvSpPr>
          <p:nvPr/>
        </p:nvSpPr>
        <p:spPr bwMode="auto">
          <a:xfrm>
            <a:off x="3316288" y="3048000"/>
            <a:ext cx="600075" cy="311150"/>
          </a:xfrm>
          <a:prstGeom prst="rect">
            <a:avLst/>
          </a:prstGeom>
          <a:noFill/>
          <a:ln w="9525">
            <a:noFill/>
            <a:miter lim="800000"/>
            <a:headEnd/>
            <a:tailEnd/>
          </a:ln>
        </p:spPr>
        <p:txBody>
          <a:bodyPr>
            <a:spAutoFit/>
          </a:bodyPr>
          <a:lstStyle/>
          <a:p>
            <a:pPr algn="ctr" eaLnBrk="0" hangingPunct="0">
              <a:lnSpc>
                <a:spcPct val="80000"/>
              </a:lnSpc>
            </a:pPr>
            <a:r>
              <a:rPr lang="en-US" sz="900" b="1">
                <a:latin typeface="Times" pitchFamily="18" charset="0"/>
              </a:rPr>
              <a:t>P +</a:t>
            </a:r>
          </a:p>
          <a:p>
            <a:pPr algn="ctr" eaLnBrk="0" hangingPunct="0">
              <a:lnSpc>
                <a:spcPct val="80000"/>
              </a:lnSpc>
            </a:pPr>
            <a:r>
              <a:rPr lang="en-US" sz="900" b="1">
                <a:latin typeface="Times" pitchFamily="18" charset="0"/>
              </a:rPr>
              <a:t>(prom)</a:t>
            </a:r>
          </a:p>
        </p:txBody>
      </p:sp>
      <p:sp>
        <p:nvSpPr>
          <p:cNvPr id="19489" name="Text Box 33"/>
          <p:cNvSpPr txBox="1">
            <a:spLocks noChangeArrowheads="1"/>
          </p:cNvSpPr>
          <p:nvPr/>
        </p:nvSpPr>
        <p:spPr bwMode="auto">
          <a:xfrm>
            <a:off x="3340100" y="4113213"/>
            <a:ext cx="600075" cy="384175"/>
          </a:xfrm>
          <a:prstGeom prst="rect">
            <a:avLst/>
          </a:prstGeom>
          <a:noFill/>
          <a:ln w="9525">
            <a:noFill/>
            <a:miter lim="800000"/>
            <a:headEnd/>
            <a:tailEnd/>
          </a:ln>
        </p:spPr>
        <p:txBody>
          <a:bodyPr>
            <a:spAutoFit/>
          </a:bodyPr>
          <a:lstStyle/>
          <a:p>
            <a:pPr algn="ctr" eaLnBrk="0" hangingPunct="0">
              <a:lnSpc>
                <a:spcPct val="60000"/>
              </a:lnSpc>
            </a:pPr>
            <a:r>
              <a:rPr lang="en-US" sz="1400" b="1">
                <a:latin typeface="Times" pitchFamily="18" charset="0"/>
              </a:rPr>
              <a:t>A</a:t>
            </a:r>
            <a:r>
              <a:rPr lang="en-US" sz="800" b="1">
                <a:latin typeface="Times" pitchFamily="18" charset="0"/>
              </a:rPr>
              <a:t> </a:t>
            </a:r>
            <a:r>
              <a:rPr lang="en-US" sz="1200" b="1">
                <a:latin typeface="Times" pitchFamily="18" charset="0"/>
              </a:rPr>
              <a:t>+</a:t>
            </a:r>
          </a:p>
          <a:p>
            <a:pPr algn="ctr" eaLnBrk="0" hangingPunct="0">
              <a:lnSpc>
                <a:spcPct val="60000"/>
              </a:lnSpc>
            </a:pPr>
            <a:r>
              <a:rPr lang="en-US" sz="900" b="1">
                <a:latin typeface="Times" pitchFamily="18" charset="0"/>
              </a:rPr>
              <a:t>(polyA signal)</a:t>
            </a:r>
          </a:p>
        </p:txBody>
      </p:sp>
      <p:sp>
        <p:nvSpPr>
          <p:cNvPr id="19490" name="Text Box 34"/>
          <p:cNvSpPr txBox="1">
            <a:spLocks noChangeArrowheads="1"/>
          </p:cNvSpPr>
          <p:nvPr/>
        </p:nvSpPr>
        <p:spPr bwMode="auto">
          <a:xfrm>
            <a:off x="2559050" y="3468688"/>
            <a:ext cx="865188" cy="625475"/>
          </a:xfrm>
          <a:prstGeom prst="rect">
            <a:avLst/>
          </a:prstGeom>
          <a:noFill/>
          <a:ln w="9525">
            <a:noFill/>
            <a:miter lim="800000"/>
            <a:headEnd/>
            <a:tailEnd/>
          </a:ln>
        </p:spPr>
        <p:txBody>
          <a:bodyPr wrap="none">
            <a:spAutoFit/>
          </a:bodyPr>
          <a:lstStyle/>
          <a:p>
            <a:pPr algn="ctr" eaLnBrk="0" hangingPunct="0"/>
            <a:r>
              <a:rPr lang="en-US" sz="1500" b="1">
                <a:latin typeface="Times" pitchFamily="18" charset="0"/>
              </a:rPr>
              <a:t>E</a:t>
            </a:r>
            <a:r>
              <a:rPr lang="en-US" sz="1100" b="1">
                <a:latin typeface="Times" pitchFamily="18" charset="0"/>
              </a:rPr>
              <a:t>sngl</a:t>
            </a:r>
            <a:r>
              <a:rPr lang="en-US" sz="800" b="1">
                <a:latin typeface="Times" pitchFamily="18" charset="0"/>
              </a:rPr>
              <a:t> </a:t>
            </a:r>
            <a:r>
              <a:rPr lang="en-US" sz="1200" b="1">
                <a:latin typeface="Times" pitchFamily="18" charset="0"/>
              </a:rPr>
              <a:t>+</a:t>
            </a:r>
          </a:p>
          <a:p>
            <a:pPr algn="ctr" eaLnBrk="0" hangingPunct="0"/>
            <a:r>
              <a:rPr lang="en-US" sz="1000" b="1">
                <a:latin typeface="Times" pitchFamily="18" charset="0"/>
              </a:rPr>
              <a:t>(single-exon </a:t>
            </a:r>
          </a:p>
          <a:p>
            <a:pPr algn="ctr" eaLnBrk="0" hangingPunct="0"/>
            <a:r>
              <a:rPr lang="en-US" sz="1000" b="1">
                <a:latin typeface="Times" pitchFamily="18" charset="0"/>
              </a:rPr>
              <a:t>gene)</a:t>
            </a:r>
          </a:p>
        </p:txBody>
      </p:sp>
      <p:grpSp>
        <p:nvGrpSpPr>
          <p:cNvPr id="2" name="Group 35"/>
          <p:cNvGrpSpPr>
            <a:grpSpLocks/>
          </p:cNvGrpSpPr>
          <p:nvPr/>
        </p:nvGrpSpPr>
        <p:grpSpPr bwMode="auto">
          <a:xfrm>
            <a:off x="863600" y="3124200"/>
            <a:ext cx="457200" cy="1257300"/>
            <a:chOff x="544" y="1968"/>
            <a:chExt cx="288" cy="792"/>
          </a:xfrm>
        </p:grpSpPr>
        <p:sp>
          <p:nvSpPr>
            <p:cNvPr id="19562" name="Line 36"/>
            <p:cNvSpPr>
              <a:spLocks noChangeShapeType="1"/>
            </p:cNvSpPr>
            <p:nvPr/>
          </p:nvSpPr>
          <p:spPr bwMode="auto">
            <a:xfrm flipH="1">
              <a:off x="548" y="1968"/>
              <a:ext cx="284" cy="0"/>
            </a:xfrm>
            <a:prstGeom prst="line">
              <a:avLst/>
            </a:prstGeom>
            <a:noFill/>
            <a:ln w="9525">
              <a:solidFill>
                <a:schemeClr val="tx1"/>
              </a:solidFill>
              <a:round/>
              <a:headEnd/>
              <a:tailEnd type="triangle" w="med" len="med"/>
            </a:ln>
          </p:spPr>
          <p:txBody>
            <a:bodyPr/>
            <a:lstStyle/>
            <a:p>
              <a:endParaRPr lang="en-US"/>
            </a:p>
          </p:txBody>
        </p:sp>
        <p:sp>
          <p:nvSpPr>
            <p:cNvPr id="19563" name="Line 37"/>
            <p:cNvSpPr>
              <a:spLocks noChangeShapeType="1"/>
            </p:cNvSpPr>
            <p:nvPr/>
          </p:nvSpPr>
          <p:spPr bwMode="auto">
            <a:xfrm>
              <a:off x="580" y="2044"/>
              <a:ext cx="184" cy="0"/>
            </a:xfrm>
            <a:prstGeom prst="line">
              <a:avLst/>
            </a:prstGeom>
            <a:noFill/>
            <a:ln w="9525">
              <a:solidFill>
                <a:schemeClr val="tx1"/>
              </a:solidFill>
              <a:round/>
              <a:headEnd/>
              <a:tailEnd type="triangle" w="med" len="med"/>
            </a:ln>
          </p:spPr>
          <p:txBody>
            <a:bodyPr/>
            <a:lstStyle/>
            <a:p>
              <a:endParaRPr lang="en-US"/>
            </a:p>
          </p:txBody>
        </p:sp>
        <p:sp>
          <p:nvSpPr>
            <p:cNvPr id="19564" name="Line 38"/>
            <p:cNvSpPr>
              <a:spLocks noChangeShapeType="1"/>
            </p:cNvSpPr>
            <p:nvPr/>
          </p:nvSpPr>
          <p:spPr bwMode="auto">
            <a:xfrm>
              <a:off x="564" y="2084"/>
              <a:ext cx="244" cy="244"/>
            </a:xfrm>
            <a:prstGeom prst="line">
              <a:avLst/>
            </a:prstGeom>
            <a:noFill/>
            <a:ln w="9525">
              <a:solidFill>
                <a:schemeClr val="tx1"/>
              </a:solidFill>
              <a:round/>
              <a:headEnd/>
              <a:tailEnd type="triangle" w="med" len="med"/>
            </a:ln>
          </p:spPr>
          <p:txBody>
            <a:bodyPr/>
            <a:lstStyle/>
            <a:p>
              <a:endParaRPr lang="en-US"/>
            </a:p>
          </p:txBody>
        </p:sp>
        <p:sp>
          <p:nvSpPr>
            <p:cNvPr id="19565" name="Line 39"/>
            <p:cNvSpPr>
              <a:spLocks noChangeShapeType="1"/>
            </p:cNvSpPr>
            <p:nvPr/>
          </p:nvSpPr>
          <p:spPr bwMode="auto">
            <a:xfrm>
              <a:off x="544" y="2128"/>
              <a:ext cx="260" cy="540"/>
            </a:xfrm>
            <a:prstGeom prst="line">
              <a:avLst/>
            </a:prstGeom>
            <a:noFill/>
            <a:ln w="9525">
              <a:solidFill>
                <a:schemeClr val="tx1"/>
              </a:solidFill>
              <a:round/>
              <a:headEnd/>
              <a:tailEnd type="triangle" w="med" len="med"/>
            </a:ln>
          </p:spPr>
          <p:txBody>
            <a:bodyPr/>
            <a:lstStyle/>
            <a:p>
              <a:endParaRPr lang="en-US"/>
            </a:p>
          </p:txBody>
        </p:sp>
        <p:sp>
          <p:nvSpPr>
            <p:cNvPr id="19566" name="Line 40"/>
            <p:cNvSpPr>
              <a:spLocks noChangeShapeType="1"/>
            </p:cNvSpPr>
            <p:nvPr/>
          </p:nvSpPr>
          <p:spPr bwMode="auto">
            <a:xfrm flipV="1">
              <a:off x="544" y="2076"/>
              <a:ext cx="256" cy="552"/>
            </a:xfrm>
            <a:prstGeom prst="line">
              <a:avLst/>
            </a:prstGeom>
            <a:noFill/>
            <a:ln w="9525">
              <a:solidFill>
                <a:schemeClr val="tx1"/>
              </a:solidFill>
              <a:round/>
              <a:headEnd/>
              <a:tailEnd type="triangle" w="med" len="med"/>
            </a:ln>
          </p:spPr>
          <p:txBody>
            <a:bodyPr/>
            <a:lstStyle/>
            <a:p>
              <a:endParaRPr lang="en-US"/>
            </a:p>
          </p:txBody>
        </p:sp>
        <p:sp>
          <p:nvSpPr>
            <p:cNvPr id="19567" name="Line 41"/>
            <p:cNvSpPr>
              <a:spLocks noChangeShapeType="1"/>
            </p:cNvSpPr>
            <p:nvPr/>
          </p:nvSpPr>
          <p:spPr bwMode="auto">
            <a:xfrm flipV="1">
              <a:off x="568" y="2424"/>
              <a:ext cx="244" cy="244"/>
            </a:xfrm>
            <a:prstGeom prst="line">
              <a:avLst/>
            </a:prstGeom>
            <a:noFill/>
            <a:ln w="9525">
              <a:solidFill>
                <a:schemeClr val="tx1"/>
              </a:solidFill>
              <a:round/>
              <a:headEnd/>
              <a:tailEnd type="triangle" w="med" len="med"/>
            </a:ln>
          </p:spPr>
          <p:txBody>
            <a:bodyPr/>
            <a:lstStyle/>
            <a:p>
              <a:endParaRPr lang="en-US"/>
            </a:p>
          </p:txBody>
        </p:sp>
        <p:sp>
          <p:nvSpPr>
            <p:cNvPr id="19568" name="Line 42"/>
            <p:cNvSpPr>
              <a:spLocks noChangeShapeType="1"/>
            </p:cNvSpPr>
            <p:nvPr/>
          </p:nvSpPr>
          <p:spPr bwMode="auto">
            <a:xfrm flipH="1">
              <a:off x="572" y="2348"/>
              <a:ext cx="212" cy="0"/>
            </a:xfrm>
            <a:prstGeom prst="line">
              <a:avLst/>
            </a:prstGeom>
            <a:noFill/>
            <a:ln w="9525">
              <a:solidFill>
                <a:schemeClr val="tx1"/>
              </a:solidFill>
              <a:round/>
              <a:headEnd/>
              <a:tailEnd type="triangle" w="med" len="med"/>
            </a:ln>
          </p:spPr>
          <p:txBody>
            <a:bodyPr/>
            <a:lstStyle/>
            <a:p>
              <a:endParaRPr lang="en-US"/>
            </a:p>
          </p:txBody>
        </p:sp>
        <p:sp>
          <p:nvSpPr>
            <p:cNvPr id="19569" name="Line 43"/>
            <p:cNvSpPr>
              <a:spLocks noChangeShapeType="1"/>
            </p:cNvSpPr>
            <p:nvPr/>
          </p:nvSpPr>
          <p:spPr bwMode="auto">
            <a:xfrm>
              <a:off x="576" y="2404"/>
              <a:ext cx="216" cy="0"/>
            </a:xfrm>
            <a:prstGeom prst="line">
              <a:avLst/>
            </a:prstGeom>
            <a:noFill/>
            <a:ln w="9525">
              <a:solidFill>
                <a:schemeClr val="tx1"/>
              </a:solidFill>
              <a:round/>
              <a:headEnd/>
              <a:tailEnd type="triangle" w="med" len="med"/>
            </a:ln>
          </p:spPr>
          <p:txBody>
            <a:bodyPr/>
            <a:lstStyle/>
            <a:p>
              <a:endParaRPr lang="en-US"/>
            </a:p>
          </p:txBody>
        </p:sp>
        <p:sp>
          <p:nvSpPr>
            <p:cNvPr id="19570" name="Line 44"/>
            <p:cNvSpPr>
              <a:spLocks noChangeShapeType="1"/>
            </p:cNvSpPr>
            <p:nvPr/>
          </p:nvSpPr>
          <p:spPr bwMode="auto">
            <a:xfrm flipH="1">
              <a:off x="576" y="2712"/>
              <a:ext cx="188" cy="0"/>
            </a:xfrm>
            <a:prstGeom prst="line">
              <a:avLst/>
            </a:prstGeom>
            <a:noFill/>
            <a:ln w="9525">
              <a:solidFill>
                <a:schemeClr val="tx1"/>
              </a:solidFill>
              <a:round/>
              <a:headEnd/>
              <a:tailEnd type="triangle" w="med" len="med"/>
            </a:ln>
          </p:spPr>
          <p:txBody>
            <a:bodyPr/>
            <a:lstStyle/>
            <a:p>
              <a:endParaRPr lang="en-US"/>
            </a:p>
          </p:txBody>
        </p:sp>
        <p:sp>
          <p:nvSpPr>
            <p:cNvPr id="19571" name="Line 45"/>
            <p:cNvSpPr>
              <a:spLocks noChangeShapeType="1"/>
            </p:cNvSpPr>
            <p:nvPr/>
          </p:nvSpPr>
          <p:spPr bwMode="auto">
            <a:xfrm>
              <a:off x="568" y="2760"/>
              <a:ext cx="248" cy="0"/>
            </a:xfrm>
            <a:prstGeom prst="line">
              <a:avLst/>
            </a:prstGeom>
            <a:noFill/>
            <a:ln w="9525">
              <a:solidFill>
                <a:schemeClr val="tx1"/>
              </a:solidFill>
              <a:round/>
              <a:headEnd/>
              <a:tailEnd type="triangle" w="med" len="med"/>
            </a:ln>
          </p:spPr>
          <p:txBody>
            <a:bodyPr/>
            <a:lstStyle/>
            <a:p>
              <a:endParaRPr lang="en-US"/>
            </a:p>
          </p:txBody>
        </p:sp>
        <p:sp>
          <p:nvSpPr>
            <p:cNvPr id="19572" name="Line 46"/>
            <p:cNvSpPr>
              <a:spLocks noChangeShapeType="1"/>
            </p:cNvSpPr>
            <p:nvPr/>
          </p:nvSpPr>
          <p:spPr bwMode="auto">
            <a:xfrm flipV="1">
              <a:off x="556" y="2052"/>
              <a:ext cx="228" cy="256"/>
            </a:xfrm>
            <a:prstGeom prst="line">
              <a:avLst/>
            </a:prstGeom>
            <a:noFill/>
            <a:ln w="9525">
              <a:solidFill>
                <a:schemeClr val="tx1"/>
              </a:solidFill>
              <a:round/>
              <a:headEnd/>
              <a:tailEnd type="triangle" w="med" len="med"/>
            </a:ln>
          </p:spPr>
          <p:txBody>
            <a:bodyPr/>
            <a:lstStyle/>
            <a:p>
              <a:endParaRPr lang="en-US"/>
            </a:p>
          </p:txBody>
        </p:sp>
        <p:sp>
          <p:nvSpPr>
            <p:cNvPr id="19573" name="Line 47"/>
            <p:cNvSpPr>
              <a:spLocks noChangeShapeType="1"/>
            </p:cNvSpPr>
            <p:nvPr/>
          </p:nvSpPr>
          <p:spPr bwMode="auto">
            <a:xfrm>
              <a:off x="552" y="2448"/>
              <a:ext cx="236" cy="248"/>
            </a:xfrm>
            <a:prstGeom prst="line">
              <a:avLst/>
            </a:prstGeom>
            <a:noFill/>
            <a:ln w="9525">
              <a:solidFill>
                <a:schemeClr val="tx1"/>
              </a:solidFill>
              <a:round/>
              <a:headEnd/>
              <a:tailEnd type="triangle" w="med" len="med"/>
            </a:ln>
          </p:spPr>
          <p:txBody>
            <a:bodyPr/>
            <a:lstStyle/>
            <a:p>
              <a:endParaRPr lang="en-US"/>
            </a:p>
          </p:txBody>
        </p:sp>
      </p:grpSp>
      <p:grpSp>
        <p:nvGrpSpPr>
          <p:cNvPr id="3" name="Group 48"/>
          <p:cNvGrpSpPr>
            <a:grpSpLocks/>
          </p:cNvGrpSpPr>
          <p:nvPr/>
        </p:nvGrpSpPr>
        <p:grpSpPr bwMode="auto">
          <a:xfrm>
            <a:off x="1651000" y="3238500"/>
            <a:ext cx="546100" cy="1066800"/>
            <a:chOff x="1040" y="2040"/>
            <a:chExt cx="344" cy="672"/>
          </a:xfrm>
        </p:grpSpPr>
        <p:sp>
          <p:nvSpPr>
            <p:cNvPr id="19556" name="Line 49"/>
            <p:cNvSpPr>
              <a:spLocks noChangeShapeType="1"/>
            </p:cNvSpPr>
            <p:nvPr/>
          </p:nvSpPr>
          <p:spPr bwMode="auto">
            <a:xfrm flipH="1">
              <a:off x="1104" y="2040"/>
              <a:ext cx="240" cy="0"/>
            </a:xfrm>
            <a:prstGeom prst="line">
              <a:avLst/>
            </a:prstGeom>
            <a:noFill/>
            <a:ln w="9525">
              <a:solidFill>
                <a:schemeClr val="tx1"/>
              </a:solidFill>
              <a:round/>
              <a:headEnd/>
              <a:tailEnd type="triangle" w="med" len="med"/>
            </a:ln>
          </p:spPr>
          <p:txBody>
            <a:bodyPr/>
            <a:lstStyle/>
            <a:p>
              <a:endParaRPr lang="en-US"/>
            </a:p>
          </p:txBody>
        </p:sp>
        <p:sp>
          <p:nvSpPr>
            <p:cNvPr id="19557" name="Line 50"/>
            <p:cNvSpPr>
              <a:spLocks noChangeShapeType="1"/>
            </p:cNvSpPr>
            <p:nvPr/>
          </p:nvSpPr>
          <p:spPr bwMode="auto">
            <a:xfrm flipH="1">
              <a:off x="1096" y="2712"/>
              <a:ext cx="240" cy="0"/>
            </a:xfrm>
            <a:prstGeom prst="line">
              <a:avLst/>
            </a:prstGeom>
            <a:noFill/>
            <a:ln w="9525">
              <a:solidFill>
                <a:schemeClr val="tx1"/>
              </a:solidFill>
              <a:round/>
              <a:headEnd type="triangle" w="med" len="med"/>
              <a:tailEnd/>
            </a:ln>
          </p:spPr>
          <p:txBody>
            <a:bodyPr/>
            <a:lstStyle/>
            <a:p>
              <a:endParaRPr lang="en-US"/>
            </a:p>
          </p:txBody>
        </p:sp>
        <p:sp>
          <p:nvSpPr>
            <p:cNvPr id="19558" name="Line 51"/>
            <p:cNvSpPr>
              <a:spLocks noChangeShapeType="1"/>
            </p:cNvSpPr>
            <p:nvPr/>
          </p:nvSpPr>
          <p:spPr bwMode="auto">
            <a:xfrm flipH="1">
              <a:off x="1040" y="2080"/>
              <a:ext cx="304" cy="232"/>
            </a:xfrm>
            <a:prstGeom prst="line">
              <a:avLst/>
            </a:prstGeom>
            <a:noFill/>
            <a:ln w="9525">
              <a:solidFill>
                <a:schemeClr val="tx1"/>
              </a:solidFill>
              <a:round/>
              <a:headEnd/>
              <a:tailEnd type="triangle" w="med" len="med"/>
            </a:ln>
          </p:spPr>
          <p:txBody>
            <a:bodyPr/>
            <a:lstStyle/>
            <a:p>
              <a:endParaRPr lang="en-US"/>
            </a:p>
          </p:txBody>
        </p:sp>
        <p:sp>
          <p:nvSpPr>
            <p:cNvPr id="19559" name="Line 52"/>
            <p:cNvSpPr>
              <a:spLocks noChangeShapeType="1"/>
            </p:cNvSpPr>
            <p:nvPr/>
          </p:nvSpPr>
          <p:spPr bwMode="auto">
            <a:xfrm flipH="1" flipV="1">
              <a:off x="1040" y="2424"/>
              <a:ext cx="312" cy="244"/>
            </a:xfrm>
            <a:prstGeom prst="line">
              <a:avLst/>
            </a:prstGeom>
            <a:noFill/>
            <a:ln w="9525">
              <a:solidFill>
                <a:schemeClr val="tx1"/>
              </a:solidFill>
              <a:round/>
              <a:headEnd type="triangle" w="med" len="med"/>
              <a:tailEnd/>
            </a:ln>
          </p:spPr>
          <p:txBody>
            <a:bodyPr/>
            <a:lstStyle/>
            <a:p>
              <a:endParaRPr lang="en-US"/>
            </a:p>
          </p:txBody>
        </p:sp>
        <p:sp>
          <p:nvSpPr>
            <p:cNvPr id="19560" name="Line 53"/>
            <p:cNvSpPr>
              <a:spLocks noChangeShapeType="1"/>
            </p:cNvSpPr>
            <p:nvPr/>
          </p:nvSpPr>
          <p:spPr bwMode="auto">
            <a:xfrm flipH="1">
              <a:off x="1064" y="2136"/>
              <a:ext cx="308" cy="536"/>
            </a:xfrm>
            <a:prstGeom prst="line">
              <a:avLst/>
            </a:prstGeom>
            <a:noFill/>
            <a:ln w="9525">
              <a:solidFill>
                <a:schemeClr val="tx1"/>
              </a:solidFill>
              <a:round/>
              <a:headEnd/>
              <a:tailEnd type="triangle" w="med" len="med"/>
            </a:ln>
          </p:spPr>
          <p:txBody>
            <a:bodyPr/>
            <a:lstStyle/>
            <a:p>
              <a:endParaRPr lang="en-US"/>
            </a:p>
          </p:txBody>
        </p:sp>
        <p:sp>
          <p:nvSpPr>
            <p:cNvPr id="19561" name="Line 54"/>
            <p:cNvSpPr>
              <a:spLocks noChangeShapeType="1"/>
            </p:cNvSpPr>
            <p:nvPr/>
          </p:nvSpPr>
          <p:spPr bwMode="auto">
            <a:xfrm flipH="1" flipV="1">
              <a:off x="1064" y="2080"/>
              <a:ext cx="320" cy="540"/>
            </a:xfrm>
            <a:prstGeom prst="line">
              <a:avLst/>
            </a:prstGeom>
            <a:noFill/>
            <a:ln w="9525">
              <a:solidFill>
                <a:schemeClr val="tx1"/>
              </a:solidFill>
              <a:round/>
              <a:headEnd type="triangle" w="med" len="med"/>
              <a:tailEnd/>
            </a:ln>
          </p:spPr>
          <p:txBody>
            <a:bodyPr/>
            <a:lstStyle/>
            <a:p>
              <a:endParaRPr lang="en-US"/>
            </a:p>
          </p:txBody>
        </p:sp>
      </p:grpSp>
      <p:sp>
        <p:nvSpPr>
          <p:cNvPr id="19493" name="Line 55"/>
          <p:cNvSpPr>
            <a:spLocks noChangeShapeType="1"/>
          </p:cNvSpPr>
          <p:nvPr/>
        </p:nvSpPr>
        <p:spPr bwMode="auto">
          <a:xfrm flipH="1">
            <a:off x="2476500" y="2921000"/>
            <a:ext cx="355600" cy="203200"/>
          </a:xfrm>
          <a:prstGeom prst="line">
            <a:avLst/>
          </a:prstGeom>
          <a:noFill/>
          <a:ln w="9525">
            <a:solidFill>
              <a:schemeClr val="tx1"/>
            </a:solidFill>
            <a:round/>
            <a:headEnd/>
            <a:tailEnd type="triangle" w="med" len="med"/>
          </a:ln>
        </p:spPr>
        <p:txBody>
          <a:bodyPr/>
          <a:lstStyle/>
          <a:p>
            <a:endParaRPr lang="en-US"/>
          </a:p>
        </p:txBody>
      </p:sp>
      <p:sp>
        <p:nvSpPr>
          <p:cNvPr id="19494" name="Line 56"/>
          <p:cNvSpPr>
            <a:spLocks noChangeShapeType="1"/>
          </p:cNvSpPr>
          <p:nvPr/>
        </p:nvSpPr>
        <p:spPr bwMode="auto">
          <a:xfrm flipH="1" flipV="1">
            <a:off x="2457450" y="4445000"/>
            <a:ext cx="368300" cy="285750"/>
          </a:xfrm>
          <a:prstGeom prst="line">
            <a:avLst/>
          </a:prstGeom>
          <a:noFill/>
          <a:ln w="9525">
            <a:solidFill>
              <a:schemeClr val="tx1"/>
            </a:solidFill>
            <a:round/>
            <a:headEnd type="triangle" w="med" len="med"/>
            <a:tailEnd/>
          </a:ln>
        </p:spPr>
        <p:txBody>
          <a:bodyPr/>
          <a:lstStyle/>
          <a:p>
            <a:endParaRPr lang="en-US"/>
          </a:p>
        </p:txBody>
      </p:sp>
      <p:sp>
        <p:nvSpPr>
          <p:cNvPr id="19495" name="Line 57"/>
          <p:cNvSpPr>
            <a:spLocks noChangeShapeType="1"/>
          </p:cNvSpPr>
          <p:nvPr/>
        </p:nvSpPr>
        <p:spPr bwMode="auto">
          <a:xfrm flipH="1" flipV="1">
            <a:off x="3117850" y="2908300"/>
            <a:ext cx="342900" cy="222250"/>
          </a:xfrm>
          <a:prstGeom prst="line">
            <a:avLst/>
          </a:prstGeom>
          <a:noFill/>
          <a:ln w="9525">
            <a:solidFill>
              <a:schemeClr val="tx1"/>
            </a:solidFill>
            <a:round/>
            <a:headEnd/>
            <a:tailEnd type="triangle" w="med" len="med"/>
          </a:ln>
        </p:spPr>
        <p:txBody>
          <a:bodyPr/>
          <a:lstStyle/>
          <a:p>
            <a:endParaRPr lang="en-US"/>
          </a:p>
        </p:txBody>
      </p:sp>
      <p:sp>
        <p:nvSpPr>
          <p:cNvPr id="19496" name="Line 58"/>
          <p:cNvSpPr>
            <a:spLocks noChangeShapeType="1"/>
          </p:cNvSpPr>
          <p:nvPr/>
        </p:nvSpPr>
        <p:spPr bwMode="auto">
          <a:xfrm>
            <a:off x="3765550" y="3359150"/>
            <a:ext cx="266700" cy="266700"/>
          </a:xfrm>
          <a:prstGeom prst="line">
            <a:avLst/>
          </a:prstGeom>
          <a:noFill/>
          <a:ln w="9525">
            <a:solidFill>
              <a:schemeClr val="tx1"/>
            </a:solidFill>
            <a:round/>
            <a:headEnd type="triangle" w="med" len="med"/>
            <a:tailEnd/>
          </a:ln>
        </p:spPr>
        <p:txBody>
          <a:bodyPr/>
          <a:lstStyle/>
          <a:p>
            <a:endParaRPr lang="en-US"/>
          </a:p>
        </p:txBody>
      </p:sp>
      <p:sp>
        <p:nvSpPr>
          <p:cNvPr id="19497" name="Line 59"/>
          <p:cNvSpPr>
            <a:spLocks noChangeShapeType="1"/>
          </p:cNvSpPr>
          <p:nvPr/>
        </p:nvSpPr>
        <p:spPr bwMode="auto">
          <a:xfrm flipV="1">
            <a:off x="3098800" y="4451350"/>
            <a:ext cx="406400" cy="279400"/>
          </a:xfrm>
          <a:prstGeom prst="line">
            <a:avLst/>
          </a:prstGeom>
          <a:noFill/>
          <a:ln w="9525">
            <a:solidFill>
              <a:schemeClr val="tx1"/>
            </a:solidFill>
            <a:round/>
            <a:headEnd/>
            <a:tailEnd type="triangle" w="med" len="med"/>
          </a:ln>
        </p:spPr>
        <p:txBody>
          <a:bodyPr/>
          <a:lstStyle/>
          <a:p>
            <a:endParaRPr lang="en-US"/>
          </a:p>
        </p:txBody>
      </p:sp>
      <p:sp>
        <p:nvSpPr>
          <p:cNvPr id="19498" name="Line 60"/>
          <p:cNvSpPr>
            <a:spLocks noChangeShapeType="1"/>
          </p:cNvSpPr>
          <p:nvPr/>
        </p:nvSpPr>
        <p:spPr bwMode="auto">
          <a:xfrm flipV="1">
            <a:off x="3797300" y="4076700"/>
            <a:ext cx="273050" cy="177800"/>
          </a:xfrm>
          <a:prstGeom prst="line">
            <a:avLst/>
          </a:prstGeom>
          <a:noFill/>
          <a:ln w="9525">
            <a:solidFill>
              <a:schemeClr val="tx1"/>
            </a:solidFill>
            <a:round/>
            <a:headEnd/>
            <a:tailEnd type="triangle" w="med" len="med"/>
          </a:ln>
        </p:spPr>
        <p:txBody>
          <a:bodyPr/>
          <a:lstStyle/>
          <a:p>
            <a:endParaRPr lang="en-US"/>
          </a:p>
        </p:txBody>
      </p:sp>
      <p:sp>
        <p:nvSpPr>
          <p:cNvPr id="19499" name="Line 61"/>
          <p:cNvSpPr>
            <a:spLocks noChangeShapeType="1"/>
          </p:cNvSpPr>
          <p:nvPr/>
        </p:nvSpPr>
        <p:spPr bwMode="auto">
          <a:xfrm>
            <a:off x="2971800" y="3054350"/>
            <a:ext cx="0" cy="381000"/>
          </a:xfrm>
          <a:prstGeom prst="line">
            <a:avLst/>
          </a:prstGeom>
          <a:noFill/>
          <a:ln w="9525">
            <a:solidFill>
              <a:schemeClr val="tx1"/>
            </a:solidFill>
            <a:round/>
            <a:headEnd/>
            <a:tailEnd type="triangle" w="med" len="med"/>
          </a:ln>
        </p:spPr>
        <p:txBody>
          <a:bodyPr/>
          <a:lstStyle/>
          <a:p>
            <a:endParaRPr lang="en-US"/>
          </a:p>
        </p:txBody>
      </p:sp>
      <p:sp>
        <p:nvSpPr>
          <p:cNvPr id="19500" name="Line 62"/>
          <p:cNvSpPr>
            <a:spLocks noChangeShapeType="1"/>
          </p:cNvSpPr>
          <p:nvPr/>
        </p:nvSpPr>
        <p:spPr bwMode="auto">
          <a:xfrm>
            <a:off x="2971800" y="4197350"/>
            <a:ext cx="0" cy="400050"/>
          </a:xfrm>
          <a:prstGeom prst="line">
            <a:avLst/>
          </a:prstGeom>
          <a:noFill/>
          <a:ln w="9525">
            <a:solidFill>
              <a:schemeClr val="tx1"/>
            </a:solidFill>
            <a:round/>
            <a:headEnd/>
            <a:tailEnd type="triangle" w="med" len="med"/>
          </a:ln>
        </p:spPr>
        <p:txBody>
          <a:bodyPr/>
          <a:lstStyle/>
          <a:p>
            <a:endParaRPr lang="en-US"/>
          </a:p>
        </p:txBody>
      </p:sp>
      <p:sp>
        <p:nvSpPr>
          <p:cNvPr id="172095" name="Oval 63"/>
          <p:cNvSpPr>
            <a:spLocks noChangeArrowheads="1"/>
          </p:cNvSpPr>
          <p:nvPr/>
        </p:nvSpPr>
        <p:spPr bwMode="auto">
          <a:xfrm flipH="1">
            <a:off x="7696200" y="3046413"/>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96" name="Oval 64"/>
          <p:cNvSpPr>
            <a:spLocks noChangeArrowheads="1"/>
          </p:cNvSpPr>
          <p:nvPr/>
        </p:nvSpPr>
        <p:spPr bwMode="auto">
          <a:xfrm flipH="1">
            <a:off x="7696200" y="35814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97" name="Oval 65"/>
          <p:cNvSpPr>
            <a:spLocks noChangeArrowheads="1"/>
          </p:cNvSpPr>
          <p:nvPr/>
        </p:nvSpPr>
        <p:spPr bwMode="auto">
          <a:xfrm flipH="1">
            <a:off x="7696200" y="41148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98" name="Oval 66"/>
          <p:cNvSpPr>
            <a:spLocks noChangeArrowheads="1"/>
          </p:cNvSpPr>
          <p:nvPr/>
        </p:nvSpPr>
        <p:spPr bwMode="auto">
          <a:xfrm flipH="1">
            <a:off x="5257800" y="3429000"/>
            <a:ext cx="762000" cy="762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099" name="Oval 67"/>
          <p:cNvSpPr>
            <a:spLocks noChangeArrowheads="1"/>
          </p:cNvSpPr>
          <p:nvPr/>
        </p:nvSpPr>
        <p:spPr bwMode="auto">
          <a:xfrm flipH="1">
            <a:off x="6096000" y="30480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100" name="Oval 68"/>
          <p:cNvSpPr>
            <a:spLocks noChangeArrowheads="1"/>
          </p:cNvSpPr>
          <p:nvPr/>
        </p:nvSpPr>
        <p:spPr bwMode="auto">
          <a:xfrm flipH="1">
            <a:off x="4800600" y="41148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101" name="Oval 69"/>
          <p:cNvSpPr>
            <a:spLocks noChangeArrowheads="1"/>
          </p:cNvSpPr>
          <p:nvPr/>
        </p:nvSpPr>
        <p:spPr bwMode="auto">
          <a:xfrm flipH="1">
            <a:off x="4800600" y="30480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72102" name="Rectangle 70"/>
          <p:cNvSpPr>
            <a:spLocks noChangeArrowheads="1"/>
          </p:cNvSpPr>
          <p:nvPr/>
        </p:nvSpPr>
        <p:spPr bwMode="auto">
          <a:xfrm rot="18866132" flipH="1">
            <a:off x="6934200" y="41148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103" name="Rectangle 71"/>
          <p:cNvSpPr>
            <a:spLocks noChangeArrowheads="1"/>
          </p:cNvSpPr>
          <p:nvPr/>
        </p:nvSpPr>
        <p:spPr bwMode="auto">
          <a:xfrm rot="18866132" flipH="1">
            <a:off x="5446713" y="25908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104" name="Rectangle 72"/>
          <p:cNvSpPr>
            <a:spLocks noChangeArrowheads="1"/>
          </p:cNvSpPr>
          <p:nvPr/>
        </p:nvSpPr>
        <p:spPr bwMode="auto">
          <a:xfrm rot="18866132" flipH="1">
            <a:off x="6934200" y="35814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105" name="Rectangle 73"/>
          <p:cNvSpPr>
            <a:spLocks noChangeArrowheads="1"/>
          </p:cNvSpPr>
          <p:nvPr/>
        </p:nvSpPr>
        <p:spPr bwMode="auto">
          <a:xfrm rot="18866132" flipH="1">
            <a:off x="6934200" y="3048000"/>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72106" name="Oval 74"/>
          <p:cNvSpPr>
            <a:spLocks noChangeArrowheads="1"/>
          </p:cNvSpPr>
          <p:nvPr/>
        </p:nvSpPr>
        <p:spPr bwMode="auto">
          <a:xfrm flipH="1">
            <a:off x="6096000" y="4114800"/>
            <a:ext cx="381000" cy="381000"/>
          </a:xfrm>
          <a:prstGeom prst="ellipse">
            <a:avLst/>
          </a:prstGeom>
          <a:gradFill rotWithShape="0">
            <a:gsLst>
              <a:gs pos="0">
                <a:srgbClr val="4A9BBC"/>
              </a:gs>
              <a:gs pos="50000">
                <a:schemeClr val="bg1"/>
              </a:gs>
              <a:gs pos="100000">
                <a:srgbClr val="4A9BBC"/>
              </a:gs>
            </a:gsLst>
            <a:lin ang="0" scaled="1"/>
          </a:gradFill>
          <a:ln w="9525">
            <a:solidFill>
              <a:schemeClr val="bg2"/>
            </a:solidFill>
            <a:round/>
            <a:headEnd/>
            <a:tailEnd/>
          </a:ln>
          <a:effectLst/>
        </p:spPr>
        <p:txBody>
          <a:bodyPr wrap="none" anchor="ctr"/>
          <a:lstStyle/>
          <a:p>
            <a:endParaRPr lang="en-US"/>
          </a:p>
        </p:txBody>
      </p:sp>
      <p:sp>
        <p:nvSpPr>
          <p:cNvPr id="19513" name="Text Box 75"/>
          <p:cNvSpPr txBox="1">
            <a:spLocks noChangeArrowheads="1"/>
          </p:cNvSpPr>
          <p:nvPr/>
        </p:nvSpPr>
        <p:spPr bwMode="auto">
          <a:xfrm>
            <a:off x="4713288" y="4106863"/>
            <a:ext cx="600075" cy="384175"/>
          </a:xfrm>
          <a:prstGeom prst="rect">
            <a:avLst/>
          </a:prstGeom>
          <a:noFill/>
          <a:ln w="9525">
            <a:noFill/>
            <a:miter lim="800000"/>
            <a:headEnd/>
            <a:tailEnd/>
          </a:ln>
        </p:spPr>
        <p:txBody>
          <a:bodyPr>
            <a:spAutoFit/>
          </a:bodyPr>
          <a:lstStyle/>
          <a:p>
            <a:pPr algn="ctr" eaLnBrk="0" hangingPunct="0">
              <a:lnSpc>
                <a:spcPct val="60000"/>
              </a:lnSpc>
            </a:pPr>
            <a:r>
              <a:rPr lang="en-US" sz="1400" b="1">
                <a:latin typeface="Times" pitchFamily="18" charset="0"/>
              </a:rPr>
              <a:t>A</a:t>
            </a:r>
            <a:r>
              <a:rPr lang="en-US" sz="800" b="1">
                <a:latin typeface="Times" pitchFamily="18" charset="0"/>
              </a:rPr>
              <a:t> </a:t>
            </a:r>
            <a:r>
              <a:rPr lang="en-US" sz="1200" b="1">
                <a:latin typeface="Times" pitchFamily="18" charset="0"/>
              </a:rPr>
              <a:t>-</a:t>
            </a:r>
          </a:p>
          <a:p>
            <a:pPr algn="ctr" eaLnBrk="0" hangingPunct="0">
              <a:lnSpc>
                <a:spcPct val="60000"/>
              </a:lnSpc>
            </a:pPr>
            <a:r>
              <a:rPr lang="en-US" sz="900" b="1">
                <a:latin typeface="Times" pitchFamily="18" charset="0"/>
              </a:rPr>
              <a:t>(polyA signal)</a:t>
            </a:r>
          </a:p>
        </p:txBody>
      </p:sp>
      <p:sp>
        <p:nvSpPr>
          <p:cNvPr id="19514" name="Text Box 76"/>
          <p:cNvSpPr txBox="1">
            <a:spLocks noChangeArrowheads="1"/>
          </p:cNvSpPr>
          <p:nvPr/>
        </p:nvSpPr>
        <p:spPr bwMode="auto">
          <a:xfrm>
            <a:off x="4702175" y="3028950"/>
            <a:ext cx="600075" cy="371475"/>
          </a:xfrm>
          <a:prstGeom prst="rect">
            <a:avLst/>
          </a:prstGeom>
          <a:noFill/>
          <a:ln w="9525">
            <a:noFill/>
            <a:miter lim="800000"/>
            <a:headEnd/>
            <a:tailEnd/>
          </a:ln>
        </p:spPr>
        <p:txBody>
          <a:bodyPr>
            <a:spAutoFit/>
          </a:bodyPr>
          <a:lstStyle/>
          <a:p>
            <a:pPr algn="ctr" eaLnBrk="0" hangingPunct="0">
              <a:lnSpc>
                <a:spcPct val="80000"/>
              </a:lnSpc>
            </a:pPr>
            <a:r>
              <a:rPr lang="en-US" sz="1400" b="1">
                <a:latin typeface="Times" pitchFamily="18" charset="0"/>
              </a:rPr>
              <a:t>P</a:t>
            </a:r>
            <a:r>
              <a:rPr lang="en-US" sz="800" b="1">
                <a:latin typeface="Times" pitchFamily="18" charset="0"/>
              </a:rPr>
              <a:t> </a:t>
            </a:r>
            <a:r>
              <a:rPr lang="en-US" sz="1200" b="1">
                <a:latin typeface="Times" pitchFamily="18" charset="0"/>
              </a:rPr>
              <a:t>-</a:t>
            </a:r>
          </a:p>
          <a:p>
            <a:pPr algn="ctr" eaLnBrk="0" hangingPunct="0">
              <a:lnSpc>
                <a:spcPct val="80000"/>
              </a:lnSpc>
            </a:pPr>
            <a:r>
              <a:rPr lang="en-US" sz="900" b="1">
                <a:latin typeface="Times" pitchFamily="18" charset="0"/>
              </a:rPr>
              <a:t>(prom)</a:t>
            </a:r>
          </a:p>
        </p:txBody>
      </p:sp>
      <p:sp>
        <p:nvSpPr>
          <p:cNvPr id="19515" name="Text Box 77"/>
          <p:cNvSpPr txBox="1">
            <a:spLocks noChangeArrowheads="1"/>
          </p:cNvSpPr>
          <p:nvPr/>
        </p:nvSpPr>
        <p:spPr bwMode="auto">
          <a:xfrm>
            <a:off x="5283200" y="2559050"/>
            <a:ext cx="717550" cy="371475"/>
          </a:xfrm>
          <a:prstGeom prst="rect">
            <a:avLst/>
          </a:prstGeom>
          <a:noFill/>
          <a:ln w="9525">
            <a:noFill/>
            <a:miter lim="800000"/>
            <a:headEnd/>
            <a:tailEnd/>
          </a:ln>
        </p:spPr>
        <p:txBody>
          <a:bodyPr>
            <a:spAutoFit/>
          </a:bodyPr>
          <a:lstStyle/>
          <a:p>
            <a:pPr algn="ctr" eaLnBrk="0" hangingPunct="0">
              <a:lnSpc>
                <a:spcPct val="80000"/>
              </a:lnSpc>
            </a:pPr>
            <a:r>
              <a:rPr lang="en-US" sz="1400" b="1">
                <a:latin typeface="Times" pitchFamily="18" charset="0"/>
              </a:rPr>
              <a:t>F</a:t>
            </a:r>
            <a:r>
              <a:rPr lang="en-US" sz="800" b="1">
                <a:latin typeface="Times" pitchFamily="18" charset="0"/>
              </a:rPr>
              <a:t> </a:t>
            </a:r>
            <a:r>
              <a:rPr lang="en-US" sz="1200" b="1">
                <a:latin typeface="Times" pitchFamily="18" charset="0"/>
              </a:rPr>
              <a:t>-</a:t>
            </a:r>
          </a:p>
          <a:p>
            <a:pPr algn="ctr" eaLnBrk="0" hangingPunct="0">
              <a:lnSpc>
                <a:spcPct val="80000"/>
              </a:lnSpc>
            </a:pPr>
            <a:r>
              <a:rPr lang="en-US" sz="900" b="1">
                <a:latin typeface="Times" pitchFamily="18" charset="0"/>
              </a:rPr>
              <a:t>(5’UTR)</a:t>
            </a:r>
          </a:p>
        </p:txBody>
      </p:sp>
      <p:sp>
        <p:nvSpPr>
          <p:cNvPr id="172110" name="Rectangle 78"/>
          <p:cNvSpPr>
            <a:spLocks noChangeArrowheads="1"/>
          </p:cNvSpPr>
          <p:nvPr/>
        </p:nvSpPr>
        <p:spPr bwMode="auto">
          <a:xfrm rot="18866132" flipH="1">
            <a:off x="5448300" y="4676775"/>
            <a:ext cx="381000" cy="381000"/>
          </a:xfrm>
          <a:prstGeom prst="rect">
            <a:avLst/>
          </a:prstGeom>
          <a:gradFill rotWithShape="0">
            <a:gsLst>
              <a:gs pos="0">
                <a:srgbClr val="4A9BBC"/>
              </a:gs>
              <a:gs pos="50000">
                <a:schemeClr val="bg1"/>
              </a:gs>
              <a:gs pos="100000">
                <a:srgbClr val="4A9BBC"/>
              </a:gs>
            </a:gsLst>
            <a:lin ang="0" scaled="1"/>
          </a:gradFill>
          <a:ln w="9525">
            <a:solidFill>
              <a:schemeClr val="bg2"/>
            </a:solidFill>
            <a:miter lim="800000"/>
            <a:headEnd/>
            <a:tailEnd/>
          </a:ln>
          <a:effectLst/>
        </p:spPr>
        <p:txBody>
          <a:bodyPr wrap="none" anchor="ctr"/>
          <a:lstStyle/>
          <a:p>
            <a:endParaRPr lang="en-US"/>
          </a:p>
        </p:txBody>
      </p:sp>
      <p:sp>
        <p:nvSpPr>
          <p:cNvPr id="19517" name="Text Box 79"/>
          <p:cNvSpPr txBox="1">
            <a:spLocks noChangeArrowheads="1"/>
          </p:cNvSpPr>
          <p:nvPr/>
        </p:nvSpPr>
        <p:spPr bwMode="auto">
          <a:xfrm>
            <a:off x="5297488" y="4641850"/>
            <a:ext cx="717550" cy="371475"/>
          </a:xfrm>
          <a:prstGeom prst="rect">
            <a:avLst/>
          </a:prstGeom>
          <a:noFill/>
          <a:ln w="9525">
            <a:noFill/>
            <a:miter lim="800000"/>
            <a:headEnd/>
            <a:tailEnd/>
          </a:ln>
        </p:spPr>
        <p:txBody>
          <a:bodyPr>
            <a:spAutoFit/>
          </a:bodyPr>
          <a:lstStyle/>
          <a:p>
            <a:pPr algn="ctr" eaLnBrk="0" hangingPunct="0">
              <a:lnSpc>
                <a:spcPct val="80000"/>
              </a:lnSpc>
            </a:pPr>
            <a:r>
              <a:rPr lang="en-US" sz="1400" b="1">
                <a:latin typeface="Times" pitchFamily="18" charset="0"/>
              </a:rPr>
              <a:t>T</a:t>
            </a:r>
            <a:r>
              <a:rPr lang="en-US" sz="800" b="1">
                <a:latin typeface="Times" pitchFamily="18" charset="0"/>
              </a:rPr>
              <a:t> </a:t>
            </a:r>
            <a:r>
              <a:rPr lang="en-US" sz="1200" b="1">
                <a:latin typeface="Times" pitchFamily="18" charset="0"/>
              </a:rPr>
              <a:t>-</a:t>
            </a:r>
          </a:p>
          <a:p>
            <a:pPr algn="ctr" eaLnBrk="0" hangingPunct="0">
              <a:lnSpc>
                <a:spcPct val="80000"/>
              </a:lnSpc>
            </a:pPr>
            <a:r>
              <a:rPr lang="en-US" sz="900" b="1">
                <a:latin typeface="Times" pitchFamily="18" charset="0"/>
              </a:rPr>
              <a:t>(3’UTR)</a:t>
            </a:r>
          </a:p>
        </p:txBody>
      </p:sp>
      <p:sp>
        <p:nvSpPr>
          <p:cNvPr id="19518" name="Text Box 80"/>
          <p:cNvSpPr txBox="1">
            <a:spLocks noChangeArrowheads="1"/>
          </p:cNvSpPr>
          <p:nvPr/>
        </p:nvSpPr>
        <p:spPr bwMode="auto">
          <a:xfrm>
            <a:off x="6034088" y="3074988"/>
            <a:ext cx="577850" cy="304800"/>
          </a:xfrm>
          <a:prstGeom prst="rect">
            <a:avLst/>
          </a:prstGeom>
          <a:noFill/>
          <a:ln w="9525">
            <a:noFill/>
            <a:miter lim="800000"/>
            <a:headEnd/>
            <a:tailEnd/>
          </a:ln>
        </p:spPr>
        <p:txBody>
          <a:bodyPr>
            <a:spAutoFit/>
          </a:bodyPr>
          <a:lstStyle/>
          <a:p>
            <a:pPr eaLnBrk="0" hangingPunct="0"/>
            <a:r>
              <a:rPr lang="en-US" sz="1400" b="1">
                <a:latin typeface="Times" pitchFamily="18" charset="0"/>
              </a:rPr>
              <a:t>E</a:t>
            </a:r>
            <a:r>
              <a:rPr lang="en-US" sz="800" b="1">
                <a:latin typeface="Times" pitchFamily="18" charset="0"/>
              </a:rPr>
              <a:t>init</a:t>
            </a:r>
            <a:r>
              <a:rPr lang="en-US" sz="1200" b="1">
                <a:latin typeface="Times" pitchFamily="18" charset="0"/>
              </a:rPr>
              <a:t>-</a:t>
            </a:r>
          </a:p>
        </p:txBody>
      </p:sp>
      <p:sp>
        <p:nvSpPr>
          <p:cNvPr id="19519" name="Text Box 81"/>
          <p:cNvSpPr txBox="1">
            <a:spLocks noChangeArrowheads="1"/>
          </p:cNvSpPr>
          <p:nvPr/>
        </p:nvSpPr>
        <p:spPr bwMode="auto">
          <a:xfrm>
            <a:off x="6016625" y="4143375"/>
            <a:ext cx="684213" cy="304800"/>
          </a:xfrm>
          <a:prstGeom prst="rect">
            <a:avLst/>
          </a:prstGeom>
          <a:noFill/>
          <a:ln w="9525">
            <a:noFill/>
            <a:miter lim="800000"/>
            <a:headEnd/>
            <a:tailEnd/>
          </a:ln>
        </p:spPr>
        <p:txBody>
          <a:bodyPr>
            <a:spAutoFit/>
          </a:bodyPr>
          <a:lstStyle/>
          <a:p>
            <a:pPr eaLnBrk="0" hangingPunct="0"/>
            <a:r>
              <a:rPr lang="en-US" sz="1400" b="1">
                <a:latin typeface="Times" pitchFamily="18" charset="0"/>
              </a:rPr>
              <a:t>E</a:t>
            </a:r>
            <a:r>
              <a:rPr lang="en-US" sz="800" b="1">
                <a:latin typeface="Times" pitchFamily="18" charset="0"/>
              </a:rPr>
              <a:t>term-</a:t>
            </a:r>
            <a:endParaRPr lang="en-US" sz="1200" b="1">
              <a:latin typeface="Times" pitchFamily="18" charset="0"/>
            </a:endParaRPr>
          </a:p>
        </p:txBody>
      </p:sp>
      <p:sp>
        <p:nvSpPr>
          <p:cNvPr id="19520" name="Text Box 82"/>
          <p:cNvSpPr txBox="1">
            <a:spLocks noChangeArrowheads="1"/>
          </p:cNvSpPr>
          <p:nvPr/>
        </p:nvSpPr>
        <p:spPr bwMode="auto">
          <a:xfrm>
            <a:off x="6961188" y="3079750"/>
            <a:ext cx="381000"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I</a:t>
            </a:r>
            <a:r>
              <a:rPr lang="en-US" sz="800" b="1">
                <a:latin typeface="Times" pitchFamily="18" charset="0"/>
              </a:rPr>
              <a:t>0 </a:t>
            </a:r>
            <a:r>
              <a:rPr lang="en-US" sz="1200" b="1">
                <a:latin typeface="Times" pitchFamily="18" charset="0"/>
              </a:rPr>
              <a:t>-</a:t>
            </a:r>
          </a:p>
        </p:txBody>
      </p:sp>
      <p:sp>
        <p:nvSpPr>
          <p:cNvPr id="19521" name="Text Box 83"/>
          <p:cNvSpPr txBox="1">
            <a:spLocks noChangeArrowheads="1"/>
          </p:cNvSpPr>
          <p:nvPr/>
        </p:nvSpPr>
        <p:spPr bwMode="auto">
          <a:xfrm>
            <a:off x="6961188" y="3594100"/>
            <a:ext cx="381000"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I</a:t>
            </a:r>
            <a:r>
              <a:rPr lang="en-US" sz="800" b="1">
                <a:latin typeface="Times" pitchFamily="18" charset="0"/>
              </a:rPr>
              <a:t>1 </a:t>
            </a:r>
            <a:r>
              <a:rPr lang="en-US" sz="1200" b="1">
                <a:latin typeface="Times" pitchFamily="18" charset="0"/>
              </a:rPr>
              <a:t>-</a:t>
            </a:r>
          </a:p>
        </p:txBody>
      </p:sp>
      <p:sp>
        <p:nvSpPr>
          <p:cNvPr id="19522" name="Text Box 84"/>
          <p:cNvSpPr txBox="1">
            <a:spLocks noChangeArrowheads="1"/>
          </p:cNvSpPr>
          <p:nvPr/>
        </p:nvSpPr>
        <p:spPr bwMode="auto">
          <a:xfrm>
            <a:off x="6961188" y="4119563"/>
            <a:ext cx="381000"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I</a:t>
            </a:r>
            <a:r>
              <a:rPr lang="en-US" sz="800" b="1">
                <a:latin typeface="Times" pitchFamily="18" charset="0"/>
              </a:rPr>
              <a:t>2 </a:t>
            </a:r>
            <a:r>
              <a:rPr lang="en-US" sz="1200" b="1">
                <a:latin typeface="Times" pitchFamily="18" charset="0"/>
              </a:rPr>
              <a:t>-</a:t>
            </a:r>
          </a:p>
        </p:txBody>
      </p:sp>
      <p:sp>
        <p:nvSpPr>
          <p:cNvPr id="19523" name="Text Box 85"/>
          <p:cNvSpPr txBox="1">
            <a:spLocks noChangeArrowheads="1"/>
          </p:cNvSpPr>
          <p:nvPr/>
        </p:nvSpPr>
        <p:spPr bwMode="auto">
          <a:xfrm>
            <a:off x="7693025" y="3084513"/>
            <a:ext cx="430213"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E</a:t>
            </a:r>
            <a:r>
              <a:rPr lang="en-US" sz="800" b="1">
                <a:latin typeface="Times" pitchFamily="18" charset="0"/>
              </a:rPr>
              <a:t>0 </a:t>
            </a:r>
            <a:r>
              <a:rPr lang="en-US" sz="1200" b="1">
                <a:latin typeface="Times" pitchFamily="18" charset="0"/>
              </a:rPr>
              <a:t>-</a:t>
            </a:r>
          </a:p>
        </p:txBody>
      </p:sp>
      <p:sp>
        <p:nvSpPr>
          <p:cNvPr id="19524" name="Text Box 86"/>
          <p:cNvSpPr txBox="1">
            <a:spLocks noChangeArrowheads="1"/>
          </p:cNvSpPr>
          <p:nvPr/>
        </p:nvSpPr>
        <p:spPr bwMode="auto">
          <a:xfrm>
            <a:off x="7694613" y="3608388"/>
            <a:ext cx="430212"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E</a:t>
            </a:r>
            <a:r>
              <a:rPr lang="en-US" sz="800" b="1">
                <a:latin typeface="Times" pitchFamily="18" charset="0"/>
              </a:rPr>
              <a:t>1 </a:t>
            </a:r>
            <a:r>
              <a:rPr lang="en-US" sz="1200" b="1">
                <a:latin typeface="Times" pitchFamily="18" charset="0"/>
              </a:rPr>
              <a:t>-</a:t>
            </a:r>
          </a:p>
        </p:txBody>
      </p:sp>
      <p:sp>
        <p:nvSpPr>
          <p:cNvPr id="19525" name="Text Box 87"/>
          <p:cNvSpPr txBox="1">
            <a:spLocks noChangeArrowheads="1"/>
          </p:cNvSpPr>
          <p:nvPr/>
        </p:nvSpPr>
        <p:spPr bwMode="auto">
          <a:xfrm>
            <a:off x="7696200" y="4154488"/>
            <a:ext cx="430213" cy="304800"/>
          </a:xfrm>
          <a:prstGeom prst="rect">
            <a:avLst/>
          </a:prstGeom>
          <a:noFill/>
          <a:ln w="9525">
            <a:noFill/>
            <a:miter lim="800000"/>
            <a:headEnd/>
            <a:tailEnd/>
          </a:ln>
        </p:spPr>
        <p:txBody>
          <a:bodyPr wrap="none">
            <a:spAutoFit/>
          </a:bodyPr>
          <a:lstStyle/>
          <a:p>
            <a:pPr eaLnBrk="0" hangingPunct="0"/>
            <a:r>
              <a:rPr lang="en-US" sz="1400" b="1">
                <a:latin typeface="Times" pitchFamily="18" charset="0"/>
              </a:rPr>
              <a:t>E</a:t>
            </a:r>
            <a:r>
              <a:rPr lang="en-US" sz="800" b="1">
                <a:latin typeface="Times" pitchFamily="18" charset="0"/>
              </a:rPr>
              <a:t>2 </a:t>
            </a:r>
            <a:r>
              <a:rPr lang="en-US" sz="1200" b="1">
                <a:latin typeface="Times" pitchFamily="18" charset="0"/>
              </a:rPr>
              <a:t>-</a:t>
            </a:r>
          </a:p>
        </p:txBody>
      </p:sp>
      <p:sp>
        <p:nvSpPr>
          <p:cNvPr id="19526" name="Text Box 88"/>
          <p:cNvSpPr txBox="1">
            <a:spLocks noChangeArrowheads="1"/>
          </p:cNvSpPr>
          <p:nvPr/>
        </p:nvSpPr>
        <p:spPr bwMode="auto">
          <a:xfrm>
            <a:off x="5221288" y="3471863"/>
            <a:ext cx="865187" cy="625475"/>
          </a:xfrm>
          <a:prstGeom prst="rect">
            <a:avLst/>
          </a:prstGeom>
          <a:noFill/>
          <a:ln w="9525">
            <a:noFill/>
            <a:miter lim="800000"/>
            <a:headEnd/>
            <a:tailEnd/>
          </a:ln>
        </p:spPr>
        <p:txBody>
          <a:bodyPr wrap="none">
            <a:spAutoFit/>
          </a:bodyPr>
          <a:lstStyle/>
          <a:p>
            <a:pPr algn="ctr" eaLnBrk="0" hangingPunct="0"/>
            <a:r>
              <a:rPr lang="en-US" sz="1500" b="1">
                <a:latin typeface="Times" pitchFamily="18" charset="0"/>
              </a:rPr>
              <a:t>E</a:t>
            </a:r>
            <a:r>
              <a:rPr lang="en-US" sz="1100" b="1">
                <a:latin typeface="Times" pitchFamily="18" charset="0"/>
              </a:rPr>
              <a:t>sngl</a:t>
            </a:r>
            <a:r>
              <a:rPr lang="en-US" sz="800" b="1">
                <a:latin typeface="Times" pitchFamily="18" charset="0"/>
              </a:rPr>
              <a:t> </a:t>
            </a:r>
            <a:r>
              <a:rPr lang="en-US" sz="1200" b="1">
                <a:latin typeface="Times" pitchFamily="18" charset="0"/>
              </a:rPr>
              <a:t>-</a:t>
            </a:r>
          </a:p>
          <a:p>
            <a:pPr algn="ctr" eaLnBrk="0" hangingPunct="0"/>
            <a:r>
              <a:rPr lang="en-US" sz="1000" b="1">
                <a:latin typeface="Times" pitchFamily="18" charset="0"/>
              </a:rPr>
              <a:t>(single-exon </a:t>
            </a:r>
          </a:p>
          <a:p>
            <a:pPr algn="ctr" eaLnBrk="0" hangingPunct="0"/>
            <a:r>
              <a:rPr lang="en-US" sz="1000" b="1">
                <a:latin typeface="Times" pitchFamily="18" charset="0"/>
              </a:rPr>
              <a:t>gene)</a:t>
            </a:r>
          </a:p>
        </p:txBody>
      </p:sp>
      <p:grpSp>
        <p:nvGrpSpPr>
          <p:cNvPr id="4" name="Group 89"/>
          <p:cNvGrpSpPr>
            <a:grpSpLocks/>
          </p:cNvGrpSpPr>
          <p:nvPr/>
        </p:nvGrpSpPr>
        <p:grpSpPr bwMode="auto">
          <a:xfrm flipH="1">
            <a:off x="7277100" y="3124200"/>
            <a:ext cx="457200" cy="1257300"/>
            <a:chOff x="544" y="1968"/>
            <a:chExt cx="288" cy="792"/>
          </a:xfrm>
        </p:grpSpPr>
        <p:sp>
          <p:nvSpPr>
            <p:cNvPr id="19544" name="Line 90"/>
            <p:cNvSpPr>
              <a:spLocks noChangeShapeType="1"/>
            </p:cNvSpPr>
            <p:nvPr/>
          </p:nvSpPr>
          <p:spPr bwMode="auto">
            <a:xfrm flipH="1">
              <a:off x="548" y="1968"/>
              <a:ext cx="284" cy="0"/>
            </a:xfrm>
            <a:prstGeom prst="line">
              <a:avLst/>
            </a:prstGeom>
            <a:noFill/>
            <a:ln w="9525">
              <a:solidFill>
                <a:schemeClr val="tx1"/>
              </a:solidFill>
              <a:round/>
              <a:headEnd/>
              <a:tailEnd type="triangle" w="med" len="med"/>
            </a:ln>
          </p:spPr>
          <p:txBody>
            <a:bodyPr/>
            <a:lstStyle/>
            <a:p>
              <a:endParaRPr lang="en-US"/>
            </a:p>
          </p:txBody>
        </p:sp>
        <p:sp>
          <p:nvSpPr>
            <p:cNvPr id="19545" name="Line 91"/>
            <p:cNvSpPr>
              <a:spLocks noChangeShapeType="1"/>
            </p:cNvSpPr>
            <p:nvPr/>
          </p:nvSpPr>
          <p:spPr bwMode="auto">
            <a:xfrm>
              <a:off x="580" y="2044"/>
              <a:ext cx="184" cy="0"/>
            </a:xfrm>
            <a:prstGeom prst="line">
              <a:avLst/>
            </a:prstGeom>
            <a:noFill/>
            <a:ln w="9525">
              <a:solidFill>
                <a:schemeClr val="tx1"/>
              </a:solidFill>
              <a:round/>
              <a:headEnd/>
              <a:tailEnd type="triangle" w="med" len="med"/>
            </a:ln>
          </p:spPr>
          <p:txBody>
            <a:bodyPr/>
            <a:lstStyle/>
            <a:p>
              <a:endParaRPr lang="en-US"/>
            </a:p>
          </p:txBody>
        </p:sp>
        <p:sp>
          <p:nvSpPr>
            <p:cNvPr id="19546" name="Line 92"/>
            <p:cNvSpPr>
              <a:spLocks noChangeShapeType="1"/>
            </p:cNvSpPr>
            <p:nvPr/>
          </p:nvSpPr>
          <p:spPr bwMode="auto">
            <a:xfrm>
              <a:off x="564" y="2084"/>
              <a:ext cx="244" cy="244"/>
            </a:xfrm>
            <a:prstGeom prst="line">
              <a:avLst/>
            </a:prstGeom>
            <a:noFill/>
            <a:ln w="9525">
              <a:solidFill>
                <a:schemeClr val="tx1"/>
              </a:solidFill>
              <a:round/>
              <a:headEnd/>
              <a:tailEnd type="triangle" w="med" len="med"/>
            </a:ln>
          </p:spPr>
          <p:txBody>
            <a:bodyPr/>
            <a:lstStyle/>
            <a:p>
              <a:endParaRPr lang="en-US"/>
            </a:p>
          </p:txBody>
        </p:sp>
        <p:sp>
          <p:nvSpPr>
            <p:cNvPr id="19547" name="Line 93"/>
            <p:cNvSpPr>
              <a:spLocks noChangeShapeType="1"/>
            </p:cNvSpPr>
            <p:nvPr/>
          </p:nvSpPr>
          <p:spPr bwMode="auto">
            <a:xfrm>
              <a:off x="544" y="2128"/>
              <a:ext cx="260" cy="540"/>
            </a:xfrm>
            <a:prstGeom prst="line">
              <a:avLst/>
            </a:prstGeom>
            <a:noFill/>
            <a:ln w="9525">
              <a:solidFill>
                <a:schemeClr val="tx1"/>
              </a:solidFill>
              <a:round/>
              <a:headEnd/>
              <a:tailEnd type="triangle" w="med" len="med"/>
            </a:ln>
          </p:spPr>
          <p:txBody>
            <a:bodyPr/>
            <a:lstStyle/>
            <a:p>
              <a:endParaRPr lang="en-US"/>
            </a:p>
          </p:txBody>
        </p:sp>
        <p:sp>
          <p:nvSpPr>
            <p:cNvPr id="19548" name="Line 94"/>
            <p:cNvSpPr>
              <a:spLocks noChangeShapeType="1"/>
            </p:cNvSpPr>
            <p:nvPr/>
          </p:nvSpPr>
          <p:spPr bwMode="auto">
            <a:xfrm flipV="1">
              <a:off x="544" y="2076"/>
              <a:ext cx="256" cy="552"/>
            </a:xfrm>
            <a:prstGeom prst="line">
              <a:avLst/>
            </a:prstGeom>
            <a:noFill/>
            <a:ln w="9525">
              <a:solidFill>
                <a:schemeClr val="tx1"/>
              </a:solidFill>
              <a:round/>
              <a:headEnd/>
              <a:tailEnd type="triangle" w="med" len="med"/>
            </a:ln>
          </p:spPr>
          <p:txBody>
            <a:bodyPr/>
            <a:lstStyle/>
            <a:p>
              <a:endParaRPr lang="en-US"/>
            </a:p>
          </p:txBody>
        </p:sp>
        <p:sp>
          <p:nvSpPr>
            <p:cNvPr id="19549" name="Line 95"/>
            <p:cNvSpPr>
              <a:spLocks noChangeShapeType="1"/>
            </p:cNvSpPr>
            <p:nvPr/>
          </p:nvSpPr>
          <p:spPr bwMode="auto">
            <a:xfrm flipV="1">
              <a:off x="568" y="2424"/>
              <a:ext cx="244" cy="244"/>
            </a:xfrm>
            <a:prstGeom prst="line">
              <a:avLst/>
            </a:prstGeom>
            <a:noFill/>
            <a:ln w="9525">
              <a:solidFill>
                <a:schemeClr val="tx1"/>
              </a:solidFill>
              <a:round/>
              <a:headEnd/>
              <a:tailEnd type="triangle" w="med" len="med"/>
            </a:ln>
          </p:spPr>
          <p:txBody>
            <a:bodyPr/>
            <a:lstStyle/>
            <a:p>
              <a:endParaRPr lang="en-US"/>
            </a:p>
          </p:txBody>
        </p:sp>
        <p:sp>
          <p:nvSpPr>
            <p:cNvPr id="19550" name="Line 96"/>
            <p:cNvSpPr>
              <a:spLocks noChangeShapeType="1"/>
            </p:cNvSpPr>
            <p:nvPr/>
          </p:nvSpPr>
          <p:spPr bwMode="auto">
            <a:xfrm flipH="1">
              <a:off x="572" y="2348"/>
              <a:ext cx="212" cy="0"/>
            </a:xfrm>
            <a:prstGeom prst="line">
              <a:avLst/>
            </a:prstGeom>
            <a:noFill/>
            <a:ln w="9525">
              <a:solidFill>
                <a:schemeClr val="tx1"/>
              </a:solidFill>
              <a:round/>
              <a:headEnd/>
              <a:tailEnd type="triangle" w="med" len="med"/>
            </a:ln>
          </p:spPr>
          <p:txBody>
            <a:bodyPr/>
            <a:lstStyle/>
            <a:p>
              <a:endParaRPr lang="en-US"/>
            </a:p>
          </p:txBody>
        </p:sp>
        <p:sp>
          <p:nvSpPr>
            <p:cNvPr id="19551" name="Line 97"/>
            <p:cNvSpPr>
              <a:spLocks noChangeShapeType="1"/>
            </p:cNvSpPr>
            <p:nvPr/>
          </p:nvSpPr>
          <p:spPr bwMode="auto">
            <a:xfrm>
              <a:off x="576" y="2404"/>
              <a:ext cx="216" cy="0"/>
            </a:xfrm>
            <a:prstGeom prst="line">
              <a:avLst/>
            </a:prstGeom>
            <a:noFill/>
            <a:ln w="9525">
              <a:solidFill>
                <a:schemeClr val="tx1"/>
              </a:solidFill>
              <a:round/>
              <a:headEnd/>
              <a:tailEnd type="triangle" w="med" len="med"/>
            </a:ln>
          </p:spPr>
          <p:txBody>
            <a:bodyPr/>
            <a:lstStyle/>
            <a:p>
              <a:endParaRPr lang="en-US"/>
            </a:p>
          </p:txBody>
        </p:sp>
        <p:sp>
          <p:nvSpPr>
            <p:cNvPr id="19552" name="Line 98"/>
            <p:cNvSpPr>
              <a:spLocks noChangeShapeType="1"/>
            </p:cNvSpPr>
            <p:nvPr/>
          </p:nvSpPr>
          <p:spPr bwMode="auto">
            <a:xfrm flipH="1">
              <a:off x="576" y="2712"/>
              <a:ext cx="188" cy="0"/>
            </a:xfrm>
            <a:prstGeom prst="line">
              <a:avLst/>
            </a:prstGeom>
            <a:noFill/>
            <a:ln w="9525">
              <a:solidFill>
                <a:schemeClr val="tx1"/>
              </a:solidFill>
              <a:round/>
              <a:headEnd/>
              <a:tailEnd type="triangle" w="med" len="med"/>
            </a:ln>
          </p:spPr>
          <p:txBody>
            <a:bodyPr/>
            <a:lstStyle/>
            <a:p>
              <a:endParaRPr lang="en-US"/>
            </a:p>
          </p:txBody>
        </p:sp>
        <p:sp>
          <p:nvSpPr>
            <p:cNvPr id="19553" name="Line 99"/>
            <p:cNvSpPr>
              <a:spLocks noChangeShapeType="1"/>
            </p:cNvSpPr>
            <p:nvPr/>
          </p:nvSpPr>
          <p:spPr bwMode="auto">
            <a:xfrm>
              <a:off x="568" y="2760"/>
              <a:ext cx="248" cy="0"/>
            </a:xfrm>
            <a:prstGeom prst="line">
              <a:avLst/>
            </a:prstGeom>
            <a:noFill/>
            <a:ln w="9525">
              <a:solidFill>
                <a:schemeClr val="tx1"/>
              </a:solidFill>
              <a:round/>
              <a:headEnd/>
              <a:tailEnd type="triangle" w="med" len="med"/>
            </a:ln>
          </p:spPr>
          <p:txBody>
            <a:bodyPr/>
            <a:lstStyle/>
            <a:p>
              <a:endParaRPr lang="en-US"/>
            </a:p>
          </p:txBody>
        </p:sp>
        <p:sp>
          <p:nvSpPr>
            <p:cNvPr id="19554" name="Line 100"/>
            <p:cNvSpPr>
              <a:spLocks noChangeShapeType="1"/>
            </p:cNvSpPr>
            <p:nvPr/>
          </p:nvSpPr>
          <p:spPr bwMode="auto">
            <a:xfrm flipV="1">
              <a:off x="556" y="2052"/>
              <a:ext cx="228" cy="256"/>
            </a:xfrm>
            <a:prstGeom prst="line">
              <a:avLst/>
            </a:prstGeom>
            <a:noFill/>
            <a:ln w="9525">
              <a:solidFill>
                <a:schemeClr val="tx1"/>
              </a:solidFill>
              <a:round/>
              <a:headEnd/>
              <a:tailEnd type="triangle" w="med" len="med"/>
            </a:ln>
          </p:spPr>
          <p:txBody>
            <a:bodyPr/>
            <a:lstStyle/>
            <a:p>
              <a:endParaRPr lang="en-US"/>
            </a:p>
          </p:txBody>
        </p:sp>
        <p:sp>
          <p:nvSpPr>
            <p:cNvPr id="19555" name="Line 101"/>
            <p:cNvSpPr>
              <a:spLocks noChangeShapeType="1"/>
            </p:cNvSpPr>
            <p:nvPr/>
          </p:nvSpPr>
          <p:spPr bwMode="auto">
            <a:xfrm>
              <a:off x="552" y="2448"/>
              <a:ext cx="236" cy="248"/>
            </a:xfrm>
            <a:prstGeom prst="line">
              <a:avLst/>
            </a:prstGeom>
            <a:noFill/>
            <a:ln w="9525">
              <a:solidFill>
                <a:schemeClr val="tx1"/>
              </a:solidFill>
              <a:round/>
              <a:headEnd/>
              <a:tailEnd type="triangle" w="med" len="med"/>
            </a:ln>
          </p:spPr>
          <p:txBody>
            <a:bodyPr/>
            <a:lstStyle/>
            <a:p>
              <a:endParaRPr lang="en-US"/>
            </a:p>
          </p:txBody>
        </p:sp>
      </p:grpSp>
      <p:grpSp>
        <p:nvGrpSpPr>
          <p:cNvPr id="5" name="Group 102"/>
          <p:cNvGrpSpPr>
            <a:grpSpLocks/>
          </p:cNvGrpSpPr>
          <p:nvPr/>
        </p:nvGrpSpPr>
        <p:grpSpPr bwMode="auto">
          <a:xfrm>
            <a:off x="6400800" y="3232150"/>
            <a:ext cx="546100" cy="1066800"/>
            <a:chOff x="4032" y="2036"/>
            <a:chExt cx="344" cy="672"/>
          </a:xfrm>
        </p:grpSpPr>
        <p:sp>
          <p:nvSpPr>
            <p:cNvPr id="19538" name="Line 103"/>
            <p:cNvSpPr>
              <a:spLocks noChangeShapeType="1"/>
            </p:cNvSpPr>
            <p:nvPr/>
          </p:nvSpPr>
          <p:spPr bwMode="auto">
            <a:xfrm>
              <a:off x="4084" y="2036"/>
              <a:ext cx="240" cy="0"/>
            </a:xfrm>
            <a:prstGeom prst="line">
              <a:avLst/>
            </a:prstGeom>
            <a:noFill/>
            <a:ln w="9525">
              <a:solidFill>
                <a:schemeClr val="tx1"/>
              </a:solidFill>
              <a:round/>
              <a:headEnd/>
              <a:tailEnd type="triangle" w="med" len="med"/>
            </a:ln>
          </p:spPr>
          <p:txBody>
            <a:bodyPr/>
            <a:lstStyle/>
            <a:p>
              <a:endParaRPr lang="en-US"/>
            </a:p>
          </p:txBody>
        </p:sp>
        <p:sp>
          <p:nvSpPr>
            <p:cNvPr id="19539" name="Line 104"/>
            <p:cNvSpPr>
              <a:spLocks noChangeShapeType="1"/>
            </p:cNvSpPr>
            <p:nvPr/>
          </p:nvSpPr>
          <p:spPr bwMode="auto">
            <a:xfrm>
              <a:off x="4080" y="2708"/>
              <a:ext cx="240" cy="0"/>
            </a:xfrm>
            <a:prstGeom prst="line">
              <a:avLst/>
            </a:prstGeom>
            <a:noFill/>
            <a:ln w="9525">
              <a:solidFill>
                <a:schemeClr val="tx1"/>
              </a:solidFill>
              <a:round/>
              <a:headEnd type="triangle" w="med" len="med"/>
              <a:tailEnd/>
            </a:ln>
          </p:spPr>
          <p:txBody>
            <a:bodyPr/>
            <a:lstStyle/>
            <a:p>
              <a:endParaRPr lang="en-US"/>
            </a:p>
          </p:txBody>
        </p:sp>
        <p:sp>
          <p:nvSpPr>
            <p:cNvPr id="19540" name="Line 105"/>
            <p:cNvSpPr>
              <a:spLocks noChangeShapeType="1"/>
            </p:cNvSpPr>
            <p:nvPr/>
          </p:nvSpPr>
          <p:spPr bwMode="auto">
            <a:xfrm>
              <a:off x="4072" y="2076"/>
              <a:ext cx="304" cy="232"/>
            </a:xfrm>
            <a:prstGeom prst="line">
              <a:avLst/>
            </a:prstGeom>
            <a:noFill/>
            <a:ln w="9525">
              <a:solidFill>
                <a:schemeClr val="tx1"/>
              </a:solidFill>
              <a:round/>
              <a:headEnd/>
              <a:tailEnd type="triangle" w="med" len="med"/>
            </a:ln>
          </p:spPr>
          <p:txBody>
            <a:bodyPr/>
            <a:lstStyle/>
            <a:p>
              <a:endParaRPr lang="en-US"/>
            </a:p>
          </p:txBody>
        </p:sp>
        <p:sp>
          <p:nvSpPr>
            <p:cNvPr id="19541" name="Line 106"/>
            <p:cNvSpPr>
              <a:spLocks noChangeShapeType="1"/>
            </p:cNvSpPr>
            <p:nvPr/>
          </p:nvSpPr>
          <p:spPr bwMode="auto">
            <a:xfrm flipV="1">
              <a:off x="4060" y="2420"/>
              <a:ext cx="312" cy="244"/>
            </a:xfrm>
            <a:prstGeom prst="line">
              <a:avLst/>
            </a:prstGeom>
            <a:noFill/>
            <a:ln w="9525">
              <a:solidFill>
                <a:schemeClr val="tx1"/>
              </a:solidFill>
              <a:round/>
              <a:headEnd type="triangle" w="med" len="med"/>
              <a:tailEnd/>
            </a:ln>
          </p:spPr>
          <p:txBody>
            <a:bodyPr/>
            <a:lstStyle/>
            <a:p>
              <a:endParaRPr lang="en-US"/>
            </a:p>
          </p:txBody>
        </p:sp>
        <p:sp>
          <p:nvSpPr>
            <p:cNvPr id="19542" name="Line 107"/>
            <p:cNvSpPr>
              <a:spLocks noChangeShapeType="1"/>
            </p:cNvSpPr>
            <p:nvPr/>
          </p:nvSpPr>
          <p:spPr bwMode="auto">
            <a:xfrm>
              <a:off x="4044" y="2132"/>
              <a:ext cx="308" cy="536"/>
            </a:xfrm>
            <a:prstGeom prst="line">
              <a:avLst/>
            </a:prstGeom>
            <a:noFill/>
            <a:ln w="9525">
              <a:solidFill>
                <a:schemeClr val="tx1"/>
              </a:solidFill>
              <a:round/>
              <a:headEnd/>
              <a:tailEnd type="triangle" w="med" len="med"/>
            </a:ln>
          </p:spPr>
          <p:txBody>
            <a:bodyPr/>
            <a:lstStyle/>
            <a:p>
              <a:endParaRPr lang="en-US"/>
            </a:p>
          </p:txBody>
        </p:sp>
        <p:sp>
          <p:nvSpPr>
            <p:cNvPr id="19543" name="Line 108"/>
            <p:cNvSpPr>
              <a:spLocks noChangeShapeType="1"/>
            </p:cNvSpPr>
            <p:nvPr/>
          </p:nvSpPr>
          <p:spPr bwMode="auto">
            <a:xfrm flipV="1">
              <a:off x="4032" y="2076"/>
              <a:ext cx="320" cy="540"/>
            </a:xfrm>
            <a:prstGeom prst="line">
              <a:avLst/>
            </a:prstGeom>
            <a:noFill/>
            <a:ln w="9525">
              <a:solidFill>
                <a:schemeClr val="tx1"/>
              </a:solidFill>
              <a:round/>
              <a:headEnd type="triangle" w="med" len="med"/>
              <a:tailEnd/>
            </a:ln>
          </p:spPr>
          <p:txBody>
            <a:bodyPr/>
            <a:lstStyle/>
            <a:p>
              <a:endParaRPr lang="en-US"/>
            </a:p>
          </p:txBody>
        </p:sp>
      </p:grpSp>
      <p:sp>
        <p:nvSpPr>
          <p:cNvPr id="19529" name="Line 109"/>
          <p:cNvSpPr>
            <a:spLocks noChangeShapeType="1"/>
          </p:cNvSpPr>
          <p:nvPr/>
        </p:nvSpPr>
        <p:spPr bwMode="auto">
          <a:xfrm flipH="1">
            <a:off x="4552950" y="3346450"/>
            <a:ext cx="298450" cy="285750"/>
          </a:xfrm>
          <a:prstGeom prst="line">
            <a:avLst/>
          </a:prstGeom>
          <a:noFill/>
          <a:ln w="9525">
            <a:solidFill>
              <a:schemeClr val="tx1"/>
            </a:solidFill>
            <a:round/>
            <a:headEnd type="triangle" w="med" len="med"/>
            <a:tailEnd/>
          </a:ln>
        </p:spPr>
        <p:txBody>
          <a:bodyPr/>
          <a:lstStyle/>
          <a:p>
            <a:endParaRPr lang="en-US"/>
          </a:p>
        </p:txBody>
      </p:sp>
      <p:sp>
        <p:nvSpPr>
          <p:cNvPr id="19530" name="Line 110"/>
          <p:cNvSpPr>
            <a:spLocks noChangeShapeType="1"/>
          </p:cNvSpPr>
          <p:nvPr/>
        </p:nvSpPr>
        <p:spPr bwMode="auto">
          <a:xfrm flipH="1" flipV="1">
            <a:off x="4502150" y="4070350"/>
            <a:ext cx="285750" cy="190500"/>
          </a:xfrm>
          <a:prstGeom prst="line">
            <a:avLst/>
          </a:prstGeom>
          <a:noFill/>
          <a:ln w="9525">
            <a:solidFill>
              <a:schemeClr val="tx1"/>
            </a:solidFill>
            <a:round/>
            <a:headEnd/>
            <a:tailEnd type="triangle" w="med" len="med"/>
          </a:ln>
        </p:spPr>
        <p:txBody>
          <a:bodyPr/>
          <a:lstStyle/>
          <a:p>
            <a:endParaRPr lang="en-US"/>
          </a:p>
        </p:txBody>
      </p:sp>
      <p:sp>
        <p:nvSpPr>
          <p:cNvPr id="19531" name="Line 111"/>
          <p:cNvSpPr>
            <a:spLocks noChangeShapeType="1"/>
          </p:cNvSpPr>
          <p:nvPr/>
        </p:nvSpPr>
        <p:spPr bwMode="auto">
          <a:xfrm flipH="1" flipV="1">
            <a:off x="5105400" y="4445000"/>
            <a:ext cx="393700" cy="279400"/>
          </a:xfrm>
          <a:prstGeom prst="line">
            <a:avLst/>
          </a:prstGeom>
          <a:noFill/>
          <a:ln w="9525">
            <a:solidFill>
              <a:schemeClr val="tx1"/>
            </a:solidFill>
            <a:round/>
            <a:headEnd/>
            <a:tailEnd type="triangle" w="med" len="med"/>
          </a:ln>
        </p:spPr>
        <p:txBody>
          <a:bodyPr/>
          <a:lstStyle/>
          <a:p>
            <a:endParaRPr lang="en-US"/>
          </a:p>
        </p:txBody>
      </p:sp>
      <p:sp>
        <p:nvSpPr>
          <p:cNvPr id="19532" name="Line 112"/>
          <p:cNvSpPr>
            <a:spLocks noChangeShapeType="1"/>
          </p:cNvSpPr>
          <p:nvPr/>
        </p:nvSpPr>
        <p:spPr bwMode="auto">
          <a:xfrm flipV="1">
            <a:off x="5791200" y="4445000"/>
            <a:ext cx="368300" cy="285750"/>
          </a:xfrm>
          <a:prstGeom prst="line">
            <a:avLst/>
          </a:prstGeom>
          <a:noFill/>
          <a:ln w="9525">
            <a:solidFill>
              <a:schemeClr val="tx1"/>
            </a:solidFill>
            <a:round/>
            <a:headEnd type="triangle" w="med" len="med"/>
            <a:tailEnd/>
          </a:ln>
        </p:spPr>
        <p:txBody>
          <a:bodyPr/>
          <a:lstStyle/>
          <a:p>
            <a:endParaRPr lang="en-US"/>
          </a:p>
        </p:txBody>
      </p:sp>
      <p:sp>
        <p:nvSpPr>
          <p:cNvPr id="19533" name="Line 113"/>
          <p:cNvSpPr>
            <a:spLocks noChangeShapeType="1"/>
          </p:cNvSpPr>
          <p:nvPr/>
        </p:nvSpPr>
        <p:spPr bwMode="auto">
          <a:xfrm>
            <a:off x="5778500" y="2921000"/>
            <a:ext cx="355600" cy="203200"/>
          </a:xfrm>
          <a:prstGeom prst="line">
            <a:avLst/>
          </a:prstGeom>
          <a:noFill/>
          <a:ln w="9525">
            <a:solidFill>
              <a:schemeClr val="tx1"/>
            </a:solidFill>
            <a:round/>
            <a:headEnd/>
            <a:tailEnd type="triangle" w="med" len="med"/>
          </a:ln>
        </p:spPr>
        <p:txBody>
          <a:bodyPr/>
          <a:lstStyle/>
          <a:p>
            <a:endParaRPr lang="en-US"/>
          </a:p>
        </p:txBody>
      </p:sp>
      <p:sp>
        <p:nvSpPr>
          <p:cNvPr id="19534" name="Line 114"/>
          <p:cNvSpPr>
            <a:spLocks noChangeShapeType="1"/>
          </p:cNvSpPr>
          <p:nvPr/>
        </p:nvSpPr>
        <p:spPr bwMode="auto">
          <a:xfrm>
            <a:off x="5638800" y="3054350"/>
            <a:ext cx="0" cy="381000"/>
          </a:xfrm>
          <a:prstGeom prst="line">
            <a:avLst/>
          </a:prstGeom>
          <a:noFill/>
          <a:ln w="9525">
            <a:solidFill>
              <a:schemeClr val="tx1"/>
            </a:solidFill>
            <a:round/>
            <a:headEnd/>
            <a:tailEnd type="triangle" w="med" len="med"/>
          </a:ln>
        </p:spPr>
        <p:txBody>
          <a:bodyPr/>
          <a:lstStyle/>
          <a:p>
            <a:endParaRPr lang="en-US"/>
          </a:p>
        </p:txBody>
      </p:sp>
      <p:sp>
        <p:nvSpPr>
          <p:cNvPr id="19535" name="Line 115"/>
          <p:cNvSpPr>
            <a:spLocks noChangeShapeType="1"/>
          </p:cNvSpPr>
          <p:nvPr/>
        </p:nvSpPr>
        <p:spPr bwMode="auto">
          <a:xfrm>
            <a:off x="5638800" y="4210050"/>
            <a:ext cx="0" cy="400050"/>
          </a:xfrm>
          <a:prstGeom prst="line">
            <a:avLst/>
          </a:prstGeom>
          <a:noFill/>
          <a:ln w="9525">
            <a:solidFill>
              <a:schemeClr val="tx1"/>
            </a:solidFill>
            <a:round/>
            <a:headEnd/>
            <a:tailEnd type="triangle" w="med" len="med"/>
          </a:ln>
        </p:spPr>
        <p:txBody>
          <a:bodyPr/>
          <a:lstStyle/>
          <a:p>
            <a:endParaRPr lang="en-US"/>
          </a:p>
        </p:txBody>
      </p:sp>
      <p:sp>
        <p:nvSpPr>
          <p:cNvPr id="19536" name="Line 116"/>
          <p:cNvSpPr>
            <a:spLocks noChangeShapeType="1"/>
          </p:cNvSpPr>
          <p:nvPr/>
        </p:nvSpPr>
        <p:spPr bwMode="auto">
          <a:xfrm flipV="1">
            <a:off x="5137150" y="2889250"/>
            <a:ext cx="342900" cy="222250"/>
          </a:xfrm>
          <a:prstGeom prst="line">
            <a:avLst/>
          </a:prstGeom>
          <a:noFill/>
          <a:ln w="9525">
            <a:solidFill>
              <a:schemeClr val="tx1"/>
            </a:solidFill>
            <a:round/>
            <a:headEnd/>
            <a:tailEnd type="triangle" w="med" len="med"/>
          </a:ln>
        </p:spPr>
        <p:txBody>
          <a:bodyPr/>
          <a:lstStyle/>
          <a:p>
            <a:endParaRPr lang="en-US"/>
          </a:p>
        </p:txBody>
      </p:sp>
      <p:sp>
        <p:nvSpPr>
          <p:cNvPr id="172149" name="Text Box 117"/>
          <p:cNvSpPr txBox="1">
            <a:spLocks noChangeArrowheads="1"/>
          </p:cNvSpPr>
          <p:nvPr/>
        </p:nvSpPr>
        <p:spPr bwMode="auto">
          <a:xfrm>
            <a:off x="503238" y="6104020"/>
            <a:ext cx="8056562" cy="523220"/>
          </a:xfrm>
          <a:prstGeom prst="rect">
            <a:avLst/>
          </a:prstGeom>
          <a:noFill/>
          <a:ln w="9525">
            <a:noFill/>
            <a:miter lim="800000"/>
            <a:headEnd/>
            <a:tailEnd/>
          </a:ln>
          <a:effectLst/>
        </p:spPr>
        <p:txBody>
          <a:bodyPr wrap="square">
            <a:spAutoFit/>
          </a:bodyPr>
          <a:lstStyle/>
          <a:p>
            <a:r>
              <a:rPr lang="en-US" sz="1400" dirty="0" smtClean="0"/>
              <a:t>Each circle or diamond represents a functional unit (state) of a gene or genomic region.</a:t>
            </a:r>
            <a:endParaRPr lang="en-US" sz="1400" dirty="0" smtClean="0">
              <a:latin typeface="Times" pitchFamily="18" charset="0"/>
            </a:endParaRPr>
          </a:p>
          <a:p>
            <a:pPr algn="ctr" eaLnBrk="0" hangingPunct="0">
              <a:defRPr/>
            </a:pPr>
            <a:r>
              <a:rPr lang="en-US" sz="1400" dirty="0" smtClean="0">
                <a:latin typeface="Times" pitchFamily="18" charset="0"/>
              </a:rPr>
              <a:t>(“</a:t>
            </a:r>
            <a:r>
              <a:rPr lang="en-US" sz="1400" i="1" dirty="0">
                <a:effectLst>
                  <a:outerShdw blurRad="38100" dist="38100" dir="2700000" algn="tl">
                    <a:srgbClr val="C0C0C0"/>
                  </a:outerShdw>
                </a:effectLst>
                <a:latin typeface="Times" pitchFamily="18" charset="0"/>
              </a:rPr>
              <a:t>Prediction of complete gene structures in human genomic DNA</a:t>
            </a:r>
            <a:r>
              <a:rPr lang="en-US" sz="1400" dirty="0">
                <a:latin typeface="Times" pitchFamily="18" charset="0"/>
              </a:rPr>
              <a:t>”(1997) Burge and </a:t>
            </a:r>
            <a:r>
              <a:rPr lang="en-US" sz="1400" dirty="0" err="1">
                <a:latin typeface="Times" pitchFamily="18" charset="0"/>
              </a:rPr>
              <a:t>Karlin</a:t>
            </a:r>
            <a:r>
              <a:rPr lang="en-US" sz="1400" dirty="0">
                <a:latin typeface="Times" pitchFamily="18" charset="0"/>
              </a:rPr>
              <a:t>, </a:t>
            </a:r>
            <a:r>
              <a:rPr lang="en-US" sz="1400" i="1" dirty="0">
                <a:latin typeface="Times" pitchFamily="18" charset="0"/>
              </a:rPr>
              <a:t>JMB </a:t>
            </a:r>
            <a:r>
              <a:rPr lang="en-US" sz="1400" b="1" dirty="0">
                <a:latin typeface="Times" pitchFamily="18" charset="0"/>
              </a:rPr>
              <a:t>268</a:t>
            </a:r>
            <a:r>
              <a:rPr lang="en-US" sz="1400" dirty="0">
                <a:latin typeface="Times" pitchFamily="18" charset="0"/>
              </a:rPr>
              <a:t>, p. 86)</a:t>
            </a: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normAutofit fontScale="90000"/>
          </a:bodyPr>
          <a:lstStyle/>
          <a:p>
            <a:pPr>
              <a:defRPr/>
            </a:pPr>
            <a:r>
              <a:rPr lang="en-US" dirty="0" smtClean="0"/>
              <a:t>Overview</a:t>
            </a:r>
          </a:p>
        </p:txBody>
      </p:sp>
      <p:sp>
        <p:nvSpPr>
          <p:cNvPr id="4099" name="Rectangle 3"/>
          <p:cNvSpPr>
            <a:spLocks noGrp="1" noChangeArrowheads="1"/>
          </p:cNvSpPr>
          <p:nvPr>
            <p:ph sz="half" idx="1"/>
          </p:nvPr>
        </p:nvSpPr>
        <p:spPr/>
        <p:txBody>
          <a:bodyPr>
            <a:normAutofit/>
          </a:bodyPr>
          <a:lstStyle/>
          <a:p>
            <a:pPr marL="342900" indent="-342900">
              <a:lnSpc>
                <a:spcPct val="140000"/>
              </a:lnSpc>
            </a:pPr>
            <a:r>
              <a:rPr lang="en-US" sz="2400" dirty="0" smtClean="0"/>
              <a:t>Basic gene organization</a:t>
            </a:r>
          </a:p>
          <a:p>
            <a:pPr marL="342900" indent="-342900">
              <a:lnSpc>
                <a:spcPct val="140000"/>
              </a:lnSpc>
            </a:pPr>
            <a:r>
              <a:rPr lang="en-US" sz="2400" dirty="0" smtClean="0"/>
              <a:t>The gene annotation problem</a:t>
            </a:r>
          </a:p>
          <a:p>
            <a:pPr marL="342900" indent="-342900">
              <a:lnSpc>
                <a:spcPct val="140000"/>
              </a:lnSpc>
            </a:pPr>
            <a:r>
              <a:rPr lang="en-US" sz="2400" dirty="0" smtClean="0"/>
              <a:t>Methods in gene prediction</a:t>
            </a:r>
          </a:p>
          <a:p>
            <a:pPr marL="742950" lvl="1" indent="-285750">
              <a:lnSpc>
                <a:spcPct val="110000"/>
              </a:lnSpc>
            </a:pPr>
            <a:r>
              <a:rPr lang="en-US" sz="2000" dirty="0" smtClean="0"/>
              <a:t>Types of information used</a:t>
            </a:r>
          </a:p>
          <a:p>
            <a:pPr marL="742950" lvl="1" indent="-285750">
              <a:lnSpc>
                <a:spcPct val="110000"/>
              </a:lnSpc>
            </a:pPr>
            <a:r>
              <a:rPr lang="en-US" sz="2000" dirty="0" smtClean="0"/>
              <a:t>Algorithmic approaches </a:t>
            </a:r>
          </a:p>
          <a:p>
            <a:pPr lvl="2" indent="-285750">
              <a:lnSpc>
                <a:spcPct val="110000"/>
              </a:lnSpc>
            </a:pPr>
            <a:r>
              <a:rPr lang="en-US" sz="1600" dirty="0" smtClean="0"/>
              <a:t>Predictive (</a:t>
            </a:r>
            <a:r>
              <a:rPr lang="en-US" sz="1600" i="1" dirty="0" err="1" smtClean="0"/>
              <a:t>ab</a:t>
            </a:r>
            <a:r>
              <a:rPr lang="en-US" sz="1600" i="1" dirty="0" smtClean="0"/>
              <a:t> initio</a:t>
            </a:r>
            <a:r>
              <a:rPr lang="en-US" sz="1600" dirty="0" smtClean="0"/>
              <a:t>) </a:t>
            </a:r>
          </a:p>
          <a:p>
            <a:pPr lvl="2" indent="-285750">
              <a:lnSpc>
                <a:spcPct val="110000"/>
              </a:lnSpc>
            </a:pPr>
            <a:r>
              <a:rPr lang="en-US" sz="1600" dirty="0" smtClean="0"/>
              <a:t>Comparative </a:t>
            </a:r>
          </a:p>
          <a:p>
            <a:pPr lvl="2" indent="-285750">
              <a:lnSpc>
                <a:spcPct val="110000"/>
              </a:lnSpc>
            </a:pPr>
            <a:r>
              <a:rPr lang="en-US" sz="1600" dirty="0" smtClean="0"/>
              <a:t>Combined</a:t>
            </a:r>
          </a:p>
        </p:txBody>
      </p:sp>
    </p:spTree>
  </p:cSld>
  <p:clrMapOvr>
    <a:masterClrMapping/>
  </p:clrMapOvr>
  <p:transition spd="med"/>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Phase</a:t>
            </a:r>
            <a:endParaRPr lang="en-US" dirty="0"/>
          </a:p>
        </p:txBody>
      </p:sp>
      <p:sp>
        <p:nvSpPr>
          <p:cNvPr id="3" name="Content Placeholder 2"/>
          <p:cNvSpPr>
            <a:spLocks noGrp="1"/>
          </p:cNvSpPr>
          <p:nvPr>
            <p:ph sz="half" idx="1"/>
          </p:nvPr>
        </p:nvSpPr>
        <p:spPr/>
        <p:txBody>
          <a:bodyPr>
            <a:normAutofit fontScale="92500"/>
          </a:bodyPr>
          <a:lstStyle/>
          <a:p>
            <a:r>
              <a:rPr lang="en-US" dirty="0" err="1" smtClean="0"/>
              <a:t>Introns</a:t>
            </a:r>
            <a:r>
              <a:rPr lang="en-US" dirty="0" smtClean="0"/>
              <a:t> and internal </a:t>
            </a:r>
            <a:r>
              <a:rPr lang="en-US" dirty="0" err="1" smtClean="0"/>
              <a:t>exons</a:t>
            </a:r>
            <a:r>
              <a:rPr lang="en-US" dirty="0" smtClean="0"/>
              <a:t> in this model are divided according to “phase”, which is closely related to the reading frame. </a:t>
            </a:r>
          </a:p>
          <a:p>
            <a:pPr lvl="1"/>
            <a:r>
              <a:rPr lang="en-US" dirty="0" smtClean="0"/>
              <a:t>An </a:t>
            </a:r>
            <a:r>
              <a:rPr lang="en-US" dirty="0" err="1" smtClean="0"/>
              <a:t>intron</a:t>
            </a:r>
            <a:r>
              <a:rPr lang="en-US" dirty="0" smtClean="0"/>
              <a:t> which falls between </a:t>
            </a:r>
            <a:r>
              <a:rPr lang="en-US" dirty="0" err="1" smtClean="0"/>
              <a:t>codons</a:t>
            </a:r>
            <a:r>
              <a:rPr lang="en-US" dirty="0" smtClean="0"/>
              <a:t> is considered phase 0; after the first base of a </a:t>
            </a:r>
            <a:r>
              <a:rPr lang="en-US" dirty="0" err="1" smtClean="0"/>
              <a:t>codon</a:t>
            </a:r>
            <a:r>
              <a:rPr lang="en-US" dirty="0" smtClean="0"/>
              <a:t>, phase 1; after the second base of a </a:t>
            </a:r>
            <a:r>
              <a:rPr lang="en-US" dirty="0" err="1" smtClean="0"/>
              <a:t>codon</a:t>
            </a:r>
            <a:r>
              <a:rPr lang="en-US" dirty="0" smtClean="0"/>
              <a:t>, phase 2, denoted I0, I1, I2, respectively. </a:t>
            </a:r>
          </a:p>
          <a:p>
            <a:pPr lvl="1"/>
            <a:r>
              <a:rPr lang="en-US" dirty="0" smtClean="0"/>
              <a:t>Internal </a:t>
            </a:r>
            <a:r>
              <a:rPr lang="en-US" dirty="0" err="1" smtClean="0"/>
              <a:t>exons</a:t>
            </a:r>
            <a:r>
              <a:rPr lang="en-US" dirty="0" smtClean="0"/>
              <a:t> are similarly divided according to the phase of the previous </a:t>
            </a:r>
            <a:r>
              <a:rPr lang="en-US" dirty="0" err="1" smtClean="0"/>
              <a:t>intron</a:t>
            </a:r>
            <a:r>
              <a:rPr lang="en-US" dirty="0" smtClean="0"/>
              <a:t> (which determines the </a:t>
            </a:r>
            <a:r>
              <a:rPr lang="en-US" dirty="0" err="1" smtClean="0"/>
              <a:t>codon</a:t>
            </a:r>
            <a:r>
              <a:rPr lang="en-US" dirty="0" smtClean="0"/>
              <a:t> position of the first base-pair of the </a:t>
            </a:r>
            <a:r>
              <a:rPr lang="en-US" dirty="0" err="1" smtClean="0"/>
              <a:t>exon</a:t>
            </a:r>
            <a:r>
              <a:rPr lang="en-US" dirty="0" smtClean="0"/>
              <a:t>, hence the reading frame). </a:t>
            </a:r>
          </a:p>
          <a:p>
            <a:pPr lvl="1"/>
            <a:r>
              <a:rPr lang="en-US" dirty="0" smtClean="0"/>
              <a:t>For convenience, donor and acceptor splice sites, translation initiation and termination signals are considered as part of the associated </a:t>
            </a:r>
            <a:r>
              <a:rPr lang="en-US" dirty="0" err="1" smtClean="0"/>
              <a:t>exon</a:t>
            </a:r>
            <a:r>
              <a:rPr lang="en-US" dirty="0" smtClean="0"/>
              <a:t> in this model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cs typeface="Courier New" pitchFamily="49" charset="0"/>
              </a:rPr>
              <a:t>Predicted Genes/</a:t>
            </a:r>
            <a:r>
              <a:rPr lang="en-US" dirty="0" err="1" smtClean="0">
                <a:cs typeface="Courier New" pitchFamily="49" charset="0"/>
              </a:rPr>
              <a:t>Exons</a:t>
            </a:r>
            <a:r>
              <a:rPr lang="en-US" dirty="0" smtClean="0">
                <a:cs typeface="Courier New" pitchFamily="49" charset="0"/>
              </a:rPr>
              <a:t> by </a:t>
            </a:r>
            <a:r>
              <a:rPr lang="en-US" dirty="0" err="1" smtClean="0">
                <a:cs typeface="Courier New" pitchFamily="49" charset="0"/>
              </a:rPr>
              <a:t>GenScan</a:t>
            </a:r>
            <a:endParaRPr lang="en-US" dirty="0"/>
          </a:p>
        </p:txBody>
      </p:sp>
      <p:sp>
        <p:nvSpPr>
          <p:cNvPr id="3" name="Content Placeholder 2"/>
          <p:cNvSpPr>
            <a:spLocks noGrp="1"/>
          </p:cNvSpPr>
          <p:nvPr>
            <p:ph sz="half" idx="1"/>
          </p:nvPr>
        </p:nvSpPr>
        <p:spPr/>
        <p:txBody>
          <a:bodyPr>
            <a:noAutofit/>
          </a:bodyPr>
          <a:lstStyle/>
          <a:p>
            <a:pPr>
              <a:buNone/>
            </a:pPr>
            <a:r>
              <a:rPr lang="en-US" sz="1600" b="1" dirty="0" err="1" smtClean="0">
                <a:latin typeface="Courier New" pitchFamily="49" charset="0"/>
                <a:cs typeface="Courier New" pitchFamily="49" charset="0"/>
              </a:rPr>
              <a:t>Gn.Ex</a:t>
            </a:r>
            <a:r>
              <a:rPr lang="en-US" sz="1600" b="1" dirty="0" smtClean="0">
                <a:latin typeface="Courier New" pitchFamily="49" charset="0"/>
                <a:cs typeface="Courier New" pitchFamily="49" charset="0"/>
              </a:rPr>
              <a:t> Type S .Begin ...End .Len Fr Ph I/Ac Do/T </a:t>
            </a:r>
            <a:r>
              <a:rPr lang="en-US" sz="1600" b="1" dirty="0" err="1" smtClean="0">
                <a:latin typeface="Courier New" pitchFamily="49" charset="0"/>
                <a:cs typeface="Courier New" pitchFamily="49" charset="0"/>
              </a:rPr>
              <a:t>CodRg</a:t>
            </a:r>
            <a:r>
              <a:rPr lang="en-US" sz="1600" b="1" dirty="0" smtClean="0">
                <a:latin typeface="Courier New" pitchFamily="49" charset="0"/>
                <a:cs typeface="Courier New" pitchFamily="49" charset="0"/>
              </a:rPr>
              <a:t> P.... </a:t>
            </a:r>
            <a:r>
              <a:rPr lang="en-US" sz="1600" b="1" dirty="0" err="1" smtClean="0">
                <a:latin typeface="Courier New" pitchFamily="49" charset="0"/>
                <a:cs typeface="Courier New" pitchFamily="49" charset="0"/>
              </a:rPr>
              <a:t>Tscr</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 - ------ ------ ---- -- -- ---- ---- ----- ----- ------</a:t>
            </a:r>
          </a:p>
          <a:p>
            <a:pPr>
              <a:buNone/>
            </a:pPr>
            <a:r>
              <a:rPr lang="en-US" sz="1600" b="1" dirty="0" smtClean="0">
                <a:latin typeface="Courier New" pitchFamily="49" charset="0"/>
                <a:cs typeface="Courier New" pitchFamily="49" charset="0"/>
              </a:rPr>
              <a:t> 1.01 Init +    818    881   64  1  1   72   78    42 0.048   1.12</a:t>
            </a:r>
          </a:p>
          <a:p>
            <a:pPr>
              <a:buNone/>
            </a:pPr>
            <a:r>
              <a:rPr lang="en-US" sz="1600" b="1" dirty="0" smtClean="0">
                <a:latin typeface="Courier New" pitchFamily="49" charset="0"/>
                <a:cs typeface="Courier New" pitchFamily="49" charset="0"/>
              </a:rPr>
              <a:t> 1.02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15425  15525  101  0  2   93   98    64 0.305   7.73</a:t>
            </a:r>
          </a:p>
          <a:p>
            <a:pPr>
              <a:buNone/>
            </a:pPr>
            <a:r>
              <a:rPr lang="en-US" sz="1600" b="1" dirty="0" smtClean="0">
                <a:latin typeface="Courier New" pitchFamily="49" charset="0"/>
                <a:cs typeface="Courier New" pitchFamily="49" charset="0"/>
              </a:rPr>
              <a:t> 1.03 Term +  25193  25309  117  1  0   91   48   107 0.768   5.54</a:t>
            </a:r>
          </a:p>
          <a:p>
            <a:pPr>
              <a:buNone/>
            </a:pPr>
            <a:r>
              <a:rPr lang="en-US" sz="1600" b="1" dirty="0" smtClean="0">
                <a:latin typeface="Courier New" pitchFamily="49" charset="0"/>
                <a:cs typeface="Courier New" pitchFamily="49" charset="0"/>
              </a:rPr>
              <a:t> 1.04 </a:t>
            </a:r>
            <a:r>
              <a:rPr lang="en-US" sz="1600" b="1" dirty="0" err="1" smtClean="0">
                <a:latin typeface="Courier New" pitchFamily="49" charset="0"/>
                <a:cs typeface="Courier New" pitchFamily="49" charset="0"/>
              </a:rPr>
              <a:t>PlyA</a:t>
            </a:r>
            <a:r>
              <a:rPr lang="en-US" sz="1600" b="1" dirty="0" smtClean="0">
                <a:latin typeface="Courier New" pitchFamily="49" charset="0"/>
                <a:cs typeface="Courier New" pitchFamily="49" charset="0"/>
              </a:rPr>
              <a:t> +  27155  27160    6                               1.05</a:t>
            </a:r>
          </a:p>
          <a:p>
            <a:pPr>
              <a:buNone/>
            </a:pPr>
            <a:r>
              <a:rPr lang="en-US" sz="1600" b="1" dirty="0" smtClean="0">
                <a:latin typeface="Courier New" pitchFamily="49" charset="0"/>
                <a:cs typeface="Courier New" pitchFamily="49" charset="0"/>
              </a:rPr>
              <a:t> </a:t>
            </a:r>
          </a:p>
          <a:p>
            <a:pPr>
              <a:buNone/>
            </a:pPr>
            <a:r>
              <a:rPr lang="en-US" sz="1600" b="1" dirty="0" smtClean="0">
                <a:latin typeface="Courier New" pitchFamily="49" charset="0"/>
                <a:cs typeface="Courier New" pitchFamily="49" charset="0"/>
              </a:rPr>
              <a:t> 2.03 </a:t>
            </a:r>
            <a:r>
              <a:rPr lang="en-US" sz="1600" b="1" dirty="0" err="1" smtClean="0">
                <a:latin typeface="Courier New" pitchFamily="49" charset="0"/>
                <a:cs typeface="Courier New" pitchFamily="49" charset="0"/>
              </a:rPr>
              <a:t>PlyA</a:t>
            </a:r>
            <a:r>
              <a:rPr lang="en-US" sz="1600" b="1" dirty="0" smtClean="0">
                <a:latin typeface="Courier New" pitchFamily="49" charset="0"/>
                <a:cs typeface="Courier New" pitchFamily="49" charset="0"/>
              </a:rPr>
              <a:t> -  28210  28205    6                               1.05</a:t>
            </a:r>
          </a:p>
          <a:p>
            <a:pPr>
              <a:buNone/>
            </a:pPr>
            <a:r>
              <a:rPr lang="en-US" sz="1600" b="1" dirty="0" smtClean="0">
                <a:latin typeface="Courier New" pitchFamily="49" charset="0"/>
                <a:cs typeface="Courier New" pitchFamily="49" charset="0"/>
              </a:rPr>
              <a:t> 2.02 Term -  32130  31928  203  1  2  -35   45   249 0.315   5.85</a:t>
            </a:r>
          </a:p>
          <a:p>
            <a:pPr>
              <a:buNone/>
            </a:pPr>
            <a:r>
              <a:rPr lang="en-US" sz="1600" b="1" dirty="0" smtClean="0">
                <a:latin typeface="Courier New" pitchFamily="49" charset="0"/>
                <a:cs typeface="Courier New" pitchFamily="49" charset="0"/>
              </a:rPr>
              <a:t> 2.01 Init -  33799  33565  235  1  1   39   80   121 0.272   2.82</a:t>
            </a:r>
          </a:p>
          <a:p>
            <a:pPr>
              <a:buNone/>
            </a:pPr>
            <a:r>
              <a:rPr lang="en-US" sz="1600" b="1" dirty="0" smtClean="0">
                <a:latin typeface="Courier New" pitchFamily="49" charset="0"/>
                <a:cs typeface="Courier New" pitchFamily="49" charset="0"/>
              </a:rPr>
              <a:t> 2.00 Prom -  40619  40580   40                              -3.66</a:t>
            </a:r>
          </a:p>
          <a:p>
            <a:pPr>
              <a:buNone/>
            </a:pPr>
            <a:endParaRPr lang="en-US" sz="16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Predicted Gene 3</a:t>
            </a:r>
            <a:endParaRPr lang="en-US" dirty="0"/>
          </a:p>
        </p:txBody>
      </p:sp>
      <p:sp>
        <p:nvSpPr>
          <p:cNvPr id="3" name="Content Placeholder 2"/>
          <p:cNvSpPr>
            <a:spLocks noGrp="1"/>
          </p:cNvSpPr>
          <p:nvPr>
            <p:ph sz="half" idx="1"/>
          </p:nvPr>
        </p:nvSpPr>
        <p:spPr/>
        <p:txBody>
          <a:bodyPr>
            <a:noAutofit/>
          </a:bodyPr>
          <a:lstStyle/>
          <a:p>
            <a:pPr>
              <a:buNone/>
            </a:pPr>
            <a:r>
              <a:rPr lang="en-US" sz="1600" b="1" dirty="0" smtClean="0">
                <a:latin typeface="Courier New" pitchFamily="49" charset="0"/>
                <a:cs typeface="Courier New" pitchFamily="49" charset="0"/>
              </a:rPr>
              <a:t> </a:t>
            </a:r>
            <a:r>
              <a:rPr lang="en-US" sz="1600" b="1" dirty="0" err="1" smtClean="0">
                <a:latin typeface="Courier New" pitchFamily="49" charset="0"/>
                <a:cs typeface="Courier New" pitchFamily="49" charset="0"/>
              </a:rPr>
              <a:t>Gn.Ex</a:t>
            </a:r>
            <a:r>
              <a:rPr lang="en-US" sz="1600" b="1" dirty="0" smtClean="0">
                <a:latin typeface="Courier New" pitchFamily="49" charset="0"/>
                <a:cs typeface="Courier New" pitchFamily="49" charset="0"/>
              </a:rPr>
              <a:t> Type S .Begin ...End .Len Fr Ph I/Ac Do/T </a:t>
            </a:r>
            <a:r>
              <a:rPr lang="en-US" sz="1600" b="1" dirty="0" err="1" smtClean="0">
                <a:latin typeface="Courier New" pitchFamily="49" charset="0"/>
                <a:cs typeface="Courier New" pitchFamily="49" charset="0"/>
              </a:rPr>
              <a:t>CodRg</a:t>
            </a:r>
            <a:r>
              <a:rPr lang="en-US" sz="1600" b="1" dirty="0" smtClean="0">
                <a:latin typeface="Courier New" pitchFamily="49" charset="0"/>
                <a:cs typeface="Courier New" pitchFamily="49" charset="0"/>
              </a:rPr>
              <a:t> P.... </a:t>
            </a:r>
            <a:r>
              <a:rPr lang="en-US" sz="1600" b="1" dirty="0" err="1" smtClean="0">
                <a:latin typeface="Courier New" pitchFamily="49" charset="0"/>
                <a:cs typeface="Courier New" pitchFamily="49" charset="0"/>
              </a:rPr>
              <a:t>Tscr</a:t>
            </a:r>
            <a:r>
              <a:rPr lang="en-US" sz="1600" b="1" dirty="0" smtClean="0">
                <a:latin typeface="Courier New" pitchFamily="49" charset="0"/>
                <a:cs typeface="Courier New" pitchFamily="49" charset="0"/>
              </a:rPr>
              <a:t>..</a:t>
            </a:r>
          </a:p>
          <a:p>
            <a:pPr>
              <a:buNone/>
            </a:pPr>
            <a:r>
              <a:rPr lang="en-US" sz="1600" b="1" dirty="0" smtClean="0">
                <a:latin typeface="Courier New" pitchFamily="49" charset="0"/>
                <a:cs typeface="Courier New" pitchFamily="49" charset="0"/>
              </a:rPr>
              <a:t> 3.00 Prom +  62127  62166   40                              -2.86</a:t>
            </a:r>
          </a:p>
          <a:p>
            <a:pPr>
              <a:buNone/>
            </a:pPr>
            <a:r>
              <a:rPr lang="en-US" sz="1600" b="1" dirty="0" smtClean="0">
                <a:latin typeface="Courier New" pitchFamily="49" charset="0"/>
                <a:cs typeface="Courier New" pitchFamily="49" charset="0"/>
              </a:rPr>
              <a:t> 3.01 Init +  65823  68753 2931  2  0   62   90   915 0.532  80.56</a:t>
            </a:r>
          </a:p>
          <a:p>
            <a:pPr>
              <a:buNone/>
            </a:pPr>
            <a:r>
              <a:rPr lang="en-US" sz="1600" b="1" dirty="0" smtClean="0">
                <a:latin typeface="Courier New" pitchFamily="49" charset="0"/>
                <a:cs typeface="Courier New" pitchFamily="49" charset="0"/>
              </a:rPr>
              <a:t> 3.02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68832  69030  199  2  1   90   40   113 0.703   5.62</a:t>
            </a:r>
          </a:p>
          <a:p>
            <a:pPr>
              <a:buNone/>
            </a:pPr>
            <a:r>
              <a:rPr lang="en-US" sz="1600" b="1" dirty="0" smtClean="0">
                <a:latin typeface="Courier New" pitchFamily="49" charset="0"/>
                <a:cs typeface="Courier New" pitchFamily="49" charset="0"/>
              </a:rPr>
              <a:t> 3.03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69433  69521   89  2  2   83   98   -10 0.417  -0.81</a:t>
            </a:r>
          </a:p>
          <a:p>
            <a:pPr>
              <a:buNone/>
            </a:pPr>
            <a:r>
              <a:rPr lang="en-US" sz="1600" b="1" dirty="0" smtClean="0">
                <a:latin typeface="Courier New" pitchFamily="49" charset="0"/>
                <a:cs typeface="Courier New" pitchFamily="49" charset="0"/>
              </a:rPr>
              <a:t> 3.04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77893  78061  169  0  1   14   93   116 0.011   4.22</a:t>
            </a:r>
          </a:p>
          <a:p>
            <a:pPr>
              <a:buNone/>
            </a:pPr>
            <a:r>
              <a:rPr lang="en-US" sz="1600" b="1" dirty="0" smtClean="0">
                <a:latin typeface="Courier New" pitchFamily="49" charset="0"/>
                <a:cs typeface="Courier New" pitchFamily="49" charset="0"/>
              </a:rPr>
              <a:t> 3.05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83851  83977  127  2  1    7  116   109 0.726   5.34</a:t>
            </a:r>
          </a:p>
          <a:p>
            <a:pPr>
              <a:buNone/>
            </a:pPr>
            <a:r>
              <a:rPr lang="en-US" sz="1600" b="1" dirty="0" smtClean="0">
                <a:latin typeface="Courier New" pitchFamily="49" charset="0"/>
                <a:cs typeface="Courier New" pitchFamily="49" charset="0"/>
              </a:rPr>
              <a:t> 3.06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85944  86134  191  0  2  107   58    71 0.996   5.23</a:t>
            </a:r>
          </a:p>
          <a:p>
            <a:pPr>
              <a:buNone/>
            </a:pPr>
            <a:r>
              <a:rPr lang="en-US" sz="1600" b="1" dirty="0" smtClean="0">
                <a:latin typeface="Courier New" pitchFamily="49" charset="0"/>
                <a:cs typeface="Courier New" pitchFamily="49" charset="0"/>
              </a:rPr>
              <a:t> 3.07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89227  89537  311  2  2   96   59   230 0.872  16.93</a:t>
            </a:r>
          </a:p>
          <a:p>
            <a:pPr>
              <a:buNone/>
            </a:pPr>
            <a:r>
              <a:rPr lang="en-US" sz="1600" b="1" dirty="0" smtClean="0">
                <a:latin typeface="Courier New" pitchFamily="49" charset="0"/>
                <a:cs typeface="Courier New" pitchFamily="49" charset="0"/>
              </a:rPr>
              <a:t> 3.08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92770  92857   88  0  1   62   74    46 0.659   0.14</a:t>
            </a:r>
          </a:p>
          <a:p>
            <a:pPr>
              <a:buNone/>
            </a:pPr>
            <a:r>
              <a:rPr lang="en-US" sz="1600" b="1" dirty="0" smtClean="0">
                <a:latin typeface="Courier New" pitchFamily="49" charset="0"/>
                <a:cs typeface="Courier New" pitchFamily="49" charset="0"/>
              </a:rPr>
              <a:t> 3.09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97092  97132   41  1  2   90  107    13 0.258   1.34</a:t>
            </a:r>
          </a:p>
          <a:p>
            <a:pPr>
              <a:buNone/>
            </a:pPr>
            <a:r>
              <a:rPr lang="en-US" sz="1600" b="1" dirty="0" smtClean="0">
                <a:latin typeface="Courier New" pitchFamily="49" charset="0"/>
                <a:cs typeface="Courier New" pitchFamily="49" charset="0"/>
              </a:rPr>
              <a:t> 3.10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+ 103330 103413   84  0  0   85   98    31 0.818   3.82</a:t>
            </a:r>
          </a:p>
          <a:p>
            <a:pPr>
              <a:buNone/>
            </a:pPr>
            <a:r>
              <a:rPr lang="en-US" sz="1600" b="1" dirty="0" smtClean="0">
                <a:latin typeface="Courier New" pitchFamily="49" charset="0"/>
                <a:cs typeface="Courier New" pitchFamily="49" charset="0"/>
              </a:rPr>
              <a:t> 3.11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+ 109348 109402   55  0  1  137  110     4 0.919   6.05</a:t>
            </a:r>
          </a:p>
          <a:p>
            <a:pPr>
              <a:buNone/>
            </a:pPr>
            <a:r>
              <a:rPr lang="en-US" sz="1600" b="1" dirty="0" smtClean="0">
                <a:latin typeface="Courier New" pitchFamily="49" charset="0"/>
                <a:cs typeface="Courier New" pitchFamily="49" charset="0"/>
              </a:rPr>
              <a:t> 3.12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+ 111271 111344   74  2  2   69   98    25 0.773   0.73</a:t>
            </a:r>
          </a:p>
          <a:p>
            <a:pPr>
              <a:buNone/>
            </a:pPr>
            <a:r>
              <a:rPr lang="en-US" sz="1600" b="1" dirty="0" smtClean="0">
                <a:latin typeface="Courier New" pitchFamily="49" charset="0"/>
                <a:cs typeface="Courier New" pitchFamily="49" charset="0"/>
              </a:rPr>
              <a:t> 3.13 </a:t>
            </a:r>
            <a:r>
              <a:rPr lang="en-US" sz="1600" b="1" dirty="0" err="1" smtClean="0">
                <a:latin typeface="Courier New" pitchFamily="49" charset="0"/>
                <a:cs typeface="Courier New" pitchFamily="49" charset="0"/>
              </a:rPr>
              <a:t>Intr</a:t>
            </a:r>
            <a:r>
              <a:rPr lang="en-US" sz="1600" b="1" dirty="0" smtClean="0">
                <a:latin typeface="Courier New" pitchFamily="49" charset="0"/>
                <a:cs typeface="Courier New" pitchFamily="49" charset="0"/>
              </a:rPr>
              <a:t> + 112762 112822   61  0  1   46   91    69 0.794   1.31</a:t>
            </a:r>
          </a:p>
          <a:p>
            <a:pPr>
              <a:buNone/>
            </a:pPr>
            <a:r>
              <a:rPr lang="en-US" sz="1600" b="1" dirty="0" smtClean="0">
                <a:latin typeface="Courier New" pitchFamily="49" charset="0"/>
                <a:cs typeface="Courier New" pitchFamily="49" charset="0"/>
              </a:rPr>
              <a:t> 3.14 Term + 114663 114787  125  1  2  118   42   157 0.999  12.65</a:t>
            </a:r>
          </a:p>
          <a:p>
            <a:pPr>
              <a:buNone/>
            </a:pPr>
            <a:r>
              <a:rPr lang="en-US" sz="1600" b="1" dirty="0" smtClean="0">
                <a:latin typeface="Courier New" pitchFamily="49" charset="0"/>
                <a:cs typeface="Courier New" pitchFamily="49" charset="0"/>
              </a:rPr>
              <a:t> 3.15 </a:t>
            </a:r>
            <a:r>
              <a:rPr lang="en-US" sz="1600" b="1" dirty="0" err="1" smtClean="0">
                <a:latin typeface="Courier New" pitchFamily="49" charset="0"/>
                <a:cs typeface="Courier New" pitchFamily="49" charset="0"/>
              </a:rPr>
              <a:t>PlyA</a:t>
            </a:r>
            <a:r>
              <a:rPr lang="en-US" sz="1600" b="1" dirty="0" smtClean="0">
                <a:latin typeface="Courier New" pitchFamily="49" charset="0"/>
                <a:cs typeface="Courier New" pitchFamily="49" charset="0"/>
              </a:rPr>
              <a:t> + 116145 116150    6                               1.05</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Predicted Genes 4 and 5</a:t>
            </a:r>
            <a:endParaRPr lang="en-US" dirty="0"/>
          </a:p>
        </p:txBody>
      </p:sp>
      <p:sp>
        <p:nvSpPr>
          <p:cNvPr id="3" name="Content Placeholder 2"/>
          <p:cNvSpPr>
            <a:spLocks noGrp="1"/>
          </p:cNvSpPr>
          <p:nvPr>
            <p:ph sz="half" idx="1"/>
          </p:nvPr>
        </p:nvSpPr>
        <p:spPr/>
        <p:txBody>
          <a:bodyPr>
            <a:normAutofit fontScale="32500" lnSpcReduction="20000"/>
          </a:bodyPr>
          <a:lstStyle/>
          <a:p>
            <a:pPr>
              <a:buNone/>
            </a:pPr>
            <a:endParaRPr lang="en-US" dirty="0" smtClean="0"/>
          </a:p>
          <a:p>
            <a:pPr>
              <a:buNone/>
            </a:pPr>
            <a:r>
              <a:rPr lang="en-US" sz="4900" b="1" dirty="0" err="1" smtClean="0">
                <a:latin typeface="Courier New" pitchFamily="49" charset="0"/>
                <a:cs typeface="Courier New" pitchFamily="49" charset="0"/>
              </a:rPr>
              <a:t>Gn.Ex</a:t>
            </a:r>
            <a:r>
              <a:rPr lang="en-US" sz="4900" b="1" dirty="0" smtClean="0">
                <a:latin typeface="Courier New" pitchFamily="49" charset="0"/>
                <a:cs typeface="Courier New" pitchFamily="49" charset="0"/>
              </a:rPr>
              <a:t> Type S .Begin ...End .Len Fr Ph I/Ac Do/T </a:t>
            </a:r>
            <a:r>
              <a:rPr lang="en-US" sz="4900" b="1" dirty="0" err="1" smtClean="0">
                <a:latin typeface="Courier New" pitchFamily="49" charset="0"/>
                <a:cs typeface="Courier New" pitchFamily="49" charset="0"/>
              </a:rPr>
              <a:t>CodRg</a:t>
            </a:r>
            <a:r>
              <a:rPr lang="en-US" sz="4900" b="1" dirty="0" smtClean="0">
                <a:latin typeface="Courier New" pitchFamily="49" charset="0"/>
                <a:cs typeface="Courier New" pitchFamily="49" charset="0"/>
              </a:rPr>
              <a:t> P.... </a:t>
            </a:r>
            <a:r>
              <a:rPr lang="en-US" sz="4900" b="1" dirty="0" err="1" smtClean="0">
                <a:latin typeface="Courier New" pitchFamily="49" charset="0"/>
                <a:cs typeface="Courier New" pitchFamily="49" charset="0"/>
              </a:rPr>
              <a:t>Tscr</a:t>
            </a:r>
            <a:r>
              <a:rPr lang="en-US" sz="4900" b="1" dirty="0" smtClean="0">
                <a:latin typeface="Courier New" pitchFamily="49" charset="0"/>
                <a:cs typeface="Courier New" pitchFamily="49" charset="0"/>
              </a:rPr>
              <a:t>..</a:t>
            </a:r>
          </a:p>
          <a:p>
            <a:pPr>
              <a:buNone/>
            </a:pPr>
            <a:r>
              <a:rPr lang="en-US" sz="4900" b="1" dirty="0" smtClean="0">
                <a:latin typeface="Courier New" pitchFamily="49" charset="0"/>
                <a:cs typeface="Courier New" pitchFamily="49" charset="0"/>
              </a:rPr>
              <a:t> 4.07 </a:t>
            </a:r>
            <a:r>
              <a:rPr lang="en-US" sz="4900" b="1" dirty="0" err="1" smtClean="0">
                <a:latin typeface="Courier New" pitchFamily="49" charset="0"/>
                <a:cs typeface="Courier New" pitchFamily="49" charset="0"/>
              </a:rPr>
              <a:t>PlyA</a:t>
            </a:r>
            <a:r>
              <a:rPr lang="en-US" sz="4900" b="1" dirty="0" smtClean="0">
                <a:latin typeface="Courier New" pitchFamily="49" charset="0"/>
                <a:cs typeface="Courier New" pitchFamily="49" charset="0"/>
              </a:rPr>
              <a:t> - 116290 116285    6                               1.05</a:t>
            </a:r>
          </a:p>
          <a:p>
            <a:pPr>
              <a:buNone/>
            </a:pPr>
            <a:r>
              <a:rPr lang="en-US" sz="4900" b="1" dirty="0" smtClean="0">
                <a:latin typeface="Courier New" pitchFamily="49" charset="0"/>
                <a:cs typeface="Courier New" pitchFamily="49" charset="0"/>
              </a:rPr>
              <a:t> 4.06 Term - 125783 125708   76  1  1  138   50    27 0.166   1.21</a:t>
            </a:r>
          </a:p>
          <a:p>
            <a:pPr>
              <a:buNone/>
            </a:pPr>
            <a:r>
              <a:rPr lang="en-US" sz="4900" b="1" dirty="0" smtClean="0">
                <a:latin typeface="Courier New" pitchFamily="49" charset="0"/>
                <a:cs typeface="Courier New" pitchFamily="49" charset="0"/>
              </a:rPr>
              <a:t> 4.05 </a:t>
            </a:r>
            <a:r>
              <a:rPr lang="en-US" sz="4900" b="1" dirty="0" err="1" smtClean="0">
                <a:latin typeface="Courier New" pitchFamily="49" charset="0"/>
                <a:cs typeface="Courier New" pitchFamily="49" charset="0"/>
              </a:rPr>
              <a:t>Intr</a:t>
            </a:r>
            <a:r>
              <a:rPr lang="en-US" sz="4900" b="1" dirty="0" smtClean="0">
                <a:latin typeface="Courier New" pitchFamily="49" charset="0"/>
                <a:cs typeface="Courier New" pitchFamily="49" charset="0"/>
              </a:rPr>
              <a:t> - 132033 131789  245  0  2  125   56   141 0.297  10.90</a:t>
            </a:r>
          </a:p>
          <a:p>
            <a:pPr>
              <a:buNone/>
            </a:pPr>
            <a:r>
              <a:rPr lang="en-US" sz="4900" b="1" dirty="0" smtClean="0">
                <a:latin typeface="Courier New" pitchFamily="49" charset="0"/>
                <a:cs typeface="Courier New" pitchFamily="49" charset="0"/>
              </a:rPr>
              <a:t> 4.04 </a:t>
            </a:r>
            <a:r>
              <a:rPr lang="en-US" sz="4900" b="1" dirty="0" err="1" smtClean="0">
                <a:latin typeface="Courier New" pitchFamily="49" charset="0"/>
                <a:cs typeface="Courier New" pitchFamily="49" charset="0"/>
              </a:rPr>
              <a:t>Intr</a:t>
            </a:r>
            <a:r>
              <a:rPr lang="en-US" sz="4900" b="1" dirty="0" smtClean="0">
                <a:latin typeface="Courier New" pitchFamily="49" charset="0"/>
                <a:cs typeface="Courier New" pitchFamily="49" charset="0"/>
              </a:rPr>
              <a:t> - 132404 132270  135  2  0   89   75   150 0.999  14.56</a:t>
            </a:r>
          </a:p>
          <a:p>
            <a:pPr>
              <a:buNone/>
            </a:pPr>
            <a:r>
              <a:rPr lang="en-US" sz="4900" b="1" dirty="0" smtClean="0">
                <a:latin typeface="Courier New" pitchFamily="49" charset="0"/>
                <a:cs typeface="Courier New" pitchFamily="49" charset="0"/>
              </a:rPr>
              <a:t> 4.03 </a:t>
            </a:r>
            <a:r>
              <a:rPr lang="en-US" sz="4900" b="1" dirty="0" err="1" smtClean="0">
                <a:latin typeface="Courier New" pitchFamily="49" charset="0"/>
                <a:cs typeface="Courier New" pitchFamily="49" charset="0"/>
              </a:rPr>
              <a:t>Intr</a:t>
            </a:r>
            <a:r>
              <a:rPr lang="en-US" sz="4900" b="1" dirty="0" smtClean="0">
                <a:latin typeface="Courier New" pitchFamily="49" charset="0"/>
                <a:cs typeface="Courier New" pitchFamily="49" charset="0"/>
              </a:rPr>
              <a:t> - 133282 133173  110  2  2  126   81   144 0.999  17.50</a:t>
            </a:r>
          </a:p>
          <a:p>
            <a:pPr>
              <a:buNone/>
            </a:pPr>
            <a:r>
              <a:rPr lang="en-US" sz="4900" b="1" dirty="0" smtClean="0">
                <a:latin typeface="Courier New" pitchFamily="49" charset="0"/>
                <a:cs typeface="Courier New" pitchFamily="49" charset="0"/>
              </a:rPr>
              <a:t> 4.02 </a:t>
            </a:r>
            <a:r>
              <a:rPr lang="en-US" sz="4900" b="1" dirty="0" err="1" smtClean="0">
                <a:latin typeface="Courier New" pitchFamily="49" charset="0"/>
                <a:cs typeface="Courier New" pitchFamily="49" charset="0"/>
              </a:rPr>
              <a:t>Intr</a:t>
            </a:r>
            <a:r>
              <a:rPr lang="en-US" sz="4900" b="1" dirty="0" smtClean="0">
                <a:latin typeface="Courier New" pitchFamily="49" charset="0"/>
                <a:cs typeface="Courier New" pitchFamily="49" charset="0"/>
              </a:rPr>
              <a:t> - 134505 134418   88  0  1   81   68   149 0.990  11.74</a:t>
            </a:r>
          </a:p>
          <a:p>
            <a:pPr>
              <a:buNone/>
            </a:pPr>
            <a:r>
              <a:rPr lang="en-US" sz="4900" b="1" dirty="0" smtClean="0">
                <a:latin typeface="Courier New" pitchFamily="49" charset="0"/>
                <a:cs typeface="Courier New" pitchFamily="49" charset="0"/>
              </a:rPr>
              <a:t> 4.01 Init - 135117 135016  102  0  0  109   60   203 0.998  19.84</a:t>
            </a:r>
          </a:p>
          <a:p>
            <a:pPr>
              <a:buNone/>
            </a:pPr>
            <a:r>
              <a:rPr lang="en-US" sz="4900" b="1" dirty="0" smtClean="0">
                <a:latin typeface="Courier New" pitchFamily="49" charset="0"/>
                <a:cs typeface="Courier New" pitchFamily="49" charset="0"/>
              </a:rPr>
              <a:t> 4.00 Prom - 136275 136236   40                              -7.66</a:t>
            </a:r>
          </a:p>
          <a:p>
            <a:pPr>
              <a:buNone/>
            </a:pPr>
            <a:endParaRPr lang="en-US" sz="4900" b="1" dirty="0" smtClean="0">
              <a:latin typeface="Courier New" pitchFamily="49" charset="0"/>
              <a:cs typeface="Courier New" pitchFamily="49" charset="0"/>
            </a:endParaRPr>
          </a:p>
          <a:p>
            <a:pPr>
              <a:buNone/>
            </a:pPr>
            <a:r>
              <a:rPr lang="en-US" sz="4900" b="1" dirty="0" smtClean="0">
                <a:latin typeface="Courier New" pitchFamily="49" charset="0"/>
                <a:cs typeface="Courier New" pitchFamily="49" charset="0"/>
              </a:rPr>
              <a:t> 5.00 Prom + 136680 136719   40                              -8.96</a:t>
            </a:r>
          </a:p>
          <a:p>
            <a:pPr>
              <a:buNone/>
            </a:pPr>
            <a:r>
              <a:rPr lang="en-US" sz="4900" b="1" dirty="0" smtClean="0">
                <a:latin typeface="Courier New" pitchFamily="49" charset="0"/>
                <a:cs typeface="Courier New" pitchFamily="49" charset="0"/>
              </a:rPr>
              <a:t> 5.01 Init + 138143 138529  387  1  0   81  105   511 0.986  48.91</a:t>
            </a:r>
            <a:endParaRPr lang="en-US" sz="49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Explanation to the Results</a:t>
            </a:r>
            <a:endParaRPr lang="en-US" dirty="0"/>
          </a:p>
        </p:txBody>
      </p:sp>
      <p:sp>
        <p:nvSpPr>
          <p:cNvPr id="3" name="Content Placeholder 2"/>
          <p:cNvSpPr>
            <a:spLocks noGrp="1"/>
          </p:cNvSpPr>
          <p:nvPr>
            <p:ph sz="half" idx="1"/>
          </p:nvPr>
        </p:nvSpPr>
        <p:spPr/>
        <p:txBody>
          <a:bodyPr>
            <a:normAutofit fontScale="62500" lnSpcReduction="20000"/>
          </a:bodyPr>
          <a:lstStyle/>
          <a:p>
            <a:r>
              <a:rPr lang="en-US" b="1" dirty="0" err="1" smtClean="0"/>
              <a:t>Gn.Ex</a:t>
            </a:r>
            <a:r>
              <a:rPr lang="en-US" b="1" dirty="0" smtClean="0"/>
              <a:t> </a:t>
            </a:r>
            <a:r>
              <a:rPr lang="en-US" dirty="0" smtClean="0"/>
              <a:t>: gene number, </a:t>
            </a:r>
            <a:r>
              <a:rPr lang="en-US" dirty="0" err="1" smtClean="0"/>
              <a:t>exon</a:t>
            </a:r>
            <a:r>
              <a:rPr lang="en-US" dirty="0" smtClean="0"/>
              <a:t> number (for reference) </a:t>
            </a:r>
          </a:p>
          <a:p>
            <a:r>
              <a:rPr lang="en-US" b="1" dirty="0" smtClean="0"/>
              <a:t>Type </a:t>
            </a:r>
            <a:r>
              <a:rPr lang="en-US" dirty="0" smtClean="0"/>
              <a:t>: </a:t>
            </a:r>
          </a:p>
          <a:p>
            <a:pPr lvl="1"/>
            <a:r>
              <a:rPr lang="en-US" dirty="0" smtClean="0"/>
              <a:t>Init = Initial </a:t>
            </a:r>
            <a:r>
              <a:rPr lang="en-US" dirty="0" err="1" smtClean="0"/>
              <a:t>exon</a:t>
            </a:r>
            <a:r>
              <a:rPr lang="en-US" dirty="0" smtClean="0"/>
              <a:t> (ATG to 5' splice site) </a:t>
            </a:r>
          </a:p>
          <a:p>
            <a:pPr lvl="1"/>
            <a:r>
              <a:rPr lang="en-US" dirty="0" err="1" smtClean="0"/>
              <a:t>Intr</a:t>
            </a:r>
            <a:r>
              <a:rPr lang="en-US" dirty="0" smtClean="0"/>
              <a:t> = Internal </a:t>
            </a:r>
            <a:r>
              <a:rPr lang="en-US" dirty="0" err="1" smtClean="0"/>
              <a:t>exon</a:t>
            </a:r>
            <a:r>
              <a:rPr lang="en-US" dirty="0" smtClean="0"/>
              <a:t> (3' splice site to 5' splice site) </a:t>
            </a:r>
          </a:p>
          <a:p>
            <a:pPr lvl="1"/>
            <a:r>
              <a:rPr lang="en-US" dirty="0" smtClean="0"/>
              <a:t>Term = Terminal </a:t>
            </a:r>
            <a:r>
              <a:rPr lang="en-US" dirty="0" err="1" smtClean="0"/>
              <a:t>exon</a:t>
            </a:r>
            <a:r>
              <a:rPr lang="en-US" dirty="0" smtClean="0"/>
              <a:t> (3' splice site to stop </a:t>
            </a:r>
            <a:r>
              <a:rPr lang="en-US" dirty="0" err="1" smtClean="0"/>
              <a:t>codon</a:t>
            </a:r>
            <a:r>
              <a:rPr lang="en-US" dirty="0" smtClean="0"/>
              <a:t>) </a:t>
            </a:r>
          </a:p>
          <a:p>
            <a:pPr lvl="1"/>
            <a:r>
              <a:rPr lang="en-US" dirty="0" err="1" smtClean="0"/>
              <a:t>Sngl</a:t>
            </a:r>
            <a:r>
              <a:rPr lang="en-US" dirty="0" smtClean="0"/>
              <a:t> = Single-</a:t>
            </a:r>
            <a:r>
              <a:rPr lang="en-US" dirty="0" err="1" smtClean="0"/>
              <a:t>exon</a:t>
            </a:r>
            <a:r>
              <a:rPr lang="en-US" dirty="0" smtClean="0"/>
              <a:t> gene (ATG to stop) </a:t>
            </a:r>
          </a:p>
          <a:p>
            <a:pPr lvl="1"/>
            <a:r>
              <a:rPr lang="en-US" dirty="0" smtClean="0"/>
              <a:t>Prom = Promoter (TATA box / </a:t>
            </a:r>
            <a:r>
              <a:rPr lang="en-US" dirty="0" err="1" smtClean="0"/>
              <a:t>initation</a:t>
            </a:r>
            <a:r>
              <a:rPr lang="en-US" dirty="0" smtClean="0"/>
              <a:t> site) </a:t>
            </a:r>
          </a:p>
          <a:p>
            <a:pPr lvl="1"/>
            <a:r>
              <a:rPr lang="en-US" dirty="0" err="1" smtClean="0"/>
              <a:t>PlyA</a:t>
            </a:r>
            <a:r>
              <a:rPr lang="en-US" dirty="0" smtClean="0"/>
              <a:t> = poly-A signal (consensus: AATAAA) </a:t>
            </a:r>
          </a:p>
          <a:p>
            <a:r>
              <a:rPr lang="en-US" b="1" dirty="0" smtClean="0"/>
              <a:t>S </a:t>
            </a:r>
            <a:r>
              <a:rPr lang="en-US" dirty="0" smtClean="0"/>
              <a:t>: DNA strand (+ = input strand; - = reverse complement strand) </a:t>
            </a:r>
          </a:p>
          <a:p>
            <a:r>
              <a:rPr lang="en-US" b="1" dirty="0" smtClean="0"/>
              <a:t>Begin </a:t>
            </a:r>
            <a:r>
              <a:rPr lang="en-US" dirty="0" smtClean="0"/>
              <a:t>: beginning of </a:t>
            </a:r>
            <a:r>
              <a:rPr lang="en-US" dirty="0" err="1" smtClean="0"/>
              <a:t>exon</a:t>
            </a:r>
            <a:r>
              <a:rPr lang="en-US" dirty="0" smtClean="0"/>
              <a:t> or signal (numbered on input strand) </a:t>
            </a:r>
          </a:p>
          <a:p>
            <a:r>
              <a:rPr lang="en-US" b="1" dirty="0" smtClean="0"/>
              <a:t>End </a:t>
            </a:r>
            <a:r>
              <a:rPr lang="en-US" dirty="0" smtClean="0"/>
              <a:t>: end point of </a:t>
            </a:r>
            <a:r>
              <a:rPr lang="en-US" dirty="0" err="1" smtClean="0"/>
              <a:t>exon</a:t>
            </a:r>
            <a:r>
              <a:rPr lang="en-US" dirty="0" smtClean="0"/>
              <a:t> or signal (numbered on input strand) </a:t>
            </a:r>
          </a:p>
          <a:p>
            <a:r>
              <a:rPr lang="en-US" b="1" dirty="0" smtClean="0"/>
              <a:t>Len </a:t>
            </a:r>
            <a:r>
              <a:rPr lang="en-US" dirty="0" smtClean="0"/>
              <a:t>: length of </a:t>
            </a:r>
            <a:r>
              <a:rPr lang="en-US" dirty="0" err="1" smtClean="0"/>
              <a:t>exon</a:t>
            </a:r>
            <a:r>
              <a:rPr lang="en-US" dirty="0" smtClean="0"/>
              <a:t> or signal (</a:t>
            </a:r>
            <a:r>
              <a:rPr lang="en-US" dirty="0" err="1" smtClean="0"/>
              <a:t>bp</a:t>
            </a:r>
            <a:r>
              <a:rPr lang="en-US" dirty="0" smtClean="0"/>
              <a:t>) </a:t>
            </a:r>
          </a:p>
          <a:p>
            <a:r>
              <a:rPr lang="en-US" b="1" dirty="0" smtClean="0"/>
              <a:t>Fr </a:t>
            </a:r>
            <a:r>
              <a:rPr lang="en-US" dirty="0" smtClean="0"/>
              <a:t>: reading frame (a forward strand </a:t>
            </a:r>
            <a:r>
              <a:rPr lang="en-US" dirty="0" err="1" smtClean="0"/>
              <a:t>codon</a:t>
            </a:r>
            <a:r>
              <a:rPr lang="en-US" dirty="0" smtClean="0"/>
              <a:t> ending at x has frame x mod 3) </a:t>
            </a:r>
          </a:p>
          <a:p>
            <a:r>
              <a:rPr lang="en-US" b="1" dirty="0" smtClean="0"/>
              <a:t>Ph </a:t>
            </a:r>
            <a:r>
              <a:rPr lang="en-US" dirty="0" smtClean="0"/>
              <a:t>: net phase of </a:t>
            </a:r>
            <a:r>
              <a:rPr lang="en-US" dirty="0" err="1" smtClean="0"/>
              <a:t>exon</a:t>
            </a:r>
            <a:r>
              <a:rPr lang="en-US" dirty="0" smtClean="0"/>
              <a:t> (</a:t>
            </a:r>
            <a:r>
              <a:rPr lang="en-US" dirty="0" err="1" smtClean="0"/>
              <a:t>exon</a:t>
            </a:r>
            <a:r>
              <a:rPr lang="en-US" dirty="0" smtClean="0"/>
              <a:t> length modulo 3) </a:t>
            </a:r>
          </a:p>
          <a:p>
            <a:r>
              <a:rPr lang="en-US" b="1" dirty="0" smtClean="0"/>
              <a:t>I/Ac </a:t>
            </a:r>
            <a:r>
              <a:rPr lang="en-US" dirty="0" smtClean="0"/>
              <a:t>: initiation signal or 3' splice site score (tenth bit units) </a:t>
            </a:r>
          </a:p>
          <a:p>
            <a:r>
              <a:rPr lang="en-US" b="1" dirty="0" smtClean="0"/>
              <a:t>Do/T </a:t>
            </a:r>
            <a:r>
              <a:rPr lang="en-US" dirty="0" smtClean="0"/>
              <a:t>: 5' splice site or termination signal score (tenth bit units) </a:t>
            </a:r>
          </a:p>
          <a:p>
            <a:r>
              <a:rPr lang="en-US" b="1" dirty="0" err="1" smtClean="0"/>
              <a:t>CodRg</a:t>
            </a:r>
            <a:r>
              <a:rPr lang="en-US" b="1" dirty="0" smtClean="0"/>
              <a:t> </a:t>
            </a:r>
            <a:r>
              <a:rPr lang="en-US" dirty="0" smtClean="0"/>
              <a:t>: coding region score (tenth bit units) </a:t>
            </a:r>
          </a:p>
          <a:p>
            <a:r>
              <a:rPr lang="en-US" b="1" dirty="0" smtClean="0"/>
              <a:t>P </a:t>
            </a:r>
            <a:r>
              <a:rPr lang="en-US" dirty="0" smtClean="0"/>
              <a:t>: probability of </a:t>
            </a:r>
            <a:r>
              <a:rPr lang="en-US" dirty="0" err="1" smtClean="0"/>
              <a:t>exon</a:t>
            </a:r>
            <a:r>
              <a:rPr lang="en-US" dirty="0" smtClean="0"/>
              <a:t> (sum over all parses containing </a:t>
            </a:r>
            <a:r>
              <a:rPr lang="en-US" dirty="0" err="1" smtClean="0"/>
              <a:t>exon</a:t>
            </a:r>
            <a:r>
              <a:rPr lang="en-US" dirty="0" smtClean="0"/>
              <a:t>) </a:t>
            </a:r>
          </a:p>
          <a:p>
            <a:r>
              <a:rPr lang="en-US" b="1" dirty="0" err="1" smtClean="0"/>
              <a:t>Tscr</a:t>
            </a:r>
            <a:r>
              <a:rPr lang="en-US" b="1" dirty="0" smtClean="0"/>
              <a:t> </a:t>
            </a:r>
            <a:r>
              <a:rPr lang="en-US" dirty="0" smtClean="0"/>
              <a:t>: </a:t>
            </a:r>
            <a:r>
              <a:rPr lang="en-US" dirty="0" err="1" smtClean="0"/>
              <a:t>exon</a:t>
            </a:r>
            <a:r>
              <a:rPr lang="en-US" dirty="0" smtClean="0"/>
              <a:t> score (depends on length, I/Ac, Do/T and </a:t>
            </a:r>
            <a:r>
              <a:rPr lang="en-US" dirty="0" err="1" smtClean="0"/>
              <a:t>CodRg</a:t>
            </a:r>
            <a:r>
              <a:rPr lang="en-US" dirty="0" smtClean="0"/>
              <a:t> scores)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Scores and Probability</a:t>
            </a:r>
            <a:endParaRPr lang="en-US" dirty="0"/>
          </a:p>
        </p:txBody>
      </p:sp>
      <p:sp>
        <p:nvSpPr>
          <p:cNvPr id="3" name="Content Placeholder 2"/>
          <p:cNvSpPr>
            <a:spLocks noGrp="1"/>
          </p:cNvSpPr>
          <p:nvPr>
            <p:ph sz="half" idx="1"/>
          </p:nvPr>
        </p:nvSpPr>
        <p:spPr/>
        <p:txBody>
          <a:bodyPr>
            <a:noAutofit/>
          </a:bodyPr>
          <a:lstStyle/>
          <a:p>
            <a:r>
              <a:rPr lang="en-US" sz="2000" dirty="0" smtClean="0"/>
              <a:t>The SCORE of a predicted feature (e.g., </a:t>
            </a:r>
            <a:r>
              <a:rPr lang="en-US" sz="2000" dirty="0" err="1" smtClean="0"/>
              <a:t>exon</a:t>
            </a:r>
            <a:r>
              <a:rPr lang="en-US" sz="2000" dirty="0" smtClean="0"/>
              <a:t> or splice site) is a log-odds measure of the quality of the feature based on local sequence properties. </a:t>
            </a:r>
          </a:p>
          <a:p>
            <a:pPr lvl="1"/>
            <a:r>
              <a:rPr lang="en-US" sz="1600" dirty="0" smtClean="0"/>
              <a:t>For example, a predicted 5' splice site with score &gt; 100 is strong; 50-100 is moderate; 0-50 is weak; and below 0 is poor (more than likely not a real donor site). </a:t>
            </a:r>
          </a:p>
          <a:p>
            <a:endParaRPr lang="en-US" sz="2000" dirty="0" smtClean="0"/>
          </a:p>
          <a:p>
            <a:r>
              <a:rPr lang="en-US" sz="2000" dirty="0" smtClean="0"/>
              <a:t>The PROBABILITY of a predicted </a:t>
            </a:r>
            <a:r>
              <a:rPr lang="en-US" sz="2000" dirty="0" err="1" smtClean="0"/>
              <a:t>exon</a:t>
            </a:r>
            <a:r>
              <a:rPr lang="en-US" sz="2000" dirty="0" smtClean="0"/>
              <a:t> is the estimated probability under </a:t>
            </a:r>
            <a:r>
              <a:rPr lang="en-US" sz="2000" dirty="0" err="1" smtClean="0"/>
              <a:t>GenScan's</a:t>
            </a:r>
            <a:r>
              <a:rPr lang="en-US" sz="2000" dirty="0" smtClean="0"/>
              <a:t> model of genomic sequence structure that the </a:t>
            </a:r>
            <a:r>
              <a:rPr lang="en-US" sz="2000" dirty="0" err="1" smtClean="0"/>
              <a:t>exon</a:t>
            </a:r>
            <a:r>
              <a:rPr lang="en-US" sz="2000" dirty="0" smtClean="0"/>
              <a:t> is correct. </a:t>
            </a:r>
          </a:p>
          <a:p>
            <a:endParaRPr lang="en-US" sz="2000" dirty="0" smtClean="0"/>
          </a:p>
          <a:p>
            <a:r>
              <a:rPr lang="en-US" sz="2000" dirty="0" smtClean="0"/>
              <a:t>This probability depends in general on global as well as local sequence properties, e.g., it depends on how well the </a:t>
            </a:r>
            <a:r>
              <a:rPr lang="en-US" sz="2000" dirty="0" err="1" smtClean="0"/>
              <a:t>exon</a:t>
            </a:r>
            <a:r>
              <a:rPr lang="en-US" sz="2000" dirty="0" smtClean="0"/>
              <a:t> fits with neighboring </a:t>
            </a:r>
            <a:r>
              <a:rPr lang="en-US" sz="2000" dirty="0" err="1" smtClean="0"/>
              <a:t>exons</a:t>
            </a:r>
            <a:r>
              <a:rPr lang="en-US" sz="2000" dirty="0" smtClean="0"/>
              <a:t>. It has been shown that predicted </a:t>
            </a:r>
            <a:r>
              <a:rPr lang="en-US" sz="2000" dirty="0" err="1" smtClean="0"/>
              <a:t>exons</a:t>
            </a:r>
            <a:r>
              <a:rPr lang="en-US" sz="2000" dirty="0" smtClean="0"/>
              <a:t> with higher probabilities are more likely to be correct than those with lower probabilities. </a:t>
            </a:r>
            <a:endParaRPr lang="en-US" sz="2000"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srcRect/>
          <a:stretch>
            <a:fillRect/>
          </a:stretch>
        </p:blipFill>
        <p:spPr bwMode="auto">
          <a:xfrm>
            <a:off x="774283" y="300539"/>
            <a:ext cx="7667625" cy="63531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Predicted Peptide and Coding Sequence</a:t>
            </a:r>
            <a:endParaRPr lang="en-US" dirty="0"/>
          </a:p>
        </p:txBody>
      </p:sp>
      <p:sp>
        <p:nvSpPr>
          <p:cNvPr id="3" name="Content Placeholder 2"/>
          <p:cNvSpPr>
            <a:spLocks noGrp="1"/>
          </p:cNvSpPr>
          <p:nvPr>
            <p:ph sz="half" idx="1"/>
          </p:nvPr>
        </p:nvSpPr>
        <p:spPr/>
        <p:txBody>
          <a:bodyPr>
            <a:normAutofit/>
          </a:bodyPr>
          <a:lstStyle/>
          <a:p>
            <a:r>
              <a:rPr lang="en-US" b="1" dirty="0" smtClean="0">
                <a:latin typeface="Courier New" pitchFamily="49" charset="0"/>
                <a:cs typeface="Courier New" pitchFamily="49" charset="0"/>
              </a:rPr>
              <a:t>Predicted peptide sequence(s): </a:t>
            </a:r>
          </a:p>
          <a:p>
            <a:r>
              <a:rPr lang="en-US" b="1" dirty="0" smtClean="0">
                <a:latin typeface="Courier New" pitchFamily="49" charset="0"/>
                <a:cs typeface="Courier New" pitchFamily="49" charset="0"/>
              </a:rPr>
              <a:t>Predicted coding sequence(s): </a:t>
            </a:r>
          </a:p>
          <a:p>
            <a:endParaRPr lang="en-US" sz="1800" b="1" dirty="0" smtClean="0">
              <a:latin typeface="Courier New" pitchFamily="49" charset="0"/>
              <a:cs typeface="Courier New" pitchFamily="49" charset="0"/>
            </a:endParaRPr>
          </a:p>
          <a:p>
            <a:r>
              <a:rPr lang="en-US" sz="1800" b="1" dirty="0" smtClean="0">
                <a:latin typeface="Courier New" pitchFamily="49" charset="0"/>
                <a:cs typeface="Courier New" pitchFamily="49" charset="0"/>
              </a:rPr>
              <a:t>&gt;/</a:t>
            </a:r>
            <a:r>
              <a:rPr lang="en-US" sz="1800" b="1" dirty="0" err="1" smtClean="0">
                <a:latin typeface="Courier New" pitchFamily="49" charset="0"/>
                <a:cs typeface="Courier New" pitchFamily="49" charset="0"/>
              </a:rPr>
              <a:t>tmp</a:t>
            </a:r>
            <a:r>
              <a:rPr lang="en-US" sz="1800" b="1" dirty="0" smtClean="0">
                <a:latin typeface="Courier New" pitchFamily="49" charset="0"/>
                <a:cs typeface="Courier New" pitchFamily="49" charset="0"/>
              </a:rPr>
              <a:t>/02_24_10.fasta|GENSCAN_predicted_peptide_1|93_aa MLPSSICDVRSASARPRPRLGGGLADNCADLLLGSSMAAPSVELTFFLGILAAGKACGSA RGLRSFWTEAEATAAPEKAFWLKVEVHGVRRTA </a:t>
            </a:r>
          </a:p>
          <a:p>
            <a:endParaRPr lang="en-US" sz="1900" b="1" dirty="0" smtClean="0">
              <a:latin typeface="Courier New" pitchFamily="49" charset="0"/>
              <a:cs typeface="Courier New" pitchFamily="49" charset="0"/>
            </a:endParaRPr>
          </a:p>
          <a:p>
            <a:r>
              <a:rPr lang="en-US" sz="1900" b="1" dirty="0" smtClean="0">
                <a:latin typeface="Courier New" pitchFamily="49" charset="0"/>
                <a:cs typeface="Courier New" pitchFamily="49" charset="0"/>
              </a:rPr>
              <a:t>&gt;/</a:t>
            </a:r>
            <a:r>
              <a:rPr lang="en-US" sz="1900" b="1" dirty="0" err="1" smtClean="0">
                <a:latin typeface="Courier New" pitchFamily="49" charset="0"/>
                <a:cs typeface="Courier New" pitchFamily="49" charset="0"/>
              </a:rPr>
              <a:t>tmp</a:t>
            </a:r>
            <a:r>
              <a:rPr lang="en-US" sz="1900" b="1" dirty="0" smtClean="0">
                <a:latin typeface="Courier New" pitchFamily="49" charset="0"/>
                <a:cs typeface="Courier New" pitchFamily="49" charset="0"/>
              </a:rPr>
              <a:t>/02_24_10.fasta|GENSCAN_predicted_CDS_1|282_bp atgctgccttcaagtatctgtgatgtgaggagcgcctctgcccggccgcgaccccgtctgggaggaggtttagctgacaattgcgctgatctcctcttgggctcttccatggcagccccttcggtggagctgacctttttcttgggcatcctggcagcagggaaggcctgcggatcggccagggggctccgatccttttggaccgaggctgaagcaacggctgcaccagagaaggccttctggctgaaggtggaagtgcacggggtccgcagaaccgcctaa</a:t>
            </a:r>
            <a:endParaRPr lang="en-US" sz="1900" b="1" dirty="0">
              <a:latin typeface="Courier New" pitchFamily="49" charset="0"/>
              <a:cs typeface="Courier New" pitchFamily="49" charset="0"/>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normAutofit fontScale="90000"/>
          </a:bodyPr>
          <a:lstStyle/>
          <a:p>
            <a:pPr>
              <a:defRPr/>
            </a:pPr>
            <a:r>
              <a:rPr lang="en-US" smtClean="0"/>
              <a:t>cDNA-Genomic Sequence Comparisons</a:t>
            </a:r>
          </a:p>
        </p:txBody>
      </p:sp>
      <p:sp>
        <p:nvSpPr>
          <p:cNvPr id="22531" name="Rectangle 3"/>
          <p:cNvSpPr>
            <a:spLocks noGrp="1" noChangeArrowheads="1"/>
          </p:cNvSpPr>
          <p:nvPr>
            <p:ph sz="half" idx="1"/>
          </p:nvPr>
        </p:nvSpPr>
        <p:spPr/>
        <p:txBody>
          <a:bodyPr>
            <a:noAutofit/>
          </a:bodyPr>
          <a:lstStyle/>
          <a:p>
            <a:pPr marL="342900" indent="-342900"/>
            <a:r>
              <a:rPr lang="en-US" sz="2400" dirty="0" smtClean="0"/>
              <a:t>Use the sequence similarity between the </a:t>
            </a:r>
            <a:r>
              <a:rPr lang="en-US" sz="2400" dirty="0" err="1" smtClean="0"/>
              <a:t>cDNA</a:t>
            </a:r>
            <a:r>
              <a:rPr lang="en-US" sz="2400" dirty="0" smtClean="0"/>
              <a:t> (EST, mRNA) and the genomic sequences to predict the gene model.</a:t>
            </a:r>
          </a:p>
          <a:p>
            <a:pPr marL="342900" indent="-342900">
              <a:lnSpc>
                <a:spcPct val="90000"/>
              </a:lnSpc>
            </a:pPr>
            <a:r>
              <a:rPr lang="en-US" sz="2400" dirty="0" smtClean="0"/>
              <a:t>Types of information used: </a:t>
            </a:r>
            <a:r>
              <a:rPr lang="en-US" sz="2400" i="1" dirty="0" smtClean="0">
                <a:solidFill>
                  <a:srgbClr val="800000"/>
                </a:solidFill>
              </a:rPr>
              <a:t>similarity, signals</a:t>
            </a:r>
          </a:p>
          <a:p>
            <a:pPr marL="342900" indent="-342900">
              <a:lnSpc>
                <a:spcPct val="90000"/>
              </a:lnSpc>
              <a:spcAft>
                <a:spcPct val="20000"/>
              </a:spcAft>
            </a:pPr>
            <a:r>
              <a:rPr lang="en-US" sz="2400" dirty="0" smtClean="0"/>
              <a:t>Algorithmic techniques</a:t>
            </a:r>
          </a:p>
          <a:p>
            <a:pPr marL="742950" lvl="1" indent="-285750">
              <a:spcAft>
                <a:spcPct val="10000"/>
              </a:spcAft>
            </a:pPr>
            <a:r>
              <a:rPr lang="en-US" sz="2000" dirty="0" smtClean="0"/>
              <a:t>sequence alignment algorithms to determine the </a:t>
            </a:r>
            <a:r>
              <a:rPr lang="en-US" sz="2000" dirty="0" err="1" smtClean="0"/>
              <a:t>exons</a:t>
            </a:r>
            <a:endParaRPr lang="en-US" sz="2000" dirty="0" smtClean="0"/>
          </a:p>
          <a:p>
            <a:pPr marL="742950" lvl="1" indent="-285750">
              <a:spcBef>
                <a:spcPct val="10000"/>
              </a:spcBef>
            </a:pPr>
            <a:r>
              <a:rPr lang="en-US" sz="2000" dirty="0" smtClean="0"/>
              <a:t>specialized splice junction detection modules (pattern matching techniques, or statistical modeling)</a:t>
            </a:r>
          </a:p>
          <a:p>
            <a:pPr marL="342900" indent="-342900">
              <a:lnSpc>
                <a:spcPct val="90000"/>
              </a:lnSpc>
            </a:pPr>
            <a:r>
              <a:rPr lang="en-US" sz="2400" dirty="0" smtClean="0"/>
              <a:t>Caveats</a:t>
            </a:r>
          </a:p>
          <a:p>
            <a:pPr marL="742950" lvl="1" indent="-285750">
              <a:spcBef>
                <a:spcPct val="10000"/>
              </a:spcBef>
              <a:spcAft>
                <a:spcPct val="10000"/>
              </a:spcAft>
            </a:pPr>
            <a:r>
              <a:rPr lang="en-US" sz="2000" dirty="0" smtClean="0"/>
              <a:t>The accuracy of the output depends on the quality of the sequence data</a:t>
            </a:r>
          </a:p>
          <a:p>
            <a:pPr marL="742950" lvl="1" indent="-285750">
              <a:spcBef>
                <a:spcPct val="10000"/>
              </a:spcBef>
              <a:spcAft>
                <a:spcPct val="10000"/>
              </a:spcAft>
            </a:pPr>
            <a:r>
              <a:rPr lang="en-US" sz="2000" dirty="0" smtClean="0"/>
              <a:t>Identifying the true match may be difficult when multiple gene </a:t>
            </a:r>
            <a:r>
              <a:rPr lang="en-US" sz="2000" dirty="0" err="1" smtClean="0"/>
              <a:t>homologs</a:t>
            </a:r>
            <a:r>
              <a:rPr lang="en-US" sz="2000" dirty="0" smtClean="0"/>
              <a:t> exist</a:t>
            </a:r>
          </a:p>
          <a:p>
            <a:pPr marL="742950" lvl="1" indent="-285750">
              <a:spcBef>
                <a:spcPct val="10000"/>
              </a:spcBef>
              <a:spcAft>
                <a:spcPct val="10000"/>
              </a:spcAft>
            </a:pPr>
            <a:r>
              <a:rPr lang="en-US" sz="2000" dirty="0" smtClean="0"/>
              <a:t>Cannot be used to detect ‘new’ genes </a:t>
            </a:r>
          </a:p>
        </p:txBody>
      </p:sp>
    </p:spTree>
  </p:cSld>
  <p:clrMapOvr>
    <a:masterClrMapping/>
  </p:clrMapOvr>
  <p:transition spd="med"/>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Rectangle 2"/>
          <p:cNvSpPr>
            <a:spLocks noGrp="1" noChangeArrowheads="1"/>
          </p:cNvSpPr>
          <p:nvPr>
            <p:ph type="title"/>
          </p:nvPr>
        </p:nvSpPr>
        <p:spPr/>
        <p:txBody>
          <a:bodyPr>
            <a:normAutofit fontScale="90000"/>
          </a:bodyPr>
          <a:lstStyle/>
          <a:p>
            <a:pPr>
              <a:defRPr/>
            </a:pPr>
            <a:r>
              <a:rPr lang="en-US" dirty="0" err="1" smtClean="0"/>
              <a:t>cDNA</a:t>
            </a:r>
            <a:r>
              <a:rPr lang="en-US" dirty="0" smtClean="0"/>
              <a:t>-Genomic Sequence Alignment</a:t>
            </a:r>
          </a:p>
        </p:txBody>
      </p:sp>
      <p:sp>
        <p:nvSpPr>
          <p:cNvPr id="42" name="Content Placeholder 41"/>
          <p:cNvSpPr>
            <a:spLocks noGrp="1"/>
          </p:cNvSpPr>
          <p:nvPr>
            <p:ph sz="half" idx="1"/>
          </p:nvPr>
        </p:nvSpPr>
        <p:spPr>
          <a:xfrm>
            <a:off x="333375" y="1457863"/>
            <a:ext cx="8515349" cy="1079856"/>
          </a:xfrm>
        </p:spPr>
        <p:txBody>
          <a:bodyPr>
            <a:noAutofit/>
          </a:bodyPr>
          <a:lstStyle/>
          <a:p>
            <a:r>
              <a:rPr lang="en-US" sz="2400" dirty="0" smtClean="0"/>
              <a:t>Align an expressed DNA (EST, </a:t>
            </a:r>
            <a:r>
              <a:rPr lang="en-US" sz="2400" dirty="0" err="1" smtClean="0"/>
              <a:t>cDNA</a:t>
            </a:r>
            <a:r>
              <a:rPr lang="en-US" sz="2400" dirty="0" smtClean="0"/>
              <a:t>, mRNA) sequence with a genomic sequence for that gene, allowing for </a:t>
            </a:r>
            <a:r>
              <a:rPr lang="en-US" sz="2400" i="1" dirty="0" err="1" smtClean="0"/>
              <a:t>introns</a:t>
            </a:r>
            <a:r>
              <a:rPr lang="en-US" sz="2400" dirty="0" smtClean="0"/>
              <a:t> and </a:t>
            </a:r>
            <a:r>
              <a:rPr lang="en-US" sz="2400" i="1" dirty="0" smtClean="0"/>
              <a:t>sequencing errors.</a:t>
            </a:r>
            <a:endParaRPr lang="en-US" sz="2400" i="1" dirty="0"/>
          </a:p>
        </p:txBody>
      </p:sp>
      <p:sp>
        <p:nvSpPr>
          <p:cNvPr id="23556" name="Text Box 39"/>
          <p:cNvSpPr txBox="1">
            <a:spLocks noChangeArrowheads="1"/>
          </p:cNvSpPr>
          <p:nvPr/>
        </p:nvSpPr>
        <p:spPr bwMode="auto">
          <a:xfrm>
            <a:off x="945900" y="5208998"/>
            <a:ext cx="4381328" cy="1569660"/>
          </a:xfrm>
          <a:prstGeom prst="rect">
            <a:avLst/>
          </a:prstGeom>
          <a:noFill/>
          <a:ln w="9525">
            <a:noFill/>
            <a:miter lim="800000"/>
            <a:headEnd/>
            <a:tailEnd/>
          </a:ln>
        </p:spPr>
        <p:txBody>
          <a:bodyPr wrap="square">
            <a:spAutoFit/>
          </a:bodyPr>
          <a:lstStyle/>
          <a:p>
            <a:pPr eaLnBrk="0" hangingPunct="0"/>
            <a:r>
              <a:rPr lang="en-US" sz="1600" b="1" dirty="0">
                <a:latin typeface="Courier New" pitchFamily="49" charset="0"/>
              </a:rPr>
              <a:t>Seq1 = genomic, 3900 </a:t>
            </a:r>
            <a:r>
              <a:rPr lang="en-US" sz="1600" b="1" dirty="0" err="1">
                <a:latin typeface="Courier New" pitchFamily="49" charset="0"/>
              </a:rPr>
              <a:t>bp</a:t>
            </a:r>
            <a:endParaRPr lang="en-US" sz="1600" b="1" dirty="0">
              <a:latin typeface="Courier New" pitchFamily="49" charset="0"/>
            </a:endParaRPr>
          </a:p>
          <a:p>
            <a:pPr eaLnBrk="0" hangingPunct="0"/>
            <a:r>
              <a:rPr lang="en-US" sz="1600" b="1" dirty="0">
                <a:latin typeface="Courier New" pitchFamily="49" charset="0"/>
              </a:rPr>
              <a:t>Seq2 = </a:t>
            </a:r>
            <a:r>
              <a:rPr lang="en-US" sz="1600" b="1" dirty="0" err="1">
                <a:latin typeface="Courier New" pitchFamily="49" charset="0"/>
              </a:rPr>
              <a:t>cDNA</a:t>
            </a:r>
            <a:r>
              <a:rPr lang="en-US" sz="1600" b="1" dirty="0">
                <a:latin typeface="Courier New" pitchFamily="49" charset="0"/>
              </a:rPr>
              <a:t>, 750 </a:t>
            </a:r>
            <a:r>
              <a:rPr lang="en-US" sz="1600" b="1" dirty="0" err="1">
                <a:latin typeface="Courier New" pitchFamily="49" charset="0"/>
              </a:rPr>
              <a:t>bp</a:t>
            </a:r>
            <a:r>
              <a:rPr lang="en-US" sz="1600" b="1" dirty="0">
                <a:latin typeface="Courier New" pitchFamily="49" charset="0"/>
              </a:rPr>
              <a:t> (&gt;gi|10092301</a:t>
            </a:r>
            <a:r>
              <a:rPr lang="en-US" sz="1600" b="1" dirty="0" smtClean="0">
                <a:latin typeface="Courier New" pitchFamily="49" charset="0"/>
              </a:rPr>
              <a:t>)</a:t>
            </a:r>
          </a:p>
          <a:p>
            <a:pPr eaLnBrk="0" hangingPunct="0"/>
            <a:endParaRPr lang="en-US" sz="1600" b="1" dirty="0">
              <a:latin typeface="Courier New" pitchFamily="49" charset="0"/>
            </a:endParaRPr>
          </a:p>
          <a:p>
            <a:pPr eaLnBrk="0" hangingPunct="0"/>
            <a:r>
              <a:rPr lang="en-US" sz="1600" b="1" dirty="0" smtClean="0">
                <a:latin typeface="Courier New" pitchFamily="49" charset="0"/>
              </a:rPr>
              <a:t>1430 </a:t>
            </a:r>
            <a:r>
              <a:rPr lang="en-US" sz="1600" b="1" dirty="0">
                <a:latin typeface="Courier New" pitchFamily="49" charset="0"/>
              </a:rPr>
              <a:t>– 1720 (1-291)  100%  -&gt;</a:t>
            </a:r>
          </a:p>
          <a:p>
            <a:pPr eaLnBrk="0" hangingPunct="0"/>
            <a:r>
              <a:rPr lang="en-US" sz="1600" b="1" dirty="0">
                <a:latin typeface="Courier New" pitchFamily="49" charset="0"/>
              </a:rPr>
              <a:t>2100 – 2510 (292-700)  99%  -&gt;</a:t>
            </a:r>
          </a:p>
          <a:p>
            <a:pPr eaLnBrk="0" hangingPunct="0"/>
            <a:r>
              <a:rPr lang="en-US" sz="1600" b="1" dirty="0">
                <a:latin typeface="Courier New" pitchFamily="49" charset="0"/>
              </a:rPr>
              <a:t>3060 – 3460 (701-745)  99%</a:t>
            </a:r>
          </a:p>
        </p:txBody>
      </p:sp>
      <p:grpSp>
        <p:nvGrpSpPr>
          <p:cNvPr id="2" name="Group 41"/>
          <p:cNvGrpSpPr>
            <a:grpSpLocks/>
          </p:cNvGrpSpPr>
          <p:nvPr/>
        </p:nvGrpSpPr>
        <p:grpSpPr bwMode="auto">
          <a:xfrm>
            <a:off x="1087437" y="2694591"/>
            <a:ext cx="7370761" cy="2484437"/>
            <a:chOff x="789" y="1466"/>
            <a:chExt cx="4643" cy="1565"/>
          </a:xfrm>
        </p:grpSpPr>
        <p:sp>
          <p:nvSpPr>
            <p:cNvPr id="176132" name="Rectangle 4"/>
            <p:cNvSpPr>
              <a:spLocks noChangeArrowheads="1"/>
            </p:cNvSpPr>
            <p:nvPr/>
          </p:nvSpPr>
          <p:spPr bwMode="auto">
            <a:xfrm>
              <a:off x="934" y="1760"/>
              <a:ext cx="3640" cy="117"/>
            </a:xfrm>
            <a:prstGeom prst="rect">
              <a:avLst/>
            </a:prstGeom>
            <a:gradFill rotWithShape="0">
              <a:gsLst>
                <a:gs pos="0">
                  <a:srgbClr val="FFC000"/>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76133" name="AutoShape 5"/>
            <p:cNvSpPr>
              <a:spLocks noChangeArrowheads="1"/>
            </p:cNvSpPr>
            <p:nvPr/>
          </p:nvSpPr>
          <p:spPr bwMode="auto">
            <a:xfrm rot="-8128177">
              <a:off x="4492" y="1741"/>
              <a:ext cx="173" cy="173"/>
            </a:xfrm>
            <a:prstGeom prst="rtTriangle">
              <a:avLst/>
            </a:prstGeom>
            <a:gradFill rotWithShape="0">
              <a:gsLst>
                <a:gs pos="0">
                  <a:srgbClr val="FFC000"/>
                </a:gs>
                <a:gs pos="100000">
                  <a:schemeClr val="hlink"/>
                </a:gs>
              </a:gsLst>
              <a:lin ang="5400000" scaled="1"/>
            </a:gradFill>
            <a:ln w="9525">
              <a:solidFill>
                <a:schemeClr val="accent2"/>
              </a:solidFill>
              <a:miter lim="800000"/>
              <a:headEnd/>
              <a:tailEnd/>
            </a:ln>
            <a:effectLst/>
          </p:spPr>
          <p:txBody>
            <a:bodyPr rot="10800000" wrap="none" anchor="ctr"/>
            <a:lstStyle/>
            <a:p>
              <a:pPr algn="ctr" eaLnBrk="0" hangingPunct="0"/>
              <a:endParaRPr lang="en-US" sz="2000" b="1">
                <a:solidFill>
                  <a:srgbClr val="800000"/>
                </a:solidFill>
              </a:endParaRPr>
            </a:p>
          </p:txBody>
        </p:sp>
        <p:sp>
          <p:nvSpPr>
            <p:cNvPr id="176134" name="Rectangle 6"/>
            <p:cNvSpPr>
              <a:spLocks noChangeArrowheads="1"/>
            </p:cNvSpPr>
            <p:nvPr/>
          </p:nvSpPr>
          <p:spPr bwMode="auto">
            <a:xfrm>
              <a:off x="2264" y="2571"/>
              <a:ext cx="520" cy="129"/>
            </a:xfrm>
            <a:prstGeom prst="rect">
              <a:avLst/>
            </a:prstGeom>
            <a:gradFill rotWithShape="0">
              <a:gsLst>
                <a:gs pos="0">
                  <a:srgbClr val="FFC000"/>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76135" name="Rectangle 7"/>
            <p:cNvSpPr>
              <a:spLocks noChangeArrowheads="1"/>
            </p:cNvSpPr>
            <p:nvPr/>
          </p:nvSpPr>
          <p:spPr bwMode="auto">
            <a:xfrm>
              <a:off x="2788" y="2571"/>
              <a:ext cx="520" cy="129"/>
            </a:xfrm>
            <a:prstGeom prst="rect">
              <a:avLst/>
            </a:prstGeom>
            <a:gradFill rotWithShape="0">
              <a:gsLst>
                <a:gs pos="0">
                  <a:srgbClr val="FFC000"/>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23562" name="Text Box 8"/>
            <p:cNvSpPr txBox="1">
              <a:spLocks noChangeArrowheads="1"/>
            </p:cNvSpPr>
            <p:nvPr/>
          </p:nvSpPr>
          <p:spPr bwMode="auto">
            <a:xfrm>
              <a:off x="4702" y="1658"/>
              <a:ext cx="730" cy="368"/>
            </a:xfrm>
            <a:prstGeom prst="rect">
              <a:avLst/>
            </a:prstGeom>
            <a:noFill/>
            <a:ln w="9525">
              <a:noFill/>
              <a:miter lim="800000"/>
              <a:headEnd/>
              <a:tailEnd/>
            </a:ln>
          </p:spPr>
          <p:txBody>
            <a:bodyPr anchor="ctr">
              <a:spAutoFit/>
            </a:bodyPr>
            <a:lstStyle/>
            <a:p>
              <a:pPr algn="ctr" eaLnBrk="0" hangingPunct="0"/>
              <a:r>
                <a:rPr lang="en-US" sz="1600" b="1" i="1" dirty="0"/>
                <a:t>Genomic  DNA</a:t>
              </a:r>
              <a:endParaRPr lang="en-US" sz="2800" b="1" dirty="0"/>
            </a:p>
          </p:txBody>
        </p:sp>
        <p:sp>
          <p:nvSpPr>
            <p:cNvPr id="23563" name="Text Box 9"/>
            <p:cNvSpPr txBox="1">
              <a:spLocks noChangeArrowheads="1"/>
            </p:cNvSpPr>
            <p:nvPr/>
          </p:nvSpPr>
          <p:spPr bwMode="auto">
            <a:xfrm>
              <a:off x="2171" y="2680"/>
              <a:ext cx="703" cy="173"/>
            </a:xfrm>
            <a:prstGeom prst="rect">
              <a:avLst/>
            </a:prstGeom>
            <a:noFill/>
            <a:ln w="9525">
              <a:noFill/>
              <a:miter lim="800000"/>
              <a:headEnd/>
              <a:tailEnd/>
            </a:ln>
          </p:spPr>
          <p:txBody>
            <a:bodyPr anchor="ctr">
              <a:spAutoFit/>
            </a:bodyPr>
            <a:lstStyle/>
            <a:p>
              <a:pPr algn="ctr" eaLnBrk="0" hangingPunct="0"/>
              <a:r>
                <a:rPr lang="en-US" sz="1200" b="1" i="1" dirty="0" err="1"/>
                <a:t>Exon</a:t>
              </a:r>
              <a:r>
                <a:rPr lang="en-US" sz="1200" b="1" i="1" dirty="0"/>
                <a:t> 2</a:t>
              </a:r>
              <a:endParaRPr lang="en-US" sz="2000" b="1" dirty="0"/>
            </a:p>
          </p:txBody>
        </p:sp>
        <p:sp>
          <p:nvSpPr>
            <p:cNvPr id="23564" name="Text Box 10"/>
            <p:cNvSpPr txBox="1">
              <a:spLocks noChangeArrowheads="1"/>
            </p:cNvSpPr>
            <p:nvPr/>
          </p:nvSpPr>
          <p:spPr bwMode="auto">
            <a:xfrm>
              <a:off x="2707" y="2688"/>
              <a:ext cx="703" cy="173"/>
            </a:xfrm>
            <a:prstGeom prst="rect">
              <a:avLst/>
            </a:prstGeom>
            <a:noFill/>
            <a:ln w="9525">
              <a:noFill/>
              <a:miter lim="800000"/>
              <a:headEnd/>
              <a:tailEnd/>
            </a:ln>
          </p:spPr>
          <p:txBody>
            <a:bodyPr anchor="ctr">
              <a:spAutoFit/>
            </a:bodyPr>
            <a:lstStyle/>
            <a:p>
              <a:pPr algn="ctr" eaLnBrk="0" hangingPunct="0"/>
              <a:r>
                <a:rPr lang="en-US" sz="1200" b="1" i="1" dirty="0" err="1"/>
                <a:t>Exon</a:t>
              </a:r>
              <a:r>
                <a:rPr lang="en-US" sz="1200" b="1" i="1" dirty="0"/>
                <a:t> 3</a:t>
              </a:r>
              <a:endParaRPr lang="en-US" sz="2000" b="1" dirty="0"/>
            </a:p>
          </p:txBody>
        </p:sp>
        <p:sp>
          <p:nvSpPr>
            <p:cNvPr id="23565" name="Text Box 11"/>
            <p:cNvSpPr txBox="1">
              <a:spLocks noChangeArrowheads="1"/>
            </p:cNvSpPr>
            <p:nvPr/>
          </p:nvSpPr>
          <p:spPr bwMode="auto">
            <a:xfrm>
              <a:off x="4693" y="2553"/>
              <a:ext cx="730" cy="213"/>
            </a:xfrm>
            <a:prstGeom prst="rect">
              <a:avLst/>
            </a:prstGeom>
            <a:noFill/>
            <a:ln w="9525">
              <a:noFill/>
              <a:miter lim="800000"/>
              <a:headEnd/>
              <a:tailEnd/>
            </a:ln>
          </p:spPr>
          <p:txBody>
            <a:bodyPr anchor="ctr">
              <a:spAutoFit/>
            </a:bodyPr>
            <a:lstStyle/>
            <a:p>
              <a:pPr algn="ctr" eaLnBrk="0" hangingPunct="0"/>
              <a:r>
                <a:rPr lang="en-US" sz="1600" b="1" i="1" dirty="0" err="1"/>
                <a:t>cDNA</a:t>
              </a:r>
              <a:endParaRPr lang="en-US" sz="2800" b="1" dirty="0"/>
            </a:p>
          </p:txBody>
        </p:sp>
        <p:sp>
          <p:nvSpPr>
            <p:cNvPr id="176140" name="Text Box 12"/>
            <p:cNvSpPr txBox="1">
              <a:spLocks noChangeArrowheads="1"/>
            </p:cNvSpPr>
            <p:nvPr/>
          </p:nvSpPr>
          <p:spPr bwMode="auto">
            <a:xfrm>
              <a:off x="789" y="1466"/>
              <a:ext cx="237" cy="233"/>
            </a:xfrm>
            <a:prstGeom prst="rect">
              <a:avLst/>
            </a:prstGeom>
            <a:noFill/>
            <a:ln w="9525">
              <a:noFill/>
              <a:miter lim="800000"/>
              <a:headEnd/>
              <a:tailEnd/>
            </a:ln>
            <a:effectLst/>
          </p:spPr>
          <p:txBody>
            <a:bodyPr wrap="none" anchor="ctr">
              <a:spAutoFit/>
            </a:bodyPr>
            <a:lstStyle/>
            <a:p>
              <a:pPr algn="ctr" eaLnBrk="0" hangingPunct="0"/>
              <a:r>
                <a:rPr lang="en-US" sz="1800" b="1" dirty="0">
                  <a:effectLst>
                    <a:outerShdw blurRad="38100" dist="38100" dir="2700000" algn="tl">
                      <a:srgbClr val="C0C0C0"/>
                    </a:outerShdw>
                  </a:effectLst>
                </a:rPr>
                <a:t>5’</a:t>
              </a:r>
              <a:endParaRPr lang="en-US" sz="3200" b="1" dirty="0"/>
            </a:p>
          </p:txBody>
        </p:sp>
        <p:sp>
          <p:nvSpPr>
            <p:cNvPr id="176141" name="Text Box 13"/>
            <p:cNvSpPr txBox="1">
              <a:spLocks noChangeArrowheads="1"/>
            </p:cNvSpPr>
            <p:nvPr/>
          </p:nvSpPr>
          <p:spPr bwMode="auto">
            <a:xfrm>
              <a:off x="4855" y="1470"/>
              <a:ext cx="229" cy="233"/>
            </a:xfrm>
            <a:prstGeom prst="rect">
              <a:avLst/>
            </a:prstGeom>
            <a:noFill/>
            <a:ln w="9525">
              <a:noFill/>
              <a:miter lim="800000"/>
              <a:headEnd/>
              <a:tailEnd/>
            </a:ln>
            <a:effectLst/>
          </p:spPr>
          <p:txBody>
            <a:bodyPr wrap="none" anchor="ctr">
              <a:spAutoFit/>
            </a:bodyPr>
            <a:lstStyle/>
            <a:p>
              <a:pPr algn="ctr" eaLnBrk="0" hangingPunct="0"/>
              <a:r>
                <a:rPr lang="en-US" sz="1800" dirty="0">
                  <a:effectLst>
                    <a:outerShdw blurRad="38100" dist="38100" dir="2700000" algn="tl">
                      <a:srgbClr val="C0C0C0"/>
                    </a:outerShdw>
                  </a:effectLst>
                </a:rPr>
                <a:t>3’</a:t>
              </a:r>
              <a:endParaRPr lang="en-US" sz="3200" b="1" dirty="0"/>
            </a:p>
          </p:txBody>
        </p:sp>
        <p:sp>
          <p:nvSpPr>
            <p:cNvPr id="23568" name="Line 14"/>
            <p:cNvSpPr>
              <a:spLocks noChangeShapeType="1"/>
            </p:cNvSpPr>
            <p:nvPr/>
          </p:nvSpPr>
          <p:spPr bwMode="auto">
            <a:xfrm flipH="1" flipV="1">
              <a:off x="1675" y="1881"/>
              <a:ext cx="82" cy="714"/>
            </a:xfrm>
            <a:prstGeom prst="line">
              <a:avLst/>
            </a:prstGeom>
            <a:noFill/>
            <a:ln w="38100" cap="rnd">
              <a:solidFill>
                <a:srgbClr val="008000"/>
              </a:solidFill>
              <a:prstDash val="sysDot"/>
              <a:round/>
              <a:headEnd/>
              <a:tailEnd/>
            </a:ln>
          </p:spPr>
          <p:txBody>
            <a:bodyPr wrap="none" anchor="ctr"/>
            <a:lstStyle/>
            <a:p>
              <a:endParaRPr lang="en-US"/>
            </a:p>
          </p:txBody>
        </p:sp>
        <p:sp>
          <p:nvSpPr>
            <p:cNvPr id="23569" name="Line 15"/>
            <p:cNvSpPr>
              <a:spLocks noChangeShapeType="1"/>
            </p:cNvSpPr>
            <p:nvPr/>
          </p:nvSpPr>
          <p:spPr bwMode="auto">
            <a:xfrm flipH="1" flipV="1">
              <a:off x="2142" y="1852"/>
              <a:ext cx="122" cy="747"/>
            </a:xfrm>
            <a:prstGeom prst="line">
              <a:avLst/>
            </a:prstGeom>
            <a:noFill/>
            <a:ln w="38100" cap="rnd">
              <a:solidFill>
                <a:srgbClr val="008000"/>
              </a:solidFill>
              <a:prstDash val="sysDot"/>
              <a:round/>
              <a:headEnd/>
              <a:tailEnd/>
            </a:ln>
          </p:spPr>
          <p:txBody>
            <a:bodyPr wrap="none" anchor="ctr"/>
            <a:lstStyle/>
            <a:p>
              <a:endParaRPr lang="en-US"/>
            </a:p>
          </p:txBody>
        </p:sp>
        <p:sp>
          <p:nvSpPr>
            <p:cNvPr id="23570" name="Line 16"/>
            <p:cNvSpPr>
              <a:spLocks noChangeShapeType="1"/>
            </p:cNvSpPr>
            <p:nvPr/>
          </p:nvSpPr>
          <p:spPr bwMode="auto">
            <a:xfrm flipV="1">
              <a:off x="2778" y="1881"/>
              <a:ext cx="455" cy="696"/>
            </a:xfrm>
            <a:prstGeom prst="line">
              <a:avLst/>
            </a:prstGeom>
            <a:noFill/>
            <a:ln w="34925" cap="rnd">
              <a:solidFill>
                <a:srgbClr val="008000"/>
              </a:solidFill>
              <a:prstDash val="dash"/>
              <a:round/>
              <a:headEnd/>
              <a:tailEnd/>
            </a:ln>
          </p:spPr>
          <p:txBody>
            <a:bodyPr wrap="none" anchor="ctr"/>
            <a:lstStyle/>
            <a:p>
              <a:endParaRPr lang="en-US"/>
            </a:p>
          </p:txBody>
        </p:sp>
        <p:sp>
          <p:nvSpPr>
            <p:cNvPr id="23571" name="Line 17"/>
            <p:cNvSpPr>
              <a:spLocks noChangeShapeType="1"/>
            </p:cNvSpPr>
            <p:nvPr/>
          </p:nvSpPr>
          <p:spPr bwMode="auto">
            <a:xfrm flipV="1">
              <a:off x="2249" y="1869"/>
              <a:ext cx="450" cy="724"/>
            </a:xfrm>
            <a:prstGeom prst="line">
              <a:avLst/>
            </a:prstGeom>
            <a:noFill/>
            <a:ln w="34925" cap="rnd">
              <a:solidFill>
                <a:srgbClr val="008000"/>
              </a:solidFill>
              <a:prstDash val="dash"/>
              <a:round/>
              <a:headEnd/>
              <a:tailEnd/>
            </a:ln>
          </p:spPr>
          <p:txBody>
            <a:bodyPr wrap="none" anchor="ctr"/>
            <a:lstStyle/>
            <a:p>
              <a:endParaRPr lang="en-US"/>
            </a:p>
          </p:txBody>
        </p:sp>
        <p:sp>
          <p:nvSpPr>
            <p:cNvPr id="23572" name="Text Box 18"/>
            <p:cNvSpPr txBox="1">
              <a:spLocks noChangeArrowheads="1"/>
            </p:cNvSpPr>
            <p:nvPr/>
          </p:nvSpPr>
          <p:spPr bwMode="auto">
            <a:xfrm>
              <a:off x="1644" y="2683"/>
              <a:ext cx="703" cy="173"/>
            </a:xfrm>
            <a:prstGeom prst="rect">
              <a:avLst/>
            </a:prstGeom>
            <a:noFill/>
            <a:ln w="9525">
              <a:noFill/>
              <a:miter lim="800000"/>
              <a:headEnd/>
              <a:tailEnd/>
            </a:ln>
          </p:spPr>
          <p:txBody>
            <a:bodyPr anchor="ctr">
              <a:spAutoFit/>
            </a:bodyPr>
            <a:lstStyle/>
            <a:p>
              <a:pPr algn="ctr" eaLnBrk="0" hangingPunct="0"/>
              <a:r>
                <a:rPr lang="en-US" sz="1200" b="1" i="1" dirty="0" err="1"/>
                <a:t>Exon</a:t>
              </a:r>
              <a:r>
                <a:rPr lang="en-US" sz="1200" b="1" i="1" dirty="0"/>
                <a:t> 1</a:t>
              </a:r>
              <a:endParaRPr lang="en-US" sz="2000" b="1" dirty="0"/>
            </a:p>
          </p:txBody>
        </p:sp>
        <p:sp>
          <p:nvSpPr>
            <p:cNvPr id="176147" name="Rectangle 19"/>
            <p:cNvSpPr>
              <a:spLocks noChangeArrowheads="1"/>
            </p:cNvSpPr>
            <p:nvPr/>
          </p:nvSpPr>
          <p:spPr bwMode="auto">
            <a:xfrm>
              <a:off x="1743" y="2577"/>
              <a:ext cx="520" cy="123"/>
            </a:xfrm>
            <a:prstGeom prst="rect">
              <a:avLst/>
            </a:prstGeom>
            <a:gradFill rotWithShape="0">
              <a:gsLst>
                <a:gs pos="0">
                  <a:srgbClr val="FFC000"/>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23574" name="Line 20"/>
            <p:cNvSpPr>
              <a:spLocks noChangeShapeType="1"/>
            </p:cNvSpPr>
            <p:nvPr/>
          </p:nvSpPr>
          <p:spPr bwMode="auto">
            <a:xfrm flipV="1">
              <a:off x="2788" y="1867"/>
              <a:ext cx="1283" cy="720"/>
            </a:xfrm>
            <a:prstGeom prst="line">
              <a:avLst/>
            </a:prstGeom>
            <a:noFill/>
            <a:ln w="34925" cap="rnd">
              <a:solidFill>
                <a:srgbClr val="008000"/>
              </a:solidFill>
              <a:prstDash val="lgDashDot"/>
              <a:round/>
              <a:headEnd/>
              <a:tailEnd/>
            </a:ln>
          </p:spPr>
          <p:txBody>
            <a:bodyPr wrap="none" anchor="ctr"/>
            <a:lstStyle/>
            <a:p>
              <a:endParaRPr lang="en-US"/>
            </a:p>
          </p:txBody>
        </p:sp>
        <p:sp>
          <p:nvSpPr>
            <p:cNvPr id="23575" name="Line 21"/>
            <p:cNvSpPr>
              <a:spLocks noChangeShapeType="1"/>
            </p:cNvSpPr>
            <p:nvPr/>
          </p:nvSpPr>
          <p:spPr bwMode="auto">
            <a:xfrm flipV="1">
              <a:off x="3271" y="1885"/>
              <a:ext cx="1331" cy="712"/>
            </a:xfrm>
            <a:prstGeom prst="line">
              <a:avLst/>
            </a:prstGeom>
            <a:noFill/>
            <a:ln w="34925" cap="rnd">
              <a:solidFill>
                <a:srgbClr val="008000"/>
              </a:solidFill>
              <a:prstDash val="lgDashDot"/>
              <a:round/>
              <a:headEnd/>
              <a:tailEnd/>
            </a:ln>
          </p:spPr>
          <p:txBody>
            <a:bodyPr wrap="none" anchor="ctr"/>
            <a:lstStyle/>
            <a:p>
              <a:endParaRPr lang="en-US"/>
            </a:p>
          </p:txBody>
        </p:sp>
        <p:sp>
          <p:nvSpPr>
            <p:cNvPr id="23576" name="Line 22"/>
            <p:cNvSpPr>
              <a:spLocks noChangeShapeType="1"/>
            </p:cNvSpPr>
            <p:nvPr/>
          </p:nvSpPr>
          <p:spPr bwMode="auto">
            <a:xfrm>
              <a:off x="944" y="1656"/>
              <a:ext cx="3960" cy="0"/>
            </a:xfrm>
            <a:prstGeom prst="line">
              <a:avLst/>
            </a:prstGeom>
            <a:noFill/>
            <a:ln w="9525">
              <a:solidFill>
                <a:schemeClr val="tx1"/>
              </a:solidFill>
              <a:round/>
              <a:headEnd/>
              <a:tailEnd/>
            </a:ln>
          </p:spPr>
          <p:txBody>
            <a:bodyPr anchor="ctr"/>
            <a:lstStyle/>
            <a:p>
              <a:endParaRPr lang="en-US"/>
            </a:p>
          </p:txBody>
        </p:sp>
        <p:sp>
          <p:nvSpPr>
            <p:cNvPr id="176151" name="Text Box 23"/>
            <p:cNvSpPr txBox="1">
              <a:spLocks noChangeArrowheads="1"/>
            </p:cNvSpPr>
            <p:nvPr/>
          </p:nvSpPr>
          <p:spPr bwMode="auto">
            <a:xfrm>
              <a:off x="1085" y="1626"/>
              <a:ext cx="270" cy="173"/>
            </a:xfrm>
            <a:prstGeom prst="rect">
              <a:avLst/>
            </a:prstGeom>
            <a:noFill/>
            <a:ln w="9525">
              <a:noFill/>
              <a:miter lim="800000"/>
              <a:headEnd/>
              <a:tailEnd/>
            </a:ln>
            <a:effectLst/>
          </p:spPr>
          <p:txBody>
            <a:bodyPr wrap="none" anchor="ctr">
              <a:spAutoFit/>
            </a:bodyPr>
            <a:lstStyle/>
            <a:p>
              <a:pPr algn="ctr" eaLnBrk="0" hangingPunct="0"/>
              <a:r>
                <a:rPr lang="en-US" sz="1200">
                  <a:solidFill>
                    <a:schemeClr val="tx2"/>
                  </a:solidFill>
                  <a:effectLst>
                    <a:outerShdw blurRad="38100" dist="38100" dir="2700000" algn="tl">
                      <a:srgbClr val="C0C0C0"/>
                    </a:outerShdw>
                  </a:effectLst>
                </a:rPr>
                <a:t>1kb</a:t>
              </a:r>
              <a:endParaRPr lang="en-US" sz="2000" b="1">
                <a:solidFill>
                  <a:srgbClr val="800000"/>
                </a:solidFill>
              </a:endParaRPr>
            </a:p>
          </p:txBody>
        </p:sp>
        <p:sp>
          <p:nvSpPr>
            <p:cNvPr id="176152" name="Text Box 24"/>
            <p:cNvSpPr txBox="1">
              <a:spLocks noChangeArrowheads="1"/>
            </p:cNvSpPr>
            <p:nvPr/>
          </p:nvSpPr>
          <p:spPr bwMode="auto">
            <a:xfrm>
              <a:off x="2341" y="1626"/>
              <a:ext cx="270" cy="173"/>
            </a:xfrm>
            <a:prstGeom prst="rect">
              <a:avLst/>
            </a:prstGeom>
            <a:noFill/>
            <a:ln w="9525">
              <a:noFill/>
              <a:miter lim="800000"/>
              <a:headEnd/>
              <a:tailEnd/>
            </a:ln>
            <a:effectLst/>
          </p:spPr>
          <p:txBody>
            <a:bodyPr wrap="none" anchor="ctr">
              <a:spAutoFit/>
            </a:bodyPr>
            <a:lstStyle/>
            <a:p>
              <a:pPr algn="ctr" eaLnBrk="0" hangingPunct="0"/>
              <a:r>
                <a:rPr lang="en-US" sz="1200">
                  <a:solidFill>
                    <a:schemeClr val="tx2"/>
                  </a:solidFill>
                  <a:effectLst>
                    <a:outerShdw blurRad="38100" dist="38100" dir="2700000" algn="tl">
                      <a:srgbClr val="C0C0C0"/>
                    </a:outerShdw>
                  </a:effectLst>
                </a:rPr>
                <a:t>2kb</a:t>
              </a:r>
              <a:endParaRPr lang="en-US" sz="2000" b="1">
                <a:solidFill>
                  <a:srgbClr val="800000"/>
                </a:solidFill>
              </a:endParaRPr>
            </a:p>
          </p:txBody>
        </p:sp>
        <p:sp>
          <p:nvSpPr>
            <p:cNvPr id="176153" name="Text Box 25"/>
            <p:cNvSpPr txBox="1">
              <a:spLocks noChangeArrowheads="1"/>
            </p:cNvSpPr>
            <p:nvPr/>
          </p:nvSpPr>
          <p:spPr bwMode="auto">
            <a:xfrm>
              <a:off x="3781" y="1626"/>
              <a:ext cx="270" cy="173"/>
            </a:xfrm>
            <a:prstGeom prst="rect">
              <a:avLst/>
            </a:prstGeom>
            <a:noFill/>
            <a:ln w="9525">
              <a:noFill/>
              <a:miter lim="800000"/>
              <a:headEnd/>
              <a:tailEnd/>
            </a:ln>
            <a:effectLst/>
          </p:spPr>
          <p:txBody>
            <a:bodyPr wrap="none" anchor="ctr">
              <a:spAutoFit/>
            </a:bodyPr>
            <a:lstStyle/>
            <a:p>
              <a:pPr algn="ctr" eaLnBrk="0" hangingPunct="0"/>
              <a:r>
                <a:rPr lang="en-US" sz="1200">
                  <a:solidFill>
                    <a:schemeClr val="tx2"/>
                  </a:solidFill>
                  <a:effectLst>
                    <a:outerShdw blurRad="38100" dist="38100" dir="2700000" algn="tl">
                      <a:srgbClr val="C0C0C0"/>
                    </a:outerShdw>
                  </a:effectLst>
                </a:rPr>
                <a:t>3kb</a:t>
              </a:r>
              <a:endParaRPr lang="en-US" sz="2000" b="1">
                <a:solidFill>
                  <a:srgbClr val="800000"/>
                </a:solidFill>
              </a:endParaRPr>
            </a:p>
          </p:txBody>
        </p:sp>
        <p:sp>
          <p:nvSpPr>
            <p:cNvPr id="176154" name="Text Box 26"/>
            <p:cNvSpPr txBox="1">
              <a:spLocks noChangeArrowheads="1"/>
            </p:cNvSpPr>
            <p:nvPr/>
          </p:nvSpPr>
          <p:spPr bwMode="auto">
            <a:xfrm>
              <a:off x="1529" y="1730"/>
              <a:ext cx="328"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1430</a:t>
              </a:r>
              <a:endParaRPr lang="en-US" sz="2000" b="1" dirty="0"/>
            </a:p>
          </p:txBody>
        </p:sp>
        <p:sp>
          <p:nvSpPr>
            <p:cNvPr id="176155" name="Text Box 27"/>
            <p:cNvSpPr txBox="1">
              <a:spLocks noChangeArrowheads="1"/>
            </p:cNvSpPr>
            <p:nvPr/>
          </p:nvSpPr>
          <p:spPr bwMode="auto">
            <a:xfrm>
              <a:off x="1969" y="1730"/>
              <a:ext cx="328"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1720</a:t>
              </a:r>
              <a:endParaRPr lang="en-US" sz="2000" b="1" dirty="0"/>
            </a:p>
          </p:txBody>
        </p:sp>
        <p:sp>
          <p:nvSpPr>
            <p:cNvPr id="176156" name="Text Box 28"/>
            <p:cNvSpPr txBox="1">
              <a:spLocks noChangeArrowheads="1"/>
            </p:cNvSpPr>
            <p:nvPr/>
          </p:nvSpPr>
          <p:spPr bwMode="auto">
            <a:xfrm>
              <a:off x="2593" y="1738"/>
              <a:ext cx="328"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2100</a:t>
              </a:r>
              <a:endParaRPr lang="en-US" sz="2000" b="1" dirty="0"/>
            </a:p>
          </p:txBody>
        </p:sp>
        <p:sp>
          <p:nvSpPr>
            <p:cNvPr id="176157" name="Text Box 29"/>
            <p:cNvSpPr txBox="1">
              <a:spLocks noChangeArrowheads="1"/>
            </p:cNvSpPr>
            <p:nvPr/>
          </p:nvSpPr>
          <p:spPr bwMode="auto">
            <a:xfrm>
              <a:off x="3097" y="1738"/>
              <a:ext cx="328"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2510</a:t>
              </a:r>
              <a:endParaRPr lang="en-US" sz="2000" b="1" dirty="0"/>
            </a:p>
          </p:txBody>
        </p:sp>
        <p:sp>
          <p:nvSpPr>
            <p:cNvPr id="176158" name="Text Box 30"/>
            <p:cNvSpPr txBox="1">
              <a:spLocks noChangeArrowheads="1"/>
            </p:cNvSpPr>
            <p:nvPr/>
          </p:nvSpPr>
          <p:spPr bwMode="auto">
            <a:xfrm>
              <a:off x="3922" y="1738"/>
              <a:ext cx="328"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3060</a:t>
              </a:r>
              <a:endParaRPr lang="en-US" sz="2000" b="1" dirty="0"/>
            </a:p>
          </p:txBody>
        </p:sp>
        <p:sp>
          <p:nvSpPr>
            <p:cNvPr id="176159" name="Text Box 31"/>
            <p:cNvSpPr txBox="1">
              <a:spLocks noChangeArrowheads="1"/>
            </p:cNvSpPr>
            <p:nvPr/>
          </p:nvSpPr>
          <p:spPr bwMode="auto">
            <a:xfrm>
              <a:off x="4410" y="1746"/>
              <a:ext cx="328"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3460</a:t>
              </a:r>
              <a:endParaRPr lang="en-US" sz="2000" b="1" dirty="0"/>
            </a:p>
          </p:txBody>
        </p:sp>
        <p:sp>
          <p:nvSpPr>
            <p:cNvPr id="176160" name="Text Box 32"/>
            <p:cNvSpPr txBox="1">
              <a:spLocks noChangeArrowheads="1"/>
            </p:cNvSpPr>
            <p:nvPr/>
          </p:nvSpPr>
          <p:spPr bwMode="auto">
            <a:xfrm>
              <a:off x="1711" y="2546"/>
              <a:ext cx="169"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1</a:t>
              </a:r>
              <a:endParaRPr lang="en-US" sz="2000" b="1" dirty="0"/>
            </a:p>
          </p:txBody>
        </p:sp>
        <p:sp>
          <p:nvSpPr>
            <p:cNvPr id="176161" name="Text Box 33"/>
            <p:cNvSpPr txBox="1">
              <a:spLocks noChangeArrowheads="1"/>
            </p:cNvSpPr>
            <p:nvPr/>
          </p:nvSpPr>
          <p:spPr bwMode="auto">
            <a:xfrm>
              <a:off x="2032" y="2546"/>
              <a:ext cx="461"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291 292</a:t>
              </a:r>
              <a:endParaRPr lang="en-US" sz="2000" b="1" dirty="0"/>
            </a:p>
          </p:txBody>
        </p:sp>
        <p:sp>
          <p:nvSpPr>
            <p:cNvPr id="176162" name="Text Box 34"/>
            <p:cNvSpPr txBox="1">
              <a:spLocks noChangeArrowheads="1"/>
            </p:cNvSpPr>
            <p:nvPr/>
          </p:nvSpPr>
          <p:spPr bwMode="auto">
            <a:xfrm>
              <a:off x="2553" y="2546"/>
              <a:ext cx="461"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700 701</a:t>
              </a:r>
              <a:endParaRPr lang="en-US" sz="2000" b="1" dirty="0"/>
            </a:p>
          </p:txBody>
        </p:sp>
        <p:sp>
          <p:nvSpPr>
            <p:cNvPr id="176163" name="Text Box 35"/>
            <p:cNvSpPr txBox="1">
              <a:spLocks noChangeArrowheads="1"/>
            </p:cNvSpPr>
            <p:nvPr/>
          </p:nvSpPr>
          <p:spPr bwMode="auto">
            <a:xfrm>
              <a:off x="3084" y="2546"/>
              <a:ext cx="275" cy="173"/>
            </a:xfrm>
            <a:prstGeom prst="rect">
              <a:avLst/>
            </a:prstGeom>
            <a:noFill/>
            <a:ln w="9525">
              <a:noFill/>
              <a:miter lim="800000"/>
              <a:headEnd/>
              <a:tailEnd/>
            </a:ln>
            <a:effectLst/>
          </p:spPr>
          <p:txBody>
            <a:bodyPr anchor="ctr">
              <a:spAutoFit/>
            </a:bodyPr>
            <a:lstStyle/>
            <a:p>
              <a:pPr algn="ctr" eaLnBrk="0" hangingPunct="0"/>
              <a:r>
                <a:rPr lang="en-US" sz="1200" b="1" dirty="0">
                  <a:effectLst>
                    <a:outerShdw blurRad="38100" dist="38100" dir="2700000" algn="tl">
                      <a:srgbClr val="C0C0C0"/>
                    </a:outerShdw>
                  </a:effectLst>
                </a:rPr>
                <a:t>745</a:t>
              </a:r>
              <a:endParaRPr lang="en-US" sz="2000" b="1" dirty="0"/>
            </a:p>
          </p:txBody>
        </p:sp>
        <p:sp>
          <p:nvSpPr>
            <p:cNvPr id="23590" name="Line 36"/>
            <p:cNvSpPr>
              <a:spLocks noChangeShapeType="1"/>
            </p:cNvSpPr>
            <p:nvPr/>
          </p:nvSpPr>
          <p:spPr bwMode="auto">
            <a:xfrm>
              <a:off x="1736" y="2880"/>
              <a:ext cx="1568" cy="0"/>
            </a:xfrm>
            <a:prstGeom prst="line">
              <a:avLst/>
            </a:prstGeom>
            <a:noFill/>
            <a:ln w="9525">
              <a:solidFill>
                <a:schemeClr val="tx1"/>
              </a:solidFill>
              <a:round/>
              <a:headEnd/>
              <a:tailEnd/>
            </a:ln>
          </p:spPr>
          <p:txBody>
            <a:bodyPr anchor="ctr"/>
            <a:lstStyle/>
            <a:p>
              <a:endParaRPr lang="en-US"/>
            </a:p>
          </p:txBody>
        </p:sp>
        <p:sp>
          <p:nvSpPr>
            <p:cNvPr id="176165" name="Text Box 37"/>
            <p:cNvSpPr txBox="1">
              <a:spLocks noChangeArrowheads="1"/>
            </p:cNvSpPr>
            <p:nvPr/>
          </p:nvSpPr>
          <p:spPr bwMode="auto">
            <a:xfrm>
              <a:off x="1687" y="2858"/>
              <a:ext cx="169" cy="173"/>
            </a:xfrm>
            <a:prstGeom prst="rect">
              <a:avLst/>
            </a:prstGeom>
            <a:noFill/>
            <a:ln w="9525">
              <a:noFill/>
              <a:miter lim="800000"/>
              <a:headEnd/>
              <a:tailEnd/>
            </a:ln>
            <a:effectLst/>
          </p:spPr>
          <p:txBody>
            <a:bodyPr wrap="none" anchor="ctr">
              <a:spAutoFit/>
            </a:bodyPr>
            <a:lstStyle/>
            <a:p>
              <a:pPr algn="ctr" eaLnBrk="0" hangingPunct="0"/>
              <a:r>
                <a:rPr lang="en-US" sz="1200" b="1" dirty="0">
                  <a:effectLst>
                    <a:outerShdw blurRad="38100" dist="38100" dir="2700000" algn="tl">
                      <a:srgbClr val="C0C0C0"/>
                    </a:outerShdw>
                  </a:effectLst>
                </a:rPr>
                <a:t>1</a:t>
              </a:r>
              <a:endParaRPr lang="en-US" sz="2000" b="1" dirty="0"/>
            </a:p>
          </p:txBody>
        </p:sp>
        <p:sp>
          <p:nvSpPr>
            <p:cNvPr id="176166" name="Text Box 38"/>
            <p:cNvSpPr txBox="1">
              <a:spLocks noChangeArrowheads="1"/>
            </p:cNvSpPr>
            <p:nvPr/>
          </p:nvSpPr>
          <p:spPr bwMode="auto">
            <a:xfrm>
              <a:off x="3116" y="2858"/>
              <a:ext cx="275" cy="173"/>
            </a:xfrm>
            <a:prstGeom prst="rect">
              <a:avLst/>
            </a:prstGeom>
            <a:noFill/>
            <a:ln w="9525">
              <a:noFill/>
              <a:miter lim="800000"/>
              <a:headEnd/>
              <a:tailEnd/>
            </a:ln>
            <a:effectLst/>
          </p:spPr>
          <p:txBody>
            <a:bodyPr anchor="ctr">
              <a:spAutoFit/>
            </a:bodyPr>
            <a:lstStyle/>
            <a:p>
              <a:pPr algn="ctr" eaLnBrk="0" hangingPunct="0"/>
              <a:r>
                <a:rPr lang="en-US" sz="1200" b="1" dirty="0">
                  <a:effectLst>
                    <a:outerShdw blurRad="38100" dist="38100" dir="2700000" algn="tl">
                      <a:srgbClr val="C0C0C0"/>
                    </a:outerShdw>
                  </a:effectLst>
                </a:rPr>
                <a:t>745</a:t>
              </a:r>
              <a:endParaRPr lang="en-US" sz="2000" b="1" dirty="0"/>
            </a:p>
          </p:txBody>
        </p:sp>
      </p:gr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dirty="0" smtClean="0"/>
              <a:t>Protein Coding Genes</a:t>
            </a:r>
            <a:endParaRPr lang="en-US" dirty="0"/>
          </a:p>
        </p:txBody>
      </p:sp>
      <p:sp>
        <p:nvSpPr>
          <p:cNvPr id="3" name="Content Placeholder 2"/>
          <p:cNvSpPr>
            <a:spLocks noGrp="1"/>
          </p:cNvSpPr>
          <p:nvPr>
            <p:ph sz="half" idx="1"/>
          </p:nvPr>
        </p:nvSpPr>
        <p:spPr/>
        <p:txBody>
          <a:bodyPr>
            <a:normAutofit/>
          </a:bodyPr>
          <a:lstStyle/>
          <a:p>
            <a:r>
              <a:rPr lang="en-US" sz="2400" dirty="0" smtClean="0"/>
              <a:t>Prokaryotic genes</a:t>
            </a:r>
          </a:p>
          <a:p>
            <a:pPr lvl="1">
              <a:buFontTx/>
              <a:buChar char="-"/>
            </a:pPr>
            <a:r>
              <a:rPr lang="en-US" sz="2000" dirty="0" smtClean="0"/>
              <a:t>Generally lack </a:t>
            </a:r>
            <a:r>
              <a:rPr lang="en-US" sz="2000" dirty="0" err="1" smtClean="0"/>
              <a:t>introns</a:t>
            </a:r>
            <a:endParaRPr lang="en-US" sz="2000" dirty="0" smtClean="0"/>
          </a:p>
          <a:p>
            <a:pPr lvl="1">
              <a:buFontTx/>
              <a:buChar char="-"/>
            </a:pPr>
            <a:r>
              <a:rPr lang="en-US" sz="2000" dirty="0" smtClean="0"/>
              <a:t>Several highly conserved promoter regions are found around the start sites of transcription and translation</a:t>
            </a:r>
          </a:p>
          <a:p>
            <a:pPr lvl="1">
              <a:buFontTx/>
              <a:buChar char="-"/>
            </a:pPr>
            <a:r>
              <a:rPr lang="en-US" sz="2000" dirty="0" smtClean="0"/>
              <a:t>Highly conserved features of prokaryotic genes have made computational gene identification a possibility</a:t>
            </a:r>
          </a:p>
          <a:p>
            <a:pPr lvl="1">
              <a:buFontTx/>
              <a:buChar char="-"/>
            </a:pPr>
            <a:r>
              <a:rPr lang="en-US" sz="2000" dirty="0" smtClean="0"/>
              <a:t>One method to detect these genes is to create HMMs based on the gene structures </a:t>
            </a:r>
          </a:p>
          <a:p>
            <a:pPr lvl="2"/>
            <a:r>
              <a:rPr lang="en-US" sz="1900" dirty="0" smtClean="0"/>
              <a:t>GeneMark.hmm; Glimmer (Interpolated Markov Models)</a:t>
            </a:r>
          </a:p>
          <a:p>
            <a:pPr lvl="2"/>
            <a:r>
              <a:rPr lang="en-US" sz="1900" dirty="0" smtClean="0"/>
              <a:t>Identifies 97-98% of bacterial genes</a:t>
            </a:r>
            <a:endParaRPr lang="en-US" sz="1100" dirty="0" smtClean="0"/>
          </a:p>
          <a:p>
            <a:r>
              <a:rPr lang="en-US" sz="2400" dirty="0" smtClean="0"/>
              <a:t>Eukaryotic genes</a:t>
            </a:r>
          </a:p>
          <a:p>
            <a:pPr lvl="1"/>
            <a:r>
              <a:rPr lang="en-US" sz="2000" dirty="0" smtClean="0"/>
              <a:t>More complicated than prokaryotic genes</a:t>
            </a:r>
          </a:p>
          <a:p>
            <a:pPr lvl="1"/>
            <a:r>
              <a:rPr lang="en-US" sz="2000" dirty="0" smtClean="0"/>
              <a:t>Major focus of this class</a:t>
            </a:r>
            <a:endParaRPr lang="en-US" sz="2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noAutofit/>
          </a:bodyPr>
          <a:lstStyle/>
          <a:p>
            <a:pPr eaLnBrk="1" hangingPunct="1"/>
            <a:r>
              <a:rPr lang="en-US" sz="3200" dirty="0" smtClean="0"/>
              <a:t>Mapping ESTs to Genomic Sequence</a:t>
            </a:r>
          </a:p>
        </p:txBody>
      </p:sp>
      <p:sp>
        <p:nvSpPr>
          <p:cNvPr id="29699" name="Rectangle 3"/>
          <p:cNvSpPr>
            <a:spLocks noGrp="1" noChangeArrowheads="1"/>
          </p:cNvSpPr>
          <p:nvPr>
            <p:ph sz="half" idx="1"/>
          </p:nvPr>
        </p:nvSpPr>
        <p:spPr>
          <a:xfrm>
            <a:off x="333375" y="1581151"/>
            <a:ext cx="8515349" cy="2446319"/>
          </a:xfrm>
        </p:spPr>
        <p:txBody>
          <a:bodyPr>
            <a:normAutofit lnSpcReduction="10000"/>
          </a:bodyPr>
          <a:lstStyle/>
          <a:p>
            <a:pPr eaLnBrk="1" hangingPunct="1">
              <a:lnSpc>
                <a:spcPct val="90000"/>
              </a:lnSpc>
            </a:pPr>
            <a:r>
              <a:rPr lang="en-US" sz="2400" dirty="0" smtClean="0"/>
              <a:t>Compare genomic DNA and ESTs or </a:t>
            </a:r>
            <a:r>
              <a:rPr lang="en-US" sz="2400" dirty="0" err="1" smtClean="0"/>
              <a:t>cDNAs</a:t>
            </a:r>
            <a:r>
              <a:rPr lang="en-US" sz="2400" dirty="0" smtClean="0"/>
              <a:t> from same species</a:t>
            </a:r>
          </a:p>
          <a:p>
            <a:pPr eaLnBrk="1" hangingPunct="1">
              <a:lnSpc>
                <a:spcPct val="90000"/>
              </a:lnSpc>
            </a:pPr>
            <a:r>
              <a:rPr lang="en-US" sz="2400" dirty="0" smtClean="0"/>
              <a:t>Perform similarity searches with ESTs and </a:t>
            </a:r>
            <a:r>
              <a:rPr lang="en-US" sz="2400" dirty="0" err="1" smtClean="0"/>
              <a:t>cDNAs</a:t>
            </a:r>
            <a:r>
              <a:rPr lang="en-US" sz="2400" dirty="0" smtClean="0"/>
              <a:t> from other organisms</a:t>
            </a:r>
          </a:p>
          <a:p>
            <a:pPr eaLnBrk="1" hangingPunct="1">
              <a:lnSpc>
                <a:spcPct val="90000"/>
              </a:lnSpc>
            </a:pPr>
            <a:r>
              <a:rPr lang="en-US" sz="2400" dirty="0" smtClean="0"/>
              <a:t>Locates potential </a:t>
            </a:r>
            <a:r>
              <a:rPr lang="en-US" sz="2400" dirty="0" err="1" smtClean="0"/>
              <a:t>exons</a:t>
            </a:r>
            <a:r>
              <a:rPr lang="en-US" sz="2400" dirty="0" smtClean="0"/>
              <a:t> within genomic sequences</a:t>
            </a:r>
          </a:p>
          <a:p>
            <a:r>
              <a:rPr lang="en-US" sz="2400" dirty="0" smtClean="0"/>
              <a:t>If region matches ESTs with high statistical significance, then it is a gene or </a:t>
            </a:r>
            <a:r>
              <a:rPr lang="en-US" sz="2400" dirty="0" err="1" smtClean="0"/>
              <a:t>pseudogene</a:t>
            </a:r>
            <a:endParaRPr lang="en-US" sz="2400" dirty="0" smtClean="0"/>
          </a:p>
        </p:txBody>
      </p:sp>
      <p:sp>
        <p:nvSpPr>
          <p:cNvPr id="4" name="Rectangle 3"/>
          <p:cNvSpPr>
            <a:spLocks noChangeArrowheads="1"/>
          </p:cNvSpPr>
          <p:nvPr/>
        </p:nvSpPr>
        <p:spPr bwMode="auto">
          <a:xfrm>
            <a:off x="624155" y="5869968"/>
            <a:ext cx="7620000" cy="152400"/>
          </a:xfrm>
          <a:prstGeom prst="rect">
            <a:avLst/>
          </a:prstGeom>
          <a:solidFill>
            <a:schemeClr val="accent1"/>
          </a:solidFill>
          <a:ln w="9525">
            <a:solidFill>
              <a:schemeClr val="tx1"/>
            </a:solidFill>
            <a:miter lim="800000"/>
            <a:headEnd/>
            <a:tailEnd/>
          </a:ln>
        </p:spPr>
        <p:txBody>
          <a:bodyPr wrap="none" anchor="ctr"/>
          <a:lstStyle/>
          <a:p>
            <a:endParaRPr lang="en-US"/>
          </a:p>
        </p:txBody>
      </p:sp>
      <p:sp>
        <p:nvSpPr>
          <p:cNvPr id="5" name="Line 4"/>
          <p:cNvSpPr>
            <a:spLocks noChangeShapeType="1"/>
          </p:cNvSpPr>
          <p:nvPr/>
        </p:nvSpPr>
        <p:spPr bwMode="auto">
          <a:xfrm>
            <a:off x="776555" y="5412768"/>
            <a:ext cx="1066800" cy="0"/>
          </a:xfrm>
          <a:prstGeom prst="line">
            <a:avLst/>
          </a:prstGeom>
          <a:noFill/>
          <a:ln w="25400">
            <a:solidFill>
              <a:schemeClr val="tx1"/>
            </a:solidFill>
            <a:round/>
            <a:headEnd/>
            <a:tailEnd/>
          </a:ln>
        </p:spPr>
        <p:txBody>
          <a:bodyPr/>
          <a:lstStyle/>
          <a:p>
            <a:endParaRPr lang="en-US"/>
          </a:p>
        </p:txBody>
      </p:sp>
      <p:sp>
        <p:nvSpPr>
          <p:cNvPr id="6" name="Line 5"/>
          <p:cNvSpPr>
            <a:spLocks noChangeShapeType="1"/>
          </p:cNvSpPr>
          <p:nvPr/>
        </p:nvSpPr>
        <p:spPr bwMode="auto">
          <a:xfrm>
            <a:off x="928955" y="5565168"/>
            <a:ext cx="1066800" cy="0"/>
          </a:xfrm>
          <a:prstGeom prst="line">
            <a:avLst/>
          </a:prstGeom>
          <a:noFill/>
          <a:ln w="25400">
            <a:solidFill>
              <a:schemeClr val="tx1"/>
            </a:solidFill>
            <a:round/>
            <a:headEnd/>
            <a:tailEnd/>
          </a:ln>
        </p:spPr>
        <p:txBody>
          <a:bodyPr/>
          <a:lstStyle/>
          <a:p>
            <a:endParaRPr lang="en-US"/>
          </a:p>
        </p:txBody>
      </p:sp>
      <p:sp>
        <p:nvSpPr>
          <p:cNvPr id="7" name="Line 6"/>
          <p:cNvSpPr>
            <a:spLocks noChangeShapeType="1"/>
          </p:cNvSpPr>
          <p:nvPr/>
        </p:nvSpPr>
        <p:spPr bwMode="auto">
          <a:xfrm>
            <a:off x="1081355" y="5717568"/>
            <a:ext cx="1066800" cy="0"/>
          </a:xfrm>
          <a:prstGeom prst="line">
            <a:avLst/>
          </a:prstGeom>
          <a:noFill/>
          <a:ln w="25400">
            <a:solidFill>
              <a:schemeClr val="tx1"/>
            </a:solidFill>
            <a:round/>
            <a:headEnd/>
            <a:tailEnd/>
          </a:ln>
        </p:spPr>
        <p:txBody>
          <a:bodyPr/>
          <a:lstStyle/>
          <a:p>
            <a:endParaRPr lang="en-US"/>
          </a:p>
        </p:txBody>
      </p:sp>
      <p:sp>
        <p:nvSpPr>
          <p:cNvPr id="8" name="Line 7"/>
          <p:cNvSpPr>
            <a:spLocks noChangeShapeType="1"/>
          </p:cNvSpPr>
          <p:nvPr/>
        </p:nvSpPr>
        <p:spPr bwMode="auto">
          <a:xfrm>
            <a:off x="2071955" y="4803168"/>
            <a:ext cx="1066800" cy="0"/>
          </a:xfrm>
          <a:prstGeom prst="line">
            <a:avLst/>
          </a:prstGeom>
          <a:noFill/>
          <a:ln w="25400">
            <a:solidFill>
              <a:schemeClr val="tx1"/>
            </a:solidFill>
            <a:round/>
            <a:headEnd/>
            <a:tailEnd/>
          </a:ln>
        </p:spPr>
        <p:txBody>
          <a:bodyPr/>
          <a:lstStyle/>
          <a:p>
            <a:endParaRPr lang="en-US"/>
          </a:p>
        </p:txBody>
      </p:sp>
      <p:sp>
        <p:nvSpPr>
          <p:cNvPr id="9" name="Line 8"/>
          <p:cNvSpPr>
            <a:spLocks noChangeShapeType="1"/>
          </p:cNvSpPr>
          <p:nvPr/>
        </p:nvSpPr>
        <p:spPr bwMode="auto">
          <a:xfrm>
            <a:off x="6643955" y="5412768"/>
            <a:ext cx="1066800" cy="0"/>
          </a:xfrm>
          <a:prstGeom prst="line">
            <a:avLst/>
          </a:prstGeom>
          <a:noFill/>
          <a:ln w="25400">
            <a:solidFill>
              <a:schemeClr val="tx1"/>
            </a:solidFill>
            <a:round/>
            <a:headEnd/>
            <a:tailEnd/>
          </a:ln>
        </p:spPr>
        <p:txBody>
          <a:bodyPr/>
          <a:lstStyle/>
          <a:p>
            <a:endParaRPr lang="en-US"/>
          </a:p>
        </p:txBody>
      </p:sp>
      <p:sp>
        <p:nvSpPr>
          <p:cNvPr id="10" name="Line 9"/>
          <p:cNvSpPr>
            <a:spLocks noChangeShapeType="1"/>
          </p:cNvSpPr>
          <p:nvPr/>
        </p:nvSpPr>
        <p:spPr bwMode="auto">
          <a:xfrm>
            <a:off x="1538555" y="5031768"/>
            <a:ext cx="1066800" cy="0"/>
          </a:xfrm>
          <a:prstGeom prst="line">
            <a:avLst/>
          </a:prstGeom>
          <a:noFill/>
          <a:ln w="25400">
            <a:solidFill>
              <a:schemeClr val="tx1"/>
            </a:solidFill>
            <a:round/>
            <a:headEnd/>
            <a:tailEnd/>
          </a:ln>
        </p:spPr>
        <p:txBody>
          <a:bodyPr/>
          <a:lstStyle/>
          <a:p>
            <a:endParaRPr lang="en-US"/>
          </a:p>
        </p:txBody>
      </p:sp>
      <p:sp>
        <p:nvSpPr>
          <p:cNvPr id="11" name="Line 10"/>
          <p:cNvSpPr>
            <a:spLocks noChangeShapeType="1"/>
          </p:cNvSpPr>
          <p:nvPr/>
        </p:nvSpPr>
        <p:spPr bwMode="auto">
          <a:xfrm>
            <a:off x="1157555" y="5260368"/>
            <a:ext cx="1066800" cy="0"/>
          </a:xfrm>
          <a:prstGeom prst="line">
            <a:avLst/>
          </a:prstGeom>
          <a:noFill/>
          <a:ln w="25400">
            <a:solidFill>
              <a:schemeClr val="tx1"/>
            </a:solidFill>
            <a:round/>
            <a:headEnd/>
            <a:tailEnd/>
          </a:ln>
        </p:spPr>
        <p:txBody>
          <a:bodyPr/>
          <a:lstStyle/>
          <a:p>
            <a:endParaRPr lang="en-US"/>
          </a:p>
        </p:txBody>
      </p:sp>
      <p:sp>
        <p:nvSpPr>
          <p:cNvPr id="12" name="Line 11"/>
          <p:cNvSpPr>
            <a:spLocks noChangeShapeType="1"/>
          </p:cNvSpPr>
          <p:nvPr/>
        </p:nvSpPr>
        <p:spPr bwMode="auto">
          <a:xfrm>
            <a:off x="5653355" y="5565168"/>
            <a:ext cx="1066800" cy="0"/>
          </a:xfrm>
          <a:prstGeom prst="line">
            <a:avLst/>
          </a:prstGeom>
          <a:noFill/>
          <a:ln w="25400">
            <a:solidFill>
              <a:schemeClr val="tx1"/>
            </a:solidFill>
            <a:round/>
            <a:headEnd/>
            <a:tailEnd/>
          </a:ln>
        </p:spPr>
        <p:txBody>
          <a:bodyPr/>
          <a:lstStyle/>
          <a:p>
            <a:endParaRPr lang="en-US"/>
          </a:p>
        </p:txBody>
      </p:sp>
      <p:sp>
        <p:nvSpPr>
          <p:cNvPr id="13" name="Line 12"/>
          <p:cNvSpPr>
            <a:spLocks noChangeShapeType="1"/>
          </p:cNvSpPr>
          <p:nvPr/>
        </p:nvSpPr>
        <p:spPr bwMode="auto">
          <a:xfrm>
            <a:off x="5424755" y="5260368"/>
            <a:ext cx="1066800" cy="0"/>
          </a:xfrm>
          <a:prstGeom prst="line">
            <a:avLst/>
          </a:prstGeom>
          <a:noFill/>
          <a:ln w="25400">
            <a:solidFill>
              <a:schemeClr val="tx1"/>
            </a:solidFill>
            <a:round/>
            <a:headEnd/>
            <a:tailEnd/>
          </a:ln>
        </p:spPr>
        <p:txBody>
          <a:bodyPr/>
          <a:lstStyle/>
          <a:p>
            <a:endParaRPr lang="en-US"/>
          </a:p>
        </p:txBody>
      </p:sp>
      <p:sp>
        <p:nvSpPr>
          <p:cNvPr id="14" name="Line 13"/>
          <p:cNvSpPr>
            <a:spLocks noChangeShapeType="1"/>
          </p:cNvSpPr>
          <p:nvPr/>
        </p:nvSpPr>
        <p:spPr bwMode="auto">
          <a:xfrm>
            <a:off x="6186755" y="5031768"/>
            <a:ext cx="1066800" cy="0"/>
          </a:xfrm>
          <a:prstGeom prst="line">
            <a:avLst/>
          </a:prstGeom>
          <a:noFill/>
          <a:ln w="25400">
            <a:solidFill>
              <a:schemeClr val="tx1"/>
            </a:solidFill>
            <a:round/>
            <a:headEnd/>
            <a:tailEnd/>
          </a:ln>
        </p:spPr>
        <p:txBody>
          <a:bodyPr/>
          <a:lstStyle/>
          <a:p>
            <a:endParaRPr lang="en-US"/>
          </a:p>
        </p:txBody>
      </p:sp>
      <p:sp>
        <p:nvSpPr>
          <p:cNvPr id="15" name="Line 14"/>
          <p:cNvSpPr>
            <a:spLocks noChangeShapeType="1"/>
          </p:cNvSpPr>
          <p:nvPr/>
        </p:nvSpPr>
        <p:spPr bwMode="auto">
          <a:xfrm>
            <a:off x="5729555" y="4803168"/>
            <a:ext cx="1066800" cy="0"/>
          </a:xfrm>
          <a:prstGeom prst="line">
            <a:avLst/>
          </a:prstGeom>
          <a:noFill/>
          <a:ln w="25400">
            <a:solidFill>
              <a:schemeClr val="tx1"/>
            </a:solidFill>
            <a:round/>
            <a:headEnd/>
            <a:tailEnd/>
          </a:ln>
        </p:spPr>
        <p:txBody>
          <a:bodyPr/>
          <a:lstStyle/>
          <a:p>
            <a:endParaRPr lang="en-US"/>
          </a:p>
        </p:txBody>
      </p:sp>
      <p:sp>
        <p:nvSpPr>
          <p:cNvPr id="16" name="Line 15"/>
          <p:cNvSpPr>
            <a:spLocks noChangeShapeType="1"/>
          </p:cNvSpPr>
          <p:nvPr/>
        </p:nvSpPr>
        <p:spPr bwMode="auto">
          <a:xfrm>
            <a:off x="776555" y="4498368"/>
            <a:ext cx="0" cy="1371600"/>
          </a:xfrm>
          <a:prstGeom prst="line">
            <a:avLst/>
          </a:prstGeom>
          <a:noFill/>
          <a:ln w="9525" cap="rnd">
            <a:solidFill>
              <a:schemeClr val="tx1"/>
            </a:solidFill>
            <a:prstDash val="sysDot"/>
            <a:round/>
            <a:headEnd/>
            <a:tailEnd/>
          </a:ln>
        </p:spPr>
        <p:txBody>
          <a:bodyPr/>
          <a:lstStyle/>
          <a:p>
            <a:endParaRPr lang="en-US"/>
          </a:p>
        </p:txBody>
      </p:sp>
      <p:sp>
        <p:nvSpPr>
          <p:cNvPr id="17" name="Line 16"/>
          <p:cNvSpPr>
            <a:spLocks noChangeShapeType="1"/>
          </p:cNvSpPr>
          <p:nvPr/>
        </p:nvSpPr>
        <p:spPr bwMode="auto">
          <a:xfrm>
            <a:off x="3138755" y="4498368"/>
            <a:ext cx="0" cy="1371600"/>
          </a:xfrm>
          <a:prstGeom prst="line">
            <a:avLst/>
          </a:prstGeom>
          <a:noFill/>
          <a:ln w="9525" cap="rnd">
            <a:solidFill>
              <a:schemeClr val="tx1"/>
            </a:solidFill>
            <a:prstDash val="sysDot"/>
            <a:round/>
            <a:headEnd/>
            <a:tailEnd/>
          </a:ln>
        </p:spPr>
        <p:txBody>
          <a:bodyPr/>
          <a:lstStyle/>
          <a:p>
            <a:endParaRPr lang="en-US"/>
          </a:p>
        </p:txBody>
      </p:sp>
      <p:sp>
        <p:nvSpPr>
          <p:cNvPr id="18" name="Line 17"/>
          <p:cNvSpPr>
            <a:spLocks noChangeShapeType="1"/>
          </p:cNvSpPr>
          <p:nvPr/>
        </p:nvSpPr>
        <p:spPr bwMode="auto">
          <a:xfrm>
            <a:off x="5424755" y="4498368"/>
            <a:ext cx="0" cy="1371600"/>
          </a:xfrm>
          <a:prstGeom prst="line">
            <a:avLst/>
          </a:prstGeom>
          <a:noFill/>
          <a:ln w="9525" cap="rnd">
            <a:solidFill>
              <a:schemeClr val="tx1"/>
            </a:solidFill>
            <a:prstDash val="sysDot"/>
            <a:round/>
            <a:headEnd/>
            <a:tailEnd/>
          </a:ln>
        </p:spPr>
        <p:txBody>
          <a:bodyPr/>
          <a:lstStyle/>
          <a:p>
            <a:endParaRPr lang="en-US"/>
          </a:p>
        </p:txBody>
      </p:sp>
      <p:sp>
        <p:nvSpPr>
          <p:cNvPr id="19" name="Line 18"/>
          <p:cNvSpPr>
            <a:spLocks noChangeShapeType="1"/>
          </p:cNvSpPr>
          <p:nvPr/>
        </p:nvSpPr>
        <p:spPr bwMode="auto">
          <a:xfrm>
            <a:off x="7710755" y="4498368"/>
            <a:ext cx="0" cy="1371600"/>
          </a:xfrm>
          <a:prstGeom prst="line">
            <a:avLst/>
          </a:prstGeom>
          <a:noFill/>
          <a:ln w="9525" cap="rnd">
            <a:solidFill>
              <a:schemeClr val="tx1"/>
            </a:solidFill>
            <a:prstDash val="sysDot"/>
            <a:round/>
            <a:headEnd/>
            <a:tailEnd/>
          </a:ln>
        </p:spPr>
        <p:txBody>
          <a:bodyPr/>
          <a:lstStyle/>
          <a:p>
            <a:endParaRPr lang="en-US"/>
          </a:p>
        </p:txBody>
      </p:sp>
      <p:sp>
        <p:nvSpPr>
          <p:cNvPr id="20" name="Text Box 12"/>
          <p:cNvSpPr txBox="1">
            <a:spLocks noChangeArrowheads="1"/>
          </p:cNvSpPr>
          <p:nvPr/>
        </p:nvSpPr>
        <p:spPr bwMode="auto">
          <a:xfrm>
            <a:off x="214535" y="5746473"/>
            <a:ext cx="377027" cy="369332"/>
          </a:xfrm>
          <a:prstGeom prst="rect">
            <a:avLst/>
          </a:prstGeom>
          <a:noFill/>
          <a:ln w="9525">
            <a:noFill/>
            <a:miter lim="800000"/>
            <a:headEnd/>
            <a:tailEnd/>
          </a:ln>
          <a:effectLst/>
        </p:spPr>
        <p:txBody>
          <a:bodyPr wrap="none" anchor="ctr">
            <a:spAutoFit/>
          </a:bodyPr>
          <a:lstStyle/>
          <a:p>
            <a:pPr algn="ctr" eaLnBrk="0" hangingPunct="0"/>
            <a:r>
              <a:rPr lang="en-US" sz="1800" b="1" dirty="0">
                <a:effectLst>
                  <a:outerShdw blurRad="38100" dist="38100" dir="2700000" algn="tl">
                    <a:srgbClr val="C0C0C0"/>
                  </a:outerShdw>
                </a:effectLst>
              </a:rPr>
              <a:t>5’</a:t>
            </a:r>
            <a:endParaRPr lang="en-US" sz="3200" b="1" dirty="0"/>
          </a:p>
        </p:txBody>
      </p:sp>
      <p:sp>
        <p:nvSpPr>
          <p:cNvPr id="21" name="Text Box 12"/>
          <p:cNvSpPr txBox="1">
            <a:spLocks noChangeArrowheads="1"/>
          </p:cNvSpPr>
          <p:nvPr/>
        </p:nvSpPr>
        <p:spPr bwMode="auto">
          <a:xfrm>
            <a:off x="8298586" y="5744761"/>
            <a:ext cx="377026" cy="369332"/>
          </a:xfrm>
          <a:prstGeom prst="rect">
            <a:avLst/>
          </a:prstGeom>
          <a:noFill/>
          <a:ln w="9525">
            <a:noFill/>
            <a:miter lim="800000"/>
            <a:headEnd/>
            <a:tailEnd/>
          </a:ln>
          <a:effectLst/>
        </p:spPr>
        <p:txBody>
          <a:bodyPr wrap="none" anchor="ctr">
            <a:spAutoFit/>
          </a:bodyPr>
          <a:lstStyle/>
          <a:p>
            <a:pPr algn="ctr" eaLnBrk="0" hangingPunct="0"/>
            <a:r>
              <a:rPr lang="en-US" sz="1800" b="1" dirty="0" smtClean="0">
                <a:effectLst>
                  <a:outerShdw blurRad="38100" dist="38100" dir="2700000" algn="tl">
                    <a:srgbClr val="C0C0C0"/>
                  </a:outerShdw>
                </a:effectLst>
              </a:rPr>
              <a:t>3’</a:t>
            </a:r>
            <a:endParaRPr lang="en-US" sz="3200" b="1" dirty="0"/>
          </a:p>
        </p:txBody>
      </p:sp>
      <p:sp>
        <p:nvSpPr>
          <p:cNvPr id="22" name="TextBox 21"/>
          <p:cNvSpPr txBox="1"/>
          <p:nvPr/>
        </p:nvSpPr>
        <p:spPr>
          <a:xfrm>
            <a:off x="1448656" y="4181582"/>
            <a:ext cx="902363" cy="461665"/>
          </a:xfrm>
          <a:prstGeom prst="rect">
            <a:avLst/>
          </a:prstGeom>
          <a:noFill/>
        </p:spPr>
        <p:txBody>
          <a:bodyPr wrap="none" rtlCol="0">
            <a:spAutoFit/>
          </a:bodyPr>
          <a:lstStyle/>
          <a:p>
            <a:r>
              <a:rPr lang="en-US" dirty="0" smtClean="0"/>
              <a:t>ESTs</a:t>
            </a:r>
            <a:endParaRPr lang="en-US" dirty="0"/>
          </a:p>
        </p:txBody>
      </p:sp>
      <p:sp>
        <p:nvSpPr>
          <p:cNvPr id="23" name="TextBox 22"/>
          <p:cNvSpPr txBox="1"/>
          <p:nvPr/>
        </p:nvSpPr>
        <p:spPr>
          <a:xfrm>
            <a:off x="6152508" y="4200418"/>
            <a:ext cx="902363" cy="461665"/>
          </a:xfrm>
          <a:prstGeom prst="rect">
            <a:avLst/>
          </a:prstGeom>
          <a:noFill/>
        </p:spPr>
        <p:txBody>
          <a:bodyPr wrap="none" rtlCol="0">
            <a:spAutoFit/>
          </a:bodyPr>
          <a:lstStyle/>
          <a:p>
            <a:r>
              <a:rPr lang="en-US" dirty="0" smtClean="0"/>
              <a:t>ESTs</a:t>
            </a:r>
            <a:endParaRPr lang="en-US" dirty="0"/>
          </a:p>
        </p:txBody>
      </p:sp>
      <p:sp>
        <p:nvSpPr>
          <p:cNvPr id="24" name="TextBox 23"/>
          <p:cNvSpPr txBox="1"/>
          <p:nvPr/>
        </p:nvSpPr>
        <p:spPr>
          <a:xfrm>
            <a:off x="2907587" y="6092575"/>
            <a:ext cx="2890535" cy="461665"/>
          </a:xfrm>
          <a:prstGeom prst="rect">
            <a:avLst/>
          </a:prstGeom>
          <a:noFill/>
        </p:spPr>
        <p:txBody>
          <a:bodyPr wrap="none" rtlCol="0">
            <a:spAutoFit/>
          </a:bodyPr>
          <a:lstStyle/>
          <a:p>
            <a:r>
              <a:rPr lang="en-US" dirty="0" smtClean="0"/>
              <a:t>Genomic Sequence</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4022" name="Rectangle 6"/>
          <p:cNvSpPr>
            <a:spLocks noGrp="1" noChangeArrowheads="1"/>
          </p:cNvSpPr>
          <p:nvPr>
            <p:ph type="title"/>
          </p:nvPr>
        </p:nvSpPr>
        <p:spPr/>
        <p:txBody>
          <a:bodyPr>
            <a:normAutofit fontScale="90000"/>
          </a:bodyPr>
          <a:lstStyle/>
          <a:p>
            <a:pPr>
              <a:defRPr/>
            </a:pPr>
            <a:r>
              <a:rPr lang="en-US" dirty="0" smtClean="0"/>
              <a:t>BLAST</a:t>
            </a:r>
          </a:p>
        </p:txBody>
      </p:sp>
      <p:sp>
        <p:nvSpPr>
          <p:cNvPr id="24579" name="Rectangle 7"/>
          <p:cNvSpPr>
            <a:spLocks noGrp="1" noChangeArrowheads="1"/>
          </p:cNvSpPr>
          <p:nvPr>
            <p:ph sz="half" idx="1"/>
          </p:nvPr>
        </p:nvSpPr>
        <p:spPr>
          <a:noFill/>
        </p:spPr>
        <p:txBody>
          <a:bodyPr>
            <a:normAutofit lnSpcReduction="10000"/>
          </a:bodyPr>
          <a:lstStyle/>
          <a:p>
            <a:pPr>
              <a:lnSpc>
                <a:spcPct val="80000"/>
              </a:lnSpc>
            </a:pPr>
            <a:r>
              <a:rPr lang="en-US" sz="2400" dirty="0" smtClean="0"/>
              <a:t>The quintessential sequence alignment tool</a:t>
            </a:r>
            <a:endParaRPr lang="en-US" sz="1800" dirty="0" smtClean="0"/>
          </a:p>
          <a:p>
            <a:pPr lvl="1">
              <a:lnSpc>
                <a:spcPct val="80000"/>
              </a:lnSpc>
              <a:spcBef>
                <a:spcPct val="40000"/>
              </a:spcBef>
            </a:pPr>
            <a:r>
              <a:rPr lang="en-US" sz="2000" dirty="0" smtClean="0"/>
              <a:t>General search tool: several versions exist, which align any types of sequences</a:t>
            </a:r>
          </a:p>
          <a:p>
            <a:pPr lvl="1">
              <a:lnSpc>
                <a:spcPct val="80000"/>
              </a:lnSpc>
              <a:spcBef>
                <a:spcPct val="40000"/>
              </a:spcBef>
            </a:pPr>
            <a:r>
              <a:rPr lang="en-US" sz="2000" dirty="0" smtClean="0"/>
              <a:t>Forms the core of more specialized programs, such as </a:t>
            </a:r>
            <a:r>
              <a:rPr lang="en-US" sz="2000" dirty="0" err="1" smtClean="0"/>
              <a:t>cDNA</a:t>
            </a:r>
            <a:r>
              <a:rPr lang="en-US" sz="2000" dirty="0" smtClean="0"/>
              <a:t>-to-genome sequence alignment tools or </a:t>
            </a:r>
            <a:r>
              <a:rPr lang="en-US" sz="2000" dirty="0" err="1" smtClean="0"/>
              <a:t>syntenic</a:t>
            </a:r>
            <a:r>
              <a:rPr lang="en-US" sz="2000" dirty="0" smtClean="0"/>
              <a:t> gene prediction programs</a:t>
            </a:r>
          </a:p>
          <a:p>
            <a:pPr>
              <a:lnSpc>
                <a:spcPct val="80000"/>
              </a:lnSpc>
            </a:pPr>
            <a:r>
              <a:rPr lang="en-US" sz="2400" dirty="0" smtClean="0"/>
              <a:t>Goal:</a:t>
            </a:r>
            <a:r>
              <a:rPr lang="en-US" sz="2000" dirty="0" smtClean="0"/>
              <a:t> Determine </a:t>
            </a:r>
            <a:r>
              <a:rPr lang="en-US" sz="2000" i="1" dirty="0" smtClean="0"/>
              <a:t>all</a:t>
            </a:r>
            <a:r>
              <a:rPr lang="en-US" sz="2000" dirty="0" smtClean="0"/>
              <a:t> (statistically) significant similarities between a query sequence and a subject sequence or sequence database. </a:t>
            </a:r>
          </a:p>
          <a:p>
            <a:pPr>
              <a:lnSpc>
                <a:spcPct val="80000"/>
              </a:lnSpc>
            </a:pPr>
            <a:r>
              <a:rPr lang="en-US" sz="2400" dirty="0" smtClean="0"/>
              <a:t>Method review</a:t>
            </a:r>
          </a:p>
          <a:p>
            <a:pPr lvl="1">
              <a:lnSpc>
                <a:spcPct val="80000"/>
              </a:lnSpc>
              <a:spcBef>
                <a:spcPct val="30000"/>
              </a:spcBef>
            </a:pPr>
            <a:r>
              <a:rPr lang="en-US" sz="2000" dirty="0" smtClean="0"/>
              <a:t>Identify exact word matches between the query and subject sequences</a:t>
            </a:r>
            <a:r>
              <a:rPr lang="en-US" dirty="0" smtClean="0"/>
              <a:t> </a:t>
            </a:r>
          </a:p>
          <a:p>
            <a:pPr lvl="1">
              <a:lnSpc>
                <a:spcPct val="80000"/>
              </a:lnSpc>
              <a:spcBef>
                <a:spcPct val="30000"/>
              </a:spcBef>
            </a:pPr>
            <a:r>
              <a:rPr lang="en-US" sz="2000" dirty="0" smtClean="0"/>
              <a:t>Extend all hits in both directions with substitutions, until the score falls X or more below the best score achieved for that hit. This produces a set of HSPs (</a:t>
            </a:r>
            <a:r>
              <a:rPr lang="en-US" sz="2000" u="sng" dirty="0" smtClean="0"/>
              <a:t>H</a:t>
            </a:r>
            <a:r>
              <a:rPr lang="en-US" sz="2000" dirty="0" smtClean="0"/>
              <a:t>igh-scoring </a:t>
            </a:r>
            <a:r>
              <a:rPr lang="en-US" sz="2000" u="sng" dirty="0" smtClean="0"/>
              <a:t>S</a:t>
            </a:r>
            <a:r>
              <a:rPr lang="en-US" sz="2000" dirty="0" smtClean="0"/>
              <a:t>egment </a:t>
            </a:r>
            <a:r>
              <a:rPr lang="en-US" sz="2000" u="sng" dirty="0" smtClean="0"/>
              <a:t>P</a:t>
            </a:r>
            <a:r>
              <a:rPr lang="en-US" sz="2000" dirty="0" smtClean="0"/>
              <a:t>airs).</a:t>
            </a:r>
          </a:p>
          <a:p>
            <a:pPr lvl="1">
              <a:lnSpc>
                <a:spcPct val="80000"/>
              </a:lnSpc>
              <a:spcBef>
                <a:spcPct val="30000"/>
              </a:spcBef>
            </a:pPr>
            <a:r>
              <a:rPr lang="en-US" sz="2000" dirty="0" smtClean="0"/>
              <a:t>Extend HSPs in both directions allowing for gaps</a:t>
            </a:r>
          </a:p>
          <a:p>
            <a:pPr lvl="1">
              <a:lnSpc>
                <a:spcPct val="80000"/>
              </a:lnSpc>
              <a:spcBef>
                <a:spcPct val="30000"/>
              </a:spcBef>
            </a:pPr>
            <a:r>
              <a:rPr lang="en-US" sz="2000" dirty="0" smtClean="0"/>
              <a:t>Report matches scoring above some threshold T, statistically determined</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Rectangle 2"/>
          <p:cNvSpPr>
            <a:spLocks noGrp="1" noChangeArrowheads="1"/>
          </p:cNvSpPr>
          <p:nvPr>
            <p:ph type="title"/>
          </p:nvPr>
        </p:nvSpPr>
        <p:spPr/>
        <p:txBody>
          <a:bodyPr>
            <a:noAutofit/>
          </a:bodyPr>
          <a:lstStyle/>
          <a:p>
            <a:pPr>
              <a:defRPr/>
            </a:pPr>
            <a:r>
              <a:rPr lang="en-US" dirty="0" smtClean="0"/>
              <a:t>Sim4</a:t>
            </a:r>
          </a:p>
        </p:txBody>
      </p:sp>
      <p:sp>
        <p:nvSpPr>
          <p:cNvPr id="25603" name="Rectangle 3"/>
          <p:cNvSpPr>
            <a:spLocks noGrp="1" noChangeArrowheads="1"/>
          </p:cNvSpPr>
          <p:nvPr>
            <p:ph sz="half" idx="1"/>
          </p:nvPr>
        </p:nvSpPr>
        <p:spPr/>
        <p:txBody>
          <a:bodyPr>
            <a:normAutofit/>
          </a:bodyPr>
          <a:lstStyle/>
          <a:p>
            <a:pPr marL="342900" indent="-342900">
              <a:lnSpc>
                <a:spcPct val="90000"/>
              </a:lnSpc>
              <a:spcAft>
                <a:spcPct val="20000"/>
              </a:spcAft>
            </a:pPr>
            <a:r>
              <a:rPr lang="en-US" sz="2000" dirty="0" smtClean="0"/>
              <a:t>I.   Detect basic homology blocks = </a:t>
            </a:r>
            <a:r>
              <a:rPr lang="en-US" sz="2000" i="1" dirty="0" err="1" smtClean="0"/>
              <a:t>exon</a:t>
            </a:r>
            <a:r>
              <a:rPr lang="en-US" sz="2000" i="1" dirty="0" smtClean="0"/>
              <a:t> cores</a:t>
            </a:r>
          </a:p>
          <a:p>
            <a:pPr marL="742950" lvl="1" indent="-285750">
              <a:lnSpc>
                <a:spcPct val="90000"/>
              </a:lnSpc>
              <a:spcBef>
                <a:spcPct val="10000"/>
              </a:spcBef>
              <a:spcAft>
                <a:spcPct val="10000"/>
              </a:spcAft>
            </a:pPr>
            <a:r>
              <a:rPr lang="en-US" sz="1500" dirty="0" smtClean="0"/>
              <a:t>Build a list of </a:t>
            </a:r>
            <a:r>
              <a:rPr lang="en-US" sz="1500" i="1" dirty="0" smtClean="0"/>
              <a:t>gap-free local</a:t>
            </a:r>
            <a:r>
              <a:rPr lang="en-US" sz="1500" dirty="0" smtClean="0"/>
              <a:t> alignments (HSPs)            </a:t>
            </a:r>
            <a:r>
              <a:rPr lang="en-US" sz="1500" b="1" dirty="0" smtClean="0">
                <a:solidFill>
                  <a:srgbClr val="800000"/>
                </a:solidFill>
              </a:rPr>
              <a:t>(‘blast’-like method)</a:t>
            </a:r>
          </a:p>
          <a:p>
            <a:pPr marL="742950" lvl="1" indent="-285750">
              <a:lnSpc>
                <a:spcPct val="90000"/>
              </a:lnSpc>
              <a:spcBef>
                <a:spcPct val="10000"/>
              </a:spcBef>
              <a:spcAft>
                <a:spcPct val="10000"/>
              </a:spcAft>
            </a:pPr>
            <a:r>
              <a:rPr lang="en-US" sz="1500" dirty="0" smtClean="0"/>
              <a:t>Select a ‘maximal’ subset of HSPs whose order and orientation in the two sequences are preserved</a:t>
            </a:r>
            <a:endParaRPr lang="en-US" sz="1500" b="1" dirty="0" smtClean="0">
              <a:solidFill>
                <a:srgbClr val="800000"/>
              </a:solidFill>
            </a:endParaRPr>
          </a:p>
          <a:p>
            <a:pPr marL="342900" indent="-342900">
              <a:lnSpc>
                <a:spcPct val="90000"/>
              </a:lnSpc>
              <a:spcBef>
                <a:spcPct val="70000"/>
              </a:spcBef>
              <a:spcAft>
                <a:spcPct val="20000"/>
              </a:spcAft>
            </a:pPr>
            <a:r>
              <a:rPr lang="en-US" sz="2000" dirty="0" smtClean="0"/>
              <a:t>II.  Refine the </a:t>
            </a:r>
            <a:r>
              <a:rPr lang="en-US" sz="2000" dirty="0" err="1" smtClean="0"/>
              <a:t>exons</a:t>
            </a:r>
            <a:r>
              <a:rPr lang="en-US" sz="2000" dirty="0" smtClean="0"/>
              <a:t>: extend or trim the ‘</a:t>
            </a:r>
            <a:r>
              <a:rPr lang="en-US" sz="2000" dirty="0" err="1" smtClean="0"/>
              <a:t>exon</a:t>
            </a:r>
            <a:r>
              <a:rPr lang="en-US" sz="2000" dirty="0" smtClean="0"/>
              <a:t> cores’ to eliminate ‘gaps’ or overlaps in the </a:t>
            </a:r>
            <a:r>
              <a:rPr lang="en-US" sz="2000" dirty="0" err="1" smtClean="0"/>
              <a:t>cDNA</a:t>
            </a:r>
            <a:r>
              <a:rPr lang="en-US" sz="2000" dirty="0" smtClean="0"/>
              <a:t> sequence</a:t>
            </a:r>
          </a:p>
          <a:p>
            <a:pPr marL="742950" lvl="1" indent="-285750">
              <a:lnSpc>
                <a:spcPct val="90000"/>
              </a:lnSpc>
              <a:spcBef>
                <a:spcPct val="10000"/>
              </a:spcBef>
              <a:spcAft>
                <a:spcPct val="10000"/>
              </a:spcAft>
            </a:pPr>
            <a:r>
              <a:rPr lang="en-US" sz="1500" dirty="0" smtClean="0"/>
              <a:t>Overlap: Extend each </a:t>
            </a:r>
            <a:r>
              <a:rPr lang="en-US" sz="1500" dirty="0" err="1" smtClean="0"/>
              <a:t>exon</a:t>
            </a:r>
            <a:r>
              <a:rPr lang="en-US" sz="1500" dirty="0" smtClean="0"/>
              <a:t> on either side </a:t>
            </a:r>
          </a:p>
          <a:p>
            <a:pPr marL="742950" lvl="1" indent="-285750">
              <a:lnSpc>
                <a:spcPct val="90000"/>
              </a:lnSpc>
              <a:spcBef>
                <a:spcPct val="10000"/>
              </a:spcBef>
              <a:spcAft>
                <a:spcPct val="10000"/>
              </a:spcAft>
            </a:pPr>
            <a:r>
              <a:rPr lang="en-US" sz="1500" dirty="0" smtClean="0"/>
              <a:t>Gaps: Repeat step I with more relaxed parameters      </a:t>
            </a:r>
            <a:r>
              <a:rPr lang="en-US" sz="1500" b="1" dirty="0" smtClean="0">
                <a:solidFill>
                  <a:srgbClr val="800000"/>
                </a:solidFill>
              </a:rPr>
              <a:t>(‘blast’-like method)</a:t>
            </a:r>
          </a:p>
          <a:p>
            <a:pPr marL="342900" indent="-342900">
              <a:lnSpc>
                <a:spcPct val="90000"/>
              </a:lnSpc>
              <a:spcBef>
                <a:spcPct val="70000"/>
              </a:spcBef>
              <a:spcAft>
                <a:spcPct val="10000"/>
              </a:spcAft>
            </a:pPr>
            <a:r>
              <a:rPr lang="en-US" sz="2000" dirty="0" smtClean="0"/>
              <a:t>III.  Refine the </a:t>
            </a:r>
            <a:r>
              <a:rPr lang="en-US" sz="2000" dirty="0" err="1" smtClean="0"/>
              <a:t>introns</a:t>
            </a:r>
            <a:r>
              <a:rPr lang="en-US" sz="2000" dirty="0" smtClean="0"/>
              <a:t>: splice junction detection</a:t>
            </a:r>
          </a:p>
          <a:p>
            <a:pPr marL="742950" lvl="1" indent="-285750">
              <a:lnSpc>
                <a:spcPct val="90000"/>
              </a:lnSpc>
            </a:pPr>
            <a:r>
              <a:rPr lang="en-US" sz="1500" dirty="0" smtClean="0"/>
              <a:t>Find the best splice site positions in terms of combined alignment accuracy and conformity to splice signals (GT-AG, CT-AC)                </a:t>
            </a:r>
            <a:r>
              <a:rPr lang="en-US" sz="1500" b="1" dirty="0" smtClean="0">
                <a:solidFill>
                  <a:srgbClr val="800000"/>
                </a:solidFill>
              </a:rPr>
              <a:t>(signals) </a:t>
            </a:r>
          </a:p>
          <a:p>
            <a:pPr marL="342900" indent="-342900">
              <a:lnSpc>
                <a:spcPct val="90000"/>
              </a:lnSpc>
              <a:spcBef>
                <a:spcPct val="70000"/>
              </a:spcBef>
              <a:spcAft>
                <a:spcPct val="20000"/>
              </a:spcAft>
            </a:pPr>
            <a:r>
              <a:rPr lang="en-US" sz="2000" dirty="0" smtClean="0"/>
              <a:t>IV.  Generate the alignment</a:t>
            </a:r>
          </a:p>
          <a:p>
            <a:pPr marL="742950" lvl="1" indent="-285750">
              <a:lnSpc>
                <a:spcPct val="90000"/>
              </a:lnSpc>
            </a:pPr>
            <a:r>
              <a:rPr lang="en-US" sz="1500" dirty="0" smtClean="0"/>
              <a:t>Align </a:t>
            </a:r>
            <a:r>
              <a:rPr lang="en-US" sz="1500" dirty="0" err="1" smtClean="0"/>
              <a:t>exons</a:t>
            </a:r>
            <a:r>
              <a:rPr lang="en-US" sz="1500" dirty="0" smtClean="0"/>
              <a:t> individually                                                     </a:t>
            </a:r>
            <a:r>
              <a:rPr lang="en-US" sz="1500" b="1" dirty="0" smtClean="0">
                <a:solidFill>
                  <a:srgbClr val="800000"/>
                </a:solidFill>
              </a:rPr>
              <a:t>(global dynamic programming)</a:t>
            </a:r>
          </a:p>
          <a:p>
            <a:pPr marL="742950" lvl="1" indent="-285750">
              <a:lnSpc>
                <a:spcPct val="90000"/>
              </a:lnSpc>
            </a:pPr>
            <a:r>
              <a:rPr lang="en-US" sz="1500" dirty="0" smtClean="0"/>
              <a:t>Connect </a:t>
            </a:r>
            <a:r>
              <a:rPr lang="en-US" sz="1500" dirty="0" err="1" smtClean="0"/>
              <a:t>exon</a:t>
            </a:r>
            <a:r>
              <a:rPr lang="en-US" sz="1500" dirty="0" smtClean="0"/>
              <a:t> alignments by gaps (</a:t>
            </a:r>
            <a:r>
              <a:rPr lang="en-US" sz="1500" dirty="0" err="1" smtClean="0"/>
              <a:t>introns</a:t>
            </a:r>
            <a:r>
              <a:rPr lang="en-US" sz="1500" dirty="0" smtClean="0"/>
              <a:t>) to form a global alignment that covers the </a:t>
            </a:r>
            <a:r>
              <a:rPr lang="en-US" sz="1500" dirty="0" err="1" smtClean="0"/>
              <a:t>cDNA</a:t>
            </a:r>
            <a:r>
              <a:rPr lang="en-US" sz="1500" dirty="0" smtClean="0"/>
              <a:t> sequence</a:t>
            </a:r>
          </a:p>
        </p:txBody>
      </p:sp>
    </p:spTree>
  </p:cSld>
  <p:clrMapOvr>
    <a:masterClrMapping/>
  </p:clrMapOvr>
  <p:transition spd="med"/>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Rectangle 2"/>
          <p:cNvSpPr>
            <a:spLocks noGrp="1" noChangeArrowheads="1"/>
          </p:cNvSpPr>
          <p:nvPr>
            <p:ph type="title"/>
          </p:nvPr>
        </p:nvSpPr>
        <p:spPr/>
        <p:txBody>
          <a:bodyPr>
            <a:noAutofit/>
          </a:bodyPr>
          <a:lstStyle/>
          <a:p>
            <a:pPr>
              <a:defRPr/>
            </a:pPr>
            <a:r>
              <a:rPr lang="en-US" sz="2800" dirty="0" smtClean="0"/>
              <a:t>Protein-Genomic Sequence Comparisons</a:t>
            </a:r>
          </a:p>
        </p:txBody>
      </p:sp>
      <p:sp>
        <p:nvSpPr>
          <p:cNvPr id="27651" name="Rectangle 3"/>
          <p:cNvSpPr>
            <a:spLocks noGrp="1" noChangeArrowheads="1"/>
          </p:cNvSpPr>
          <p:nvPr>
            <p:ph sz="half" idx="1"/>
          </p:nvPr>
        </p:nvSpPr>
        <p:spPr/>
        <p:txBody>
          <a:bodyPr>
            <a:normAutofit/>
          </a:bodyPr>
          <a:lstStyle/>
          <a:p>
            <a:pPr marL="342900" indent="-342900"/>
            <a:r>
              <a:rPr lang="en-US" sz="2400" dirty="0" smtClean="0"/>
              <a:t>Use the sequence similarity between the protein and the genomic sequence to identify the </a:t>
            </a:r>
            <a:r>
              <a:rPr lang="en-US" sz="2400" dirty="0" err="1" smtClean="0"/>
              <a:t>exon</a:t>
            </a:r>
            <a:r>
              <a:rPr lang="en-US" sz="2400" dirty="0" smtClean="0"/>
              <a:t>/</a:t>
            </a:r>
            <a:r>
              <a:rPr lang="en-US" sz="2400" dirty="0" err="1" smtClean="0"/>
              <a:t>intron</a:t>
            </a:r>
            <a:r>
              <a:rPr lang="en-US" sz="2400" dirty="0" smtClean="0"/>
              <a:t> boundaries.</a:t>
            </a:r>
          </a:p>
          <a:p>
            <a:pPr marL="342900" indent="-342900"/>
            <a:r>
              <a:rPr lang="en-US" sz="2400" dirty="0" smtClean="0"/>
              <a:t>Algorithmic techniques</a:t>
            </a:r>
          </a:p>
          <a:p>
            <a:pPr marL="742950" lvl="1" indent="-285750">
              <a:spcBef>
                <a:spcPct val="10000"/>
              </a:spcBef>
              <a:spcAft>
                <a:spcPct val="10000"/>
              </a:spcAft>
            </a:pPr>
            <a:r>
              <a:rPr lang="en-US" sz="2000" dirty="0" smtClean="0"/>
              <a:t>dynamic programming-based sequence alignment algorithms</a:t>
            </a:r>
          </a:p>
          <a:p>
            <a:pPr marL="742950" lvl="1" indent="-285750">
              <a:spcBef>
                <a:spcPct val="10000"/>
              </a:spcBef>
              <a:spcAft>
                <a:spcPct val="10000"/>
              </a:spcAft>
            </a:pPr>
            <a:r>
              <a:rPr lang="en-US" sz="2000" dirty="0" smtClean="0"/>
              <a:t>profile HMMs to model families of protein domains</a:t>
            </a:r>
          </a:p>
          <a:p>
            <a:pPr marL="742950" lvl="1" indent="-285750">
              <a:spcBef>
                <a:spcPct val="10000"/>
              </a:spcBef>
              <a:spcAft>
                <a:spcPct val="10000"/>
              </a:spcAft>
            </a:pPr>
            <a:r>
              <a:rPr lang="en-US" sz="2000" dirty="0" smtClean="0"/>
              <a:t>specialized pattern recognition modules for splice junction prediction</a:t>
            </a:r>
          </a:p>
          <a:p>
            <a:pPr marL="342900" indent="-342900"/>
            <a:r>
              <a:rPr lang="en-US" sz="2400" dirty="0" smtClean="0"/>
              <a:t>Caveats</a:t>
            </a:r>
          </a:p>
          <a:p>
            <a:pPr marL="742950" lvl="1" indent="-285750"/>
            <a:r>
              <a:rPr lang="en-US" sz="2000" dirty="0" smtClean="0"/>
              <a:t>Prediction limited to coding regions (excluding 5’ and 3’ UTRs)</a:t>
            </a:r>
          </a:p>
          <a:p>
            <a:pPr marL="742950" lvl="1" indent="-285750"/>
            <a:r>
              <a:rPr lang="en-US" sz="2000" dirty="0" smtClean="0"/>
              <a:t>Cannot detect novel genes</a:t>
            </a:r>
          </a:p>
        </p:txBody>
      </p:sp>
    </p:spTree>
  </p:cSld>
  <p:clrMapOvr>
    <a:masterClrMapping/>
  </p:clrMapOvr>
  <p:transition spd="med"/>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Rectangle 2"/>
          <p:cNvSpPr>
            <a:spLocks noGrp="1" noChangeArrowheads="1"/>
          </p:cNvSpPr>
          <p:nvPr>
            <p:ph type="title"/>
          </p:nvPr>
        </p:nvSpPr>
        <p:spPr/>
        <p:txBody>
          <a:bodyPr>
            <a:noAutofit/>
          </a:bodyPr>
          <a:lstStyle/>
          <a:p>
            <a:pPr>
              <a:defRPr/>
            </a:pPr>
            <a:r>
              <a:rPr lang="en-US" sz="2400" dirty="0" smtClean="0"/>
              <a:t>Cross-Species Genomic Sequence Comparison</a:t>
            </a:r>
          </a:p>
        </p:txBody>
      </p:sp>
      <p:sp>
        <p:nvSpPr>
          <p:cNvPr id="28675" name="Rectangle 3"/>
          <p:cNvSpPr>
            <a:spLocks noGrp="1" noChangeArrowheads="1"/>
          </p:cNvSpPr>
          <p:nvPr>
            <p:ph sz="half" idx="1"/>
          </p:nvPr>
        </p:nvSpPr>
        <p:spPr>
          <a:xfrm>
            <a:off x="333375" y="1581151"/>
            <a:ext cx="8515349" cy="3730588"/>
          </a:xfrm>
        </p:spPr>
        <p:txBody>
          <a:bodyPr>
            <a:normAutofit lnSpcReduction="10000"/>
          </a:bodyPr>
          <a:lstStyle/>
          <a:p>
            <a:pPr marL="0" indent="0">
              <a:lnSpc>
                <a:spcPct val="90000"/>
              </a:lnSpc>
              <a:spcAft>
                <a:spcPct val="20000"/>
              </a:spcAft>
            </a:pPr>
            <a:r>
              <a:rPr lang="en-US" sz="2400" dirty="0" smtClean="0"/>
              <a:t>Use the sequence similarity between genomic sequences from related organisms to infer their common gene model. </a:t>
            </a:r>
            <a:endParaRPr lang="en-US" sz="2400" b="1" dirty="0" smtClean="0"/>
          </a:p>
          <a:p>
            <a:pPr marL="0" indent="0">
              <a:lnSpc>
                <a:spcPct val="90000"/>
              </a:lnSpc>
              <a:spcAft>
                <a:spcPct val="20000"/>
              </a:spcAft>
            </a:pPr>
            <a:r>
              <a:rPr lang="en-US" sz="2400" dirty="0" smtClean="0"/>
              <a:t>Algorithmic techniques</a:t>
            </a:r>
          </a:p>
          <a:p>
            <a:pPr lvl="1">
              <a:lnSpc>
                <a:spcPct val="90000"/>
              </a:lnSpc>
              <a:spcAft>
                <a:spcPct val="10000"/>
              </a:spcAft>
            </a:pPr>
            <a:r>
              <a:rPr lang="en-US" sz="2000" u="sng" dirty="0" smtClean="0"/>
              <a:t>Principle of conservation</a:t>
            </a:r>
            <a:r>
              <a:rPr lang="en-US" sz="2000" dirty="0" smtClean="0"/>
              <a:t>:</a:t>
            </a:r>
            <a:r>
              <a:rPr lang="en-US" sz="1800" dirty="0" smtClean="0"/>
              <a:t> </a:t>
            </a:r>
            <a:r>
              <a:rPr lang="en-US" sz="1800" dirty="0" err="1" smtClean="0"/>
              <a:t>exons</a:t>
            </a:r>
            <a:r>
              <a:rPr lang="en-US" sz="1800" dirty="0" smtClean="0"/>
              <a:t> are conserved, </a:t>
            </a:r>
            <a:r>
              <a:rPr lang="en-US" sz="1800" dirty="0" err="1" smtClean="0"/>
              <a:t>introns</a:t>
            </a:r>
            <a:r>
              <a:rPr lang="en-US" sz="1800" dirty="0" smtClean="0"/>
              <a:t> vary</a:t>
            </a:r>
            <a:endParaRPr lang="en-US" sz="1800" b="1" dirty="0" smtClean="0"/>
          </a:p>
          <a:p>
            <a:pPr marL="1143000" lvl="2" indent="-228600">
              <a:lnSpc>
                <a:spcPct val="90000"/>
              </a:lnSpc>
              <a:spcBef>
                <a:spcPct val="20000"/>
              </a:spcBef>
            </a:pPr>
            <a:r>
              <a:rPr lang="en-US" sz="1600" dirty="0" smtClean="0"/>
              <a:t>Dynamic programming algorithms for sequence comparison</a:t>
            </a:r>
          </a:p>
          <a:p>
            <a:pPr marL="1143000" lvl="2" indent="-228600">
              <a:lnSpc>
                <a:spcPct val="90000"/>
              </a:lnSpc>
              <a:spcBef>
                <a:spcPct val="20000"/>
              </a:spcBef>
            </a:pPr>
            <a:r>
              <a:rPr lang="en-US" sz="1600" dirty="0" smtClean="0"/>
              <a:t>Statistical modeling of the splice junctions and other common transcriptional elements</a:t>
            </a:r>
          </a:p>
          <a:p>
            <a:pPr marL="0" indent="0">
              <a:lnSpc>
                <a:spcPct val="90000"/>
              </a:lnSpc>
              <a:spcBef>
                <a:spcPct val="20000"/>
              </a:spcBef>
              <a:spcAft>
                <a:spcPct val="20000"/>
              </a:spcAft>
            </a:pPr>
            <a:r>
              <a:rPr lang="en-US" sz="1800" dirty="0" smtClean="0"/>
              <a:t>  </a:t>
            </a:r>
            <a:r>
              <a:rPr lang="en-US" sz="2400" dirty="0" smtClean="0"/>
              <a:t>Caveats</a:t>
            </a:r>
          </a:p>
          <a:p>
            <a:pPr marL="742950" lvl="1" indent="-285750">
              <a:lnSpc>
                <a:spcPct val="90000"/>
              </a:lnSpc>
            </a:pPr>
            <a:r>
              <a:rPr lang="en-US" sz="1800" dirty="0" smtClean="0"/>
              <a:t>Identification of gene boundaries: similarity may not be restricted to </a:t>
            </a:r>
            <a:r>
              <a:rPr lang="en-US" sz="1800" dirty="0" err="1" smtClean="0"/>
              <a:t>exons</a:t>
            </a:r>
            <a:r>
              <a:rPr lang="en-US" sz="1800" dirty="0" smtClean="0"/>
              <a:t> alone </a:t>
            </a:r>
          </a:p>
          <a:p>
            <a:pPr marL="742950" lvl="1" indent="-285750">
              <a:lnSpc>
                <a:spcPct val="90000"/>
              </a:lnSpc>
            </a:pPr>
            <a:r>
              <a:rPr lang="en-US" sz="1800" dirty="0" smtClean="0"/>
              <a:t>Cannot detect genes (or </a:t>
            </a:r>
            <a:r>
              <a:rPr lang="en-US" sz="1800" dirty="0" err="1" smtClean="0"/>
              <a:t>exons</a:t>
            </a:r>
            <a:r>
              <a:rPr lang="en-US" sz="1800" dirty="0" smtClean="0"/>
              <a:t>) not present in both species</a:t>
            </a:r>
          </a:p>
        </p:txBody>
      </p:sp>
      <p:grpSp>
        <p:nvGrpSpPr>
          <p:cNvPr id="2" name="Group 4"/>
          <p:cNvGrpSpPr>
            <a:grpSpLocks/>
          </p:cNvGrpSpPr>
          <p:nvPr/>
        </p:nvGrpSpPr>
        <p:grpSpPr bwMode="auto">
          <a:xfrm>
            <a:off x="1522287" y="5428591"/>
            <a:ext cx="6427788" cy="941387"/>
            <a:chOff x="976" y="1480"/>
            <a:chExt cx="4049" cy="593"/>
          </a:xfrm>
        </p:grpSpPr>
        <p:sp>
          <p:nvSpPr>
            <p:cNvPr id="180229" name="Text Box 5"/>
            <p:cNvSpPr txBox="1">
              <a:spLocks noChangeArrowheads="1"/>
            </p:cNvSpPr>
            <p:nvPr/>
          </p:nvSpPr>
          <p:spPr bwMode="auto">
            <a:xfrm>
              <a:off x="1927" y="1826"/>
              <a:ext cx="260"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GT</a:t>
              </a:r>
              <a:endParaRPr lang="en-US" sz="1000" b="1">
                <a:solidFill>
                  <a:srgbClr val="800000"/>
                </a:solidFill>
              </a:endParaRPr>
            </a:p>
          </p:txBody>
        </p:sp>
        <p:sp>
          <p:nvSpPr>
            <p:cNvPr id="180230" name="Text Box 6"/>
            <p:cNvSpPr txBox="1">
              <a:spLocks noChangeArrowheads="1"/>
            </p:cNvSpPr>
            <p:nvPr/>
          </p:nvSpPr>
          <p:spPr bwMode="auto">
            <a:xfrm>
              <a:off x="2306" y="1825"/>
              <a:ext cx="270"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AG</a:t>
              </a:r>
              <a:endParaRPr lang="en-US" sz="1000" b="1">
                <a:solidFill>
                  <a:srgbClr val="800000"/>
                </a:solidFill>
              </a:endParaRPr>
            </a:p>
          </p:txBody>
        </p:sp>
        <p:grpSp>
          <p:nvGrpSpPr>
            <p:cNvPr id="3" name="Group 7"/>
            <p:cNvGrpSpPr>
              <a:grpSpLocks/>
            </p:cNvGrpSpPr>
            <p:nvPr/>
          </p:nvGrpSpPr>
          <p:grpSpPr bwMode="auto">
            <a:xfrm>
              <a:off x="1277" y="1480"/>
              <a:ext cx="3748" cy="593"/>
              <a:chOff x="1277" y="1328"/>
              <a:chExt cx="3748" cy="593"/>
            </a:xfrm>
          </p:grpSpPr>
          <p:sp>
            <p:nvSpPr>
              <p:cNvPr id="28685" name="Line 8"/>
              <p:cNvSpPr>
                <a:spLocks noChangeShapeType="1"/>
              </p:cNvSpPr>
              <p:nvPr/>
            </p:nvSpPr>
            <p:spPr bwMode="auto">
              <a:xfrm flipV="1">
                <a:off x="1309" y="1525"/>
                <a:ext cx="2093" cy="0"/>
              </a:xfrm>
              <a:prstGeom prst="line">
                <a:avLst/>
              </a:prstGeom>
              <a:noFill/>
              <a:ln w="9525">
                <a:solidFill>
                  <a:schemeClr val="accent2"/>
                </a:solidFill>
                <a:round/>
                <a:headEnd/>
                <a:tailEnd/>
              </a:ln>
            </p:spPr>
            <p:txBody>
              <a:bodyPr wrap="none" anchor="ctr"/>
              <a:lstStyle/>
              <a:p>
                <a:endParaRPr lang="en-US"/>
              </a:p>
            </p:txBody>
          </p:sp>
          <p:sp>
            <p:nvSpPr>
              <p:cNvPr id="180233" name="Rectangle 9"/>
              <p:cNvSpPr>
                <a:spLocks noChangeArrowheads="1"/>
              </p:cNvSpPr>
              <p:nvPr/>
            </p:nvSpPr>
            <p:spPr bwMode="auto">
              <a:xfrm>
                <a:off x="1415" y="1491"/>
                <a:ext cx="628" cy="6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80234" name="Rectangle 10"/>
              <p:cNvSpPr>
                <a:spLocks noChangeArrowheads="1"/>
              </p:cNvSpPr>
              <p:nvPr/>
            </p:nvSpPr>
            <p:spPr bwMode="auto">
              <a:xfrm>
                <a:off x="2433" y="1491"/>
                <a:ext cx="520" cy="6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28688" name="Text Box 11"/>
              <p:cNvSpPr txBox="1">
                <a:spLocks noChangeArrowheads="1"/>
              </p:cNvSpPr>
              <p:nvPr/>
            </p:nvSpPr>
            <p:spPr bwMode="auto">
              <a:xfrm>
                <a:off x="1438" y="1346"/>
                <a:ext cx="703"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1</a:t>
                </a:r>
                <a:endParaRPr lang="en-US" sz="2000" b="1">
                  <a:solidFill>
                    <a:schemeClr val="accent2"/>
                  </a:solidFill>
                </a:endParaRPr>
              </a:p>
            </p:txBody>
          </p:sp>
          <p:sp>
            <p:nvSpPr>
              <p:cNvPr id="28689" name="Text Box 12"/>
              <p:cNvSpPr txBox="1">
                <a:spLocks noChangeArrowheads="1"/>
              </p:cNvSpPr>
              <p:nvPr/>
            </p:nvSpPr>
            <p:spPr bwMode="auto">
              <a:xfrm>
                <a:off x="2347" y="1345"/>
                <a:ext cx="703"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2</a:t>
                </a:r>
                <a:endParaRPr lang="en-US" sz="2000" b="1">
                  <a:solidFill>
                    <a:schemeClr val="accent2"/>
                  </a:solidFill>
                </a:endParaRPr>
              </a:p>
            </p:txBody>
          </p:sp>
          <p:sp>
            <p:nvSpPr>
              <p:cNvPr id="28690" name="Text Box 13"/>
              <p:cNvSpPr txBox="1">
                <a:spLocks noChangeArrowheads="1"/>
              </p:cNvSpPr>
              <p:nvPr/>
            </p:nvSpPr>
            <p:spPr bwMode="auto">
              <a:xfrm>
                <a:off x="3631" y="1444"/>
                <a:ext cx="1394" cy="173"/>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human</a:t>
                </a:r>
                <a:endParaRPr lang="en-US" sz="2000" b="1">
                  <a:solidFill>
                    <a:schemeClr val="tx2"/>
                  </a:solidFill>
                </a:endParaRPr>
              </a:p>
            </p:txBody>
          </p:sp>
          <p:sp>
            <p:nvSpPr>
              <p:cNvPr id="28691" name="Line 14"/>
              <p:cNvSpPr>
                <a:spLocks noChangeShapeType="1"/>
              </p:cNvSpPr>
              <p:nvPr/>
            </p:nvSpPr>
            <p:spPr bwMode="auto">
              <a:xfrm>
                <a:off x="3228" y="1477"/>
                <a:ext cx="1" cy="72"/>
              </a:xfrm>
              <a:prstGeom prst="line">
                <a:avLst/>
              </a:prstGeom>
              <a:noFill/>
              <a:ln w="38100">
                <a:solidFill>
                  <a:schemeClr val="accent2"/>
                </a:solidFill>
                <a:round/>
                <a:headEnd/>
                <a:tailEnd/>
              </a:ln>
            </p:spPr>
            <p:txBody>
              <a:bodyPr wrap="none" anchor="ctr"/>
              <a:lstStyle/>
              <a:p>
                <a:endParaRPr lang="en-US"/>
              </a:p>
            </p:txBody>
          </p:sp>
          <p:sp>
            <p:nvSpPr>
              <p:cNvPr id="180239" name="Text Box 15"/>
              <p:cNvSpPr txBox="1">
                <a:spLocks noChangeArrowheads="1"/>
              </p:cNvSpPr>
              <p:nvPr/>
            </p:nvSpPr>
            <p:spPr bwMode="auto">
              <a:xfrm>
                <a:off x="3024" y="1328"/>
                <a:ext cx="439" cy="154"/>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AAUAAA</a:t>
                </a:r>
                <a:endParaRPr lang="en-US" sz="2000" b="1">
                  <a:solidFill>
                    <a:srgbClr val="800000"/>
                  </a:solidFill>
                </a:endParaRPr>
              </a:p>
            </p:txBody>
          </p:sp>
          <p:sp>
            <p:nvSpPr>
              <p:cNvPr id="180240" name="Text Box 16"/>
              <p:cNvSpPr txBox="1">
                <a:spLocks noChangeArrowheads="1"/>
              </p:cNvSpPr>
              <p:nvPr/>
            </p:nvSpPr>
            <p:spPr bwMode="auto">
              <a:xfrm>
                <a:off x="3421" y="1451"/>
                <a:ext cx="267" cy="154"/>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(A)n</a:t>
                </a:r>
                <a:endParaRPr lang="en-US" sz="2000" b="1">
                  <a:solidFill>
                    <a:srgbClr val="800000"/>
                  </a:solidFill>
                </a:endParaRPr>
              </a:p>
            </p:txBody>
          </p:sp>
          <p:sp>
            <p:nvSpPr>
              <p:cNvPr id="180241" name="Text Box 17"/>
              <p:cNvSpPr txBox="1">
                <a:spLocks noChangeArrowheads="1"/>
              </p:cNvSpPr>
              <p:nvPr/>
            </p:nvSpPr>
            <p:spPr bwMode="auto">
              <a:xfrm>
                <a:off x="1983" y="1522"/>
                <a:ext cx="260"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GT</a:t>
                </a:r>
                <a:endParaRPr lang="en-US" sz="1000" b="1">
                  <a:solidFill>
                    <a:srgbClr val="800000"/>
                  </a:solidFill>
                </a:endParaRPr>
              </a:p>
            </p:txBody>
          </p:sp>
          <p:sp>
            <p:nvSpPr>
              <p:cNvPr id="180242" name="Text Box 18"/>
              <p:cNvSpPr txBox="1">
                <a:spLocks noChangeArrowheads="1"/>
              </p:cNvSpPr>
              <p:nvPr/>
            </p:nvSpPr>
            <p:spPr bwMode="auto">
              <a:xfrm>
                <a:off x="2234" y="1521"/>
                <a:ext cx="270" cy="154"/>
              </a:xfrm>
              <a:prstGeom prst="rect">
                <a:avLst/>
              </a:prstGeom>
              <a:noFill/>
              <a:ln w="9525">
                <a:noFill/>
                <a:miter lim="800000"/>
                <a:headEnd/>
                <a:tailEnd/>
              </a:ln>
              <a:effectLst/>
            </p:spPr>
            <p:txBody>
              <a:bodyPr anchor="ctr">
                <a:spAutoFit/>
              </a:bodyPr>
              <a:lstStyle/>
              <a:p>
                <a:pPr algn="ctr" eaLnBrk="0" hangingPunct="0"/>
                <a:r>
                  <a:rPr lang="en-US" sz="1000">
                    <a:solidFill>
                      <a:schemeClr val="tx2"/>
                    </a:solidFill>
                    <a:effectLst>
                      <a:outerShdw blurRad="38100" dist="38100" dir="2700000" algn="tl">
                        <a:srgbClr val="C0C0C0"/>
                      </a:outerShdw>
                    </a:effectLst>
                  </a:rPr>
                  <a:t>AG</a:t>
                </a:r>
                <a:endParaRPr lang="en-US" sz="1000" b="1">
                  <a:solidFill>
                    <a:srgbClr val="800000"/>
                  </a:solidFill>
                </a:endParaRPr>
              </a:p>
            </p:txBody>
          </p:sp>
          <p:sp>
            <p:nvSpPr>
              <p:cNvPr id="28696" name="Text Box 19"/>
              <p:cNvSpPr txBox="1">
                <a:spLocks noChangeArrowheads="1"/>
              </p:cNvSpPr>
              <p:nvPr/>
            </p:nvSpPr>
            <p:spPr bwMode="auto">
              <a:xfrm>
                <a:off x="1382" y="1650"/>
                <a:ext cx="703"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1</a:t>
                </a:r>
                <a:endParaRPr lang="en-US" sz="2000" b="1">
                  <a:solidFill>
                    <a:schemeClr val="accent2"/>
                  </a:solidFill>
                </a:endParaRPr>
              </a:p>
            </p:txBody>
          </p:sp>
          <p:sp>
            <p:nvSpPr>
              <p:cNvPr id="28697" name="Text Box 20"/>
              <p:cNvSpPr txBox="1">
                <a:spLocks noChangeArrowheads="1"/>
              </p:cNvSpPr>
              <p:nvPr/>
            </p:nvSpPr>
            <p:spPr bwMode="auto">
              <a:xfrm>
                <a:off x="2419" y="1649"/>
                <a:ext cx="703" cy="173"/>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2</a:t>
                </a:r>
                <a:endParaRPr lang="en-US" sz="2000" b="1">
                  <a:solidFill>
                    <a:schemeClr val="accent2"/>
                  </a:solidFill>
                </a:endParaRPr>
              </a:p>
            </p:txBody>
          </p:sp>
          <p:sp>
            <p:nvSpPr>
              <p:cNvPr id="28698" name="Text Box 21"/>
              <p:cNvSpPr txBox="1">
                <a:spLocks noChangeArrowheads="1"/>
              </p:cNvSpPr>
              <p:nvPr/>
            </p:nvSpPr>
            <p:spPr bwMode="auto">
              <a:xfrm>
                <a:off x="3575" y="1748"/>
                <a:ext cx="1394" cy="173"/>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    mouse</a:t>
                </a:r>
                <a:endParaRPr lang="en-US" sz="2000" b="1">
                  <a:solidFill>
                    <a:schemeClr val="tx2"/>
                  </a:solidFill>
                </a:endParaRPr>
              </a:p>
            </p:txBody>
          </p:sp>
          <p:sp>
            <p:nvSpPr>
              <p:cNvPr id="180246" name="Text Box 22"/>
              <p:cNvSpPr txBox="1">
                <a:spLocks noChangeArrowheads="1"/>
              </p:cNvSpPr>
              <p:nvPr/>
            </p:nvSpPr>
            <p:spPr bwMode="auto">
              <a:xfrm>
                <a:off x="3032" y="1632"/>
                <a:ext cx="439" cy="154"/>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AAUAAA</a:t>
                </a:r>
                <a:endParaRPr lang="en-US" sz="2000" b="1">
                  <a:solidFill>
                    <a:srgbClr val="800000"/>
                  </a:solidFill>
                </a:endParaRPr>
              </a:p>
            </p:txBody>
          </p:sp>
          <p:sp>
            <p:nvSpPr>
              <p:cNvPr id="180247" name="Text Box 23"/>
              <p:cNvSpPr txBox="1">
                <a:spLocks noChangeArrowheads="1"/>
              </p:cNvSpPr>
              <p:nvPr/>
            </p:nvSpPr>
            <p:spPr bwMode="auto">
              <a:xfrm>
                <a:off x="3365" y="1755"/>
                <a:ext cx="267" cy="154"/>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(A)n</a:t>
                </a:r>
                <a:endParaRPr lang="en-US" sz="2000" b="1">
                  <a:solidFill>
                    <a:srgbClr val="800000"/>
                  </a:solidFill>
                </a:endParaRPr>
              </a:p>
            </p:txBody>
          </p:sp>
          <p:sp>
            <p:nvSpPr>
              <p:cNvPr id="28701" name="Line 24"/>
              <p:cNvSpPr>
                <a:spLocks noChangeShapeType="1"/>
              </p:cNvSpPr>
              <p:nvPr/>
            </p:nvSpPr>
            <p:spPr bwMode="auto">
              <a:xfrm>
                <a:off x="3300" y="1797"/>
                <a:ext cx="1" cy="72"/>
              </a:xfrm>
              <a:prstGeom prst="line">
                <a:avLst/>
              </a:prstGeom>
              <a:noFill/>
              <a:ln w="38100">
                <a:solidFill>
                  <a:schemeClr val="accent2"/>
                </a:solidFill>
                <a:round/>
                <a:headEnd/>
                <a:tailEnd/>
              </a:ln>
            </p:spPr>
            <p:txBody>
              <a:bodyPr wrap="none" anchor="ctr"/>
              <a:lstStyle/>
              <a:p>
                <a:endParaRPr lang="en-US"/>
              </a:p>
            </p:txBody>
          </p:sp>
          <p:sp>
            <p:nvSpPr>
              <p:cNvPr id="28702" name="Line 25"/>
              <p:cNvSpPr>
                <a:spLocks noChangeShapeType="1"/>
              </p:cNvSpPr>
              <p:nvPr/>
            </p:nvSpPr>
            <p:spPr bwMode="auto">
              <a:xfrm flipV="1">
                <a:off x="1277" y="1821"/>
                <a:ext cx="2093" cy="0"/>
              </a:xfrm>
              <a:prstGeom prst="line">
                <a:avLst/>
              </a:prstGeom>
              <a:noFill/>
              <a:ln w="9525">
                <a:solidFill>
                  <a:schemeClr val="accent2"/>
                </a:solidFill>
                <a:round/>
                <a:headEnd/>
                <a:tailEnd/>
              </a:ln>
            </p:spPr>
            <p:txBody>
              <a:bodyPr wrap="none" anchor="ctr"/>
              <a:lstStyle/>
              <a:p>
                <a:endParaRPr lang="en-US"/>
              </a:p>
            </p:txBody>
          </p:sp>
          <p:sp>
            <p:nvSpPr>
              <p:cNvPr id="180250" name="Rectangle 26"/>
              <p:cNvSpPr>
                <a:spLocks noChangeArrowheads="1"/>
              </p:cNvSpPr>
              <p:nvPr/>
            </p:nvSpPr>
            <p:spPr bwMode="auto">
              <a:xfrm>
                <a:off x="1359" y="1795"/>
                <a:ext cx="628" cy="6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80251" name="Rectangle 27"/>
              <p:cNvSpPr>
                <a:spLocks noChangeArrowheads="1"/>
              </p:cNvSpPr>
              <p:nvPr/>
            </p:nvSpPr>
            <p:spPr bwMode="auto">
              <a:xfrm>
                <a:off x="2505" y="1795"/>
                <a:ext cx="520" cy="67"/>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grpSp>
        <p:sp>
          <p:nvSpPr>
            <p:cNvPr id="28681" name="Line 28"/>
            <p:cNvSpPr>
              <a:spLocks noChangeShapeType="1"/>
            </p:cNvSpPr>
            <p:nvPr/>
          </p:nvSpPr>
          <p:spPr bwMode="auto">
            <a:xfrm>
              <a:off x="1032" y="1680"/>
              <a:ext cx="288" cy="0"/>
            </a:xfrm>
            <a:prstGeom prst="line">
              <a:avLst/>
            </a:prstGeom>
            <a:noFill/>
            <a:ln w="38100">
              <a:solidFill>
                <a:srgbClr val="FF9900"/>
              </a:solidFill>
              <a:round/>
              <a:headEnd/>
              <a:tailEnd/>
            </a:ln>
          </p:spPr>
          <p:txBody>
            <a:bodyPr anchor="ctr"/>
            <a:lstStyle/>
            <a:p>
              <a:endParaRPr lang="en-US"/>
            </a:p>
          </p:txBody>
        </p:sp>
        <p:sp>
          <p:nvSpPr>
            <p:cNvPr id="28682" name="Line 29"/>
            <p:cNvSpPr>
              <a:spLocks noChangeShapeType="1"/>
            </p:cNvSpPr>
            <p:nvPr/>
          </p:nvSpPr>
          <p:spPr bwMode="auto">
            <a:xfrm>
              <a:off x="976" y="1968"/>
              <a:ext cx="288" cy="0"/>
            </a:xfrm>
            <a:prstGeom prst="line">
              <a:avLst/>
            </a:prstGeom>
            <a:noFill/>
            <a:ln w="38100">
              <a:solidFill>
                <a:srgbClr val="FF9900"/>
              </a:solidFill>
              <a:round/>
              <a:headEnd/>
              <a:tailEnd/>
            </a:ln>
          </p:spPr>
          <p:txBody>
            <a:bodyPr anchor="ctr"/>
            <a:lstStyle/>
            <a:p>
              <a:endParaRPr lang="en-US"/>
            </a:p>
          </p:txBody>
        </p:sp>
        <p:sp>
          <p:nvSpPr>
            <p:cNvPr id="180254" name="Text Box 30"/>
            <p:cNvSpPr txBox="1">
              <a:spLocks noChangeArrowheads="1"/>
            </p:cNvSpPr>
            <p:nvPr/>
          </p:nvSpPr>
          <p:spPr bwMode="auto">
            <a:xfrm>
              <a:off x="991" y="1810"/>
              <a:ext cx="260" cy="154"/>
            </a:xfrm>
            <a:prstGeom prst="rect">
              <a:avLst/>
            </a:prstGeom>
            <a:noFill/>
            <a:ln w="9525">
              <a:noFill/>
              <a:miter lim="800000"/>
              <a:headEnd/>
              <a:tailEnd/>
            </a:ln>
            <a:effectLst/>
          </p:spPr>
          <p:txBody>
            <a:bodyPr anchor="ctr">
              <a:spAutoFit/>
            </a:bodyPr>
            <a:lstStyle/>
            <a:p>
              <a:pPr algn="ctr" eaLnBrk="0" hangingPunct="0"/>
              <a:r>
                <a:rPr lang="en-US" sz="1000">
                  <a:solidFill>
                    <a:srgbClr val="FF9900"/>
                  </a:solidFill>
                  <a:effectLst>
                    <a:outerShdw blurRad="38100" dist="38100" dir="2700000" algn="tl">
                      <a:srgbClr val="C0C0C0"/>
                    </a:outerShdw>
                  </a:effectLst>
                </a:rPr>
                <a:t>P</a:t>
              </a:r>
              <a:endParaRPr lang="en-US" sz="1000" b="1">
                <a:solidFill>
                  <a:srgbClr val="FF9900"/>
                </a:solidFill>
              </a:endParaRPr>
            </a:p>
          </p:txBody>
        </p:sp>
        <p:sp>
          <p:nvSpPr>
            <p:cNvPr id="180255" name="Text Box 31"/>
            <p:cNvSpPr txBox="1">
              <a:spLocks noChangeArrowheads="1"/>
            </p:cNvSpPr>
            <p:nvPr/>
          </p:nvSpPr>
          <p:spPr bwMode="auto">
            <a:xfrm>
              <a:off x="1071" y="1530"/>
              <a:ext cx="260" cy="154"/>
            </a:xfrm>
            <a:prstGeom prst="rect">
              <a:avLst/>
            </a:prstGeom>
            <a:noFill/>
            <a:ln w="9525">
              <a:noFill/>
              <a:miter lim="800000"/>
              <a:headEnd/>
              <a:tailEnd/>
            </a:ln>
            <a:effectLst/>
          </p:spPr>
          <p:txBody>
            <a:bodyPr anchor="ctr">
              <a:spAutoFit/>
            </a:bodyPr>
            <a:lstStyle/>
            <a:p>
              <a:pPr algn="ctr" eaLnBrk="0" hangingPunct="0"/>
              <a:r>
                <a:rPr lang="en-US" sz="1000">
                  <a:solidFill>
                    <a:srgbClr val="FF9900"/>
                  </a:solidFill>
                  <a:effectLst>
                    <a:outerShdw blurRad="38100" dist="38100" dir="2700000" algn="tl">
                      <a:srgbClr val="C0C0C0"/>
                    </a:outerShdw>
                  </a:effectLst>
                </a:rPr>
                <a:t>P</a:t>
              </a:r>
              <a:endParaRPr lang="en-US" sz="1000" b="1">
                <a:solidFill>
                  <a:srgbClr val="FF9900"/>
                </a:solidFill>
              </a:endParaRPr>
            </a:p>
          </p:txBody>
        </p:sp>
      </p:grpSp>
    </p:spTree>
  </p:cSld>
  <p:clrMapOvr>
    <a:masterClrMapping/>
  </p:clrMapOvr>
  <p:transition spd="med"/>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Rectangle 2"/>
          <p:cNvSpPr>
            <a:spLocks noGrp="1" noChangeArrowheads="1"/>
          </p:cNvSpPr>
          <p:nvPr>
            <p:ph type="title"/>
          </p:nvPr>
        </p:nvSpPr>
        <p:spPr/>
        <p:txBody>
          <a:bodyPr>
            <a:noAutofit/>
          </a:bodyPr>
          <a:lstStyle/>
          <a:p>
            <a:pPr>
              <a:defRPr/>
            </a:pPr>
            <a:r>
              <a:rPr lang="en-US" dirty="0" smtClean="0"/>
              <a:t>Combining Multiple Methods</a:t>
            </a:r>
          </a:p>
        </p:txBody>
      </p:sp>
      <p:sp>
        <p:nvSpPr>
          <p:cNvPr id="30723" name="Rectangle 3"/>
          <p:cNvSpPr>
            <a:spLocks noGrp="1" noChangeArrowheads="1"/>
          </p:cNvSpPr>
          <p:nvPr>
            <p:ph sz="half" idx="1"/>
          </p:nvPr>
        </p:nvSpPr>
        <p:spPr>
          <a:xfrm>
            <a:off x="333375" y="1500027"/>
            <a:ext cx="8515349" cy="5100798"/>
          </a:xfrm>
        </p:spPr>
        <p:txBody>
          <a:bodyPr>
            <a:noAutofit/>
          </a:bodyPr>
          <a:lstStyle/>
          <a:p>
            <a:pPr marL="342900" indent="-342900">
              <a:spcBef>
                <a:spcPts val="0"/>
              </a:spcBef>
            </a:pPr>
            <a:r>
              <a:rPr lang="en-US" sz="2400" dirty="0" smtClean="0"/>
              <a:t>Why?</a:t>
            </a:r>
            <a:r>
              <a:rPr lang="en-US" sz="3200" dirty="0" smtClean="0"/>
              <a:t> </a:t>
            </a:r>
          </a:p>
          <a:p>
            <a:pPr marL="742950" lvl="1" indent="-285750">
              <a:spcBef>
                <a:spcPts val="0"/>
              </a:spcBef>
            </a:pPr>
            <a:r>
              <a:rPr lang="en-US" sz="1800" dirty="0" smtClean="0"/>
              <a:t>No one method is perfect. No one method can detect everything.</a:t>
            </a:r>
          </a:p>
          <a:p>
            <a:pPr marL="742950" lvl="1" indent="-285750">
              <a:spcBef>
                <a:spcPts val="0"/>
              </a:spcBef>
            </a:pPr>
            <a:r>
              <a:rPr lang="en-US" sz="1800" dirty="0" smtClean="0"/>
              <a:t>Capture correlations and interdependencies between predictions of individual methods</a:t>
            </a:r>
          </a:p>
          <a:p>
            <a:pPr marL="742950" lvl="1" indent="-285750">
              <a:spcBef>
                <a:spcPts val="0"/>
              </a:spcBef>
            </a:pPr>
            <a:r>
              <a:rPr lang="en-US" sz="1800" dirty="0" smtClean="0"/>
              <a:t>Reduce the variance / bias of each method</a:t>
            </a:r>
          </a:p>
          <a:p>
            <a:pPr marL="342900" indent="-342900">
              <a:spcBef>
                <a:spcPts val="0"/>
              </a:spcBef>
            </a:pPr>
            <a:endParaRPr lang="en-US" sz="2400" dirty="0" smtClean="0"/>
          </a:p>
          <a:p>
            <a:pPr marL="342900" indent="-342900">
              <a:spcBef>
                <a:spcPts val="0"/>
              </a:spcBef>
            </a:pPr>
            <a:r>
              <a:rPr lang="en-US" sz="2400" dirty="0" smtClean="0"/>
              <a:t>Techniques</a:t>
            </a:r>
          </a:p>
          <a:p>
            <a:pPr marL="742950" lvl="1" indent="-285750">
              <a:spcBef>
                <a:spcPts val="0"/>
              </a:spcBef>
            </a:pPr>
            <a:r>
              <a:rPr lang="en-US" sz="1800" dirty="0" smtClean="0"/>
              <a:t>AND / OR methods (</a:t>
            </a:r>
            <a:r>
              <a:rPr lang="en-US" sz="1800" dirty="0" err="1" smtClean="0"/>
              <a:t>exons</a:t>
            </a:r>
            <a:r>
              <a:rPr lang="en-US" sz="1800" dirty="0" smtClean="0"/>
              <a:t> = common regions – AND, all regions - OR)</a:t>
            </a:r>
          </a:p>
          <a:p>
            <a:pPr marL="742950" lvl="1" indent="-285750">
              <a:spcBef>
                <a:spcPts val="0"/>
              </a:spcBef>
            </a:pPr>
            <a:r>
              <a:rPr lang="en-US" sz="1800" dirty="0" smtClean="0"/>
              <a:t>Majority voting</a:t>
            </a:r>
          </a:p>
          <a:p>
            <a:pPr marL="742950" lvl="1" indent="-285750">
              <a:spcBef>
                <a:spcPts val="0"/>
              </a:spcBef>
            </a:pPr>
            <a:r>
              <a:rPr lang="en-US" sz="1800" dirty="0" smtClean="0"/>
              <a:t>Statistical modeling, </a:t>
            </a:r>
            <a:r>
              <a:rPr lang="en-US" sz="1800" i="1" dirty="0" smtClean="0"/>
              <a:t>e.g.</a:t>
            </a:r>
            <a:r>
              <a:rPr lang="en-US" sz="1800" dirty="0" smtClean="0"/>
              <a:t> via Bayesian networks</a:t>
            </a:r>
          </a:p>
          <a:p>
            <a:pPr marL="742950" lvl="1" indent="-285750">
              <a:spcBef>
                <a:spcPts val="0"/>
              </a:spcBef>
            </a:pPr>
            <a:r>
              <a:rPr lang="en-US" sz="1800" dirty="0" smtClean="0"/>
              <a:t>Combined comparative and predictive models</a:t>
            </a:r>
          </a:p>
          <a:p>
            <a:pPr marL="1143000" lvl="2" indent="-228600">
              <a:spcBef>
                <a:spcPts val="0"/>
              </a:spcBef>
            </a:pPr>
            <a:r>
              <a:rPr lang="en-US" sz="1600" i="1" dirty="0" smtClean="0"/>
              <a:t>Otto</a:t>
            </a:r>
            <a:r>
              <a:rPr lang="en-US" sz="1600" dirty="0" smtClean="0"/>
              <a:t> – results from individual gene predictors are input into </a:t>
            </a:r>
            <a:r>
              <a:rPr lang="en-US" sz="1600" dirty="0" err="1" smtClean="0"/>
              <a:t>GenScan</a:t>
            </a:r>
            <a:endParaRPr lang="en-US" sz="1600" dirty="0" smtClean="0"/>
          </a:p>
          <a:p>
            <a:pPr marL="1143000" lvl="2" indent="-228600">
              <a:spcBef>
                <a:spcPts val="0"/>
              </a:spcBef>
            </a:pPr>
            <a:r>
              <a:rPr lang="en-US" sz="1600" i="1" dirty="0" err="1" smtClean="0"/>
              <a:t>Ensembl</a:t>
            </a:r>
            <a:r>
              <a:rPr lang="en-US" sz="1600" i="1" dirty="0" smtClean="0"/>
              <a:t> </a:t>
            </a:r>
            <a:r>
              <a:rPr lang="en-US" sz="1600" dirty="0" smtClean="0"/>
              <a:t>– </a:t>
            </a:r>
            <a:r>
              <a:rPr lang="en-US" sz="1600" i="1" dirty="0" err="1" smtClean="0"/>
              <a:t>ab</a:t>
            </a:r>
            <a:r>
              <a:rPr lang="en-US" sz="1600" i="1" dirty="0" smtClean="0"/>
              <a:t> initio </a:t>
            </a:r>
            <a:r>
              <a:rPr lang="en-US" sz="1600" dirty="0" smtClean="0"/>
              <a:t>predictions are validated by </a:t>
            </a:r>
            <a:r>
              <a:rPr lang="en-US" sz="1600" dirty="0" err="1" smtClean="0"/>
              <a:t>cDNA</a:t>
            </a:r>
            <a:r>
              <a:rPr lang="en-US" sz="1600" dirty="0" smtClean="0"/>
              <a:t> and protein matches  </a:t>
            </a:r>
          </a:p>
          <a:p>
            <a:pPr marL="1143000" lvl="2" indent="-228600">
              <a:spcBef>
                <a:spcPts val="0"/>
              </a:spcBef>
            </a:pPr>
            <a:r>
              <a:rPr lang="en-US" sz="1600" i="1" dirty="0" err="1" smtClean="0"/>
              <a:t>GenomeScan</a:t>
            </a:r>
            <a:r>
              <a:rPr lang="en-US" sz="1600" dirty="0" smtClean="0"/>
              <a:t> – integrates </a:t>
            </a:r>
            <a:r>
              <a:rPr lang="en-US" sz="1600" dirty="0" err="1" smtClean="0"/>
              <a:t>cDNA</a:t>
            </a:r>
            <a:r>
              <a:rPr lang="en-US" sz="1600" dirty="0" smtClean="0"/>
              <a:t> and protein similarity into the predictive HMM model</a:t>
            </a:r>
          </a:p>
          <a:p>
            <a:pPr marL="742950" lvl="1" indent="-285750">
              <a:spcBef>
                <a:spcPts val="0"/>
              </a:spcBef>
            </a:pPr>
            <a:r>
              <a:rPr lang="en-US" sz="1800" dirty="0" smtClean="0"/>
              <a:t>Human expert </a:t>
            </a:r>
            <a:r>
              <a:rPr lang="en-US" sz="1800" dirty="0" err="1" smtClean="0"/>
              <a:t>curation</a:t>
            </a:r>
            <a:endParaRPr lang="en-US" sz="1800" dirty="0" smtClean="0"/>
          </a:p>
        </p:txBody>
      </p:sp>
    </p:spTree>
  </p:cSld>
  <p:clrMapOvr>
    <a:masterClrMapping/>
  </p:clrMapOvr>
  <p:transition spd="med"/>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noAutofit/>
          </a:bodyPr>
          <a:lstStyle/>
          <a:p>
            <a:pPr>
              <a:defRPr/>
            </a:pPr>
            <a:r>
              <a:rPr lang="en-US" dirty="0" smtClean="0"/>
              <a:t>Examples</a:t>
            </a:r>
          </a:p>
        </p:txBody>
      </p:sp>
      <p:sp>
        <p:nvSpPr>
          <p:cNvPr id="31747" name="Line 4"/>
          <p:cNvSpPr>
            <a:spLocks noChangeShapeType="1"/>
          </p:cNvSpPr>
          <p:nvPr/>
        </p:nvSpPr>
        <p:spPr bwMode="auto">
          <a:xfrm>
            <a:off x="1676400" y="2057400"/>
            <a:ext cx="5715000" cy="0"/>
          </a:xfrm>
          <a:prstGeom prst="line">
            <a:avLst/>
          </a:prstGeom>
          <a:noFill/>
          <a:ln w="9525">
            <a:solidFill>
              <a:schemeClr val="tx2"/>
            </a:solidFill>
            <a:round/>
            <a:headEnd/>
            <a:tailEnd/>
          </a:ln>
        </p:spPr>
        <p:txBody>
          <a:bodyPr/>
          <a:lstStyle/>
          <a:p>
            <a:endParaRPr lang="en-US"/>
          </a:p>
        </p:txBody>
      </p:sp>
      <p:sp>
        <p:nvSpPr>
          <p:cNvPr id="31748" name="Text Box 5"/>
          <p:cNvSpPr txBox="1">
            <a:spLocks noChangeArrowheads="1"/>
          </p:cNvSpPr>
          <p:nvPr/>
        </p:nvSpPr>
        <p:spPr bwMode="auto">
          <a:xfrm>
            <a:off x="8078487" y="3887788"/>
            <a:ext cx="952500" cy="549275"/>
          </a:xfrm>
          <a:prstGeom prst="rect">
            <a:avLst/>
          </a:prstGeom>
          <a:noFill/>
          <a:ln w="9525">
            <a:noFill/>
            <a:miter lim="800000"/>
            <a:headEnd/>
            <a:tailEnd/>
          </a:ln>
        </p:spPr>
        <p:txBody>
          <a:bodyPr wrap="square">
            <a:spAutoFit/>
          </a:bodyPr>
          <a:lstStyle/>
          <a:p>
            <a:pPr algn="ctr"/>
            <a:r>
              <a:rPr lang="en-US" sz="1500" dirty="0"/>
              <a:t>Genomic </a:t>
            </a:r>
          </a:p>
          <a:p>
            <a:pPr algn="ctr"/>
            <a:r>
              <a:rPr lang="en-US" sz="1500" dirty="0"/>
              <a:t>axis</a:t>
            </a:r>
          </a:p>
        </p:txBody>
      </p:sp>
      <p:sp>
        <p:nvSpPr>
          <p:cNvPr id="31749" name="Text Box 6"/>
          <p:cNvSpPr txBox="1">
            <a:spLocks noChangeArrowheads="1"/>
          </p:cNvSpPr>
          <p:nvPr/>
        </p:nvSpPr>
        <p:spPr bwMode="auto">
          <a:xfrm>
            <a:off x="470894" y="1865313"/>
            <a:ext cx="1252266" cy="400110"/>
          </a:xfrm>
          <a:prstGeom prst="rect">
            <a:avLst/>
          </a:prstGeom>
          <a:noFill/>
          <a:ln w="9525">
            <a:noFill/>
            <a:miter lim="800000"/>
            <a:headEnd/>
            <a:tailEnd/>
          </a:ln>
        </p:spPr>
        <p:txBody>
          <a:bodyPr wrap="none">
            <a:spAutoFit/>
          </a:bodyPr>
          <a:lstStyle/>
          <a:p>
            <a:r>
              <a:rPr lang="en-US" sz="2000" dirty="0"/>
              <a:t>Method 1</a:t>
            </a:r>
          </a:p>
        </p:txBody>
      </p:sp>
      <p:sp>
        <p:nvSpPr>
          <p:cNvPr id="31750" name="Text Box 7"/>
          <p:cNvSpPr txBox="1">
            <a:spLocks noChangeArrowheads="1"/>
          </p:cNvSpPr>
          <p:nvPr/>
        </p:nvSpPr>
        <p:spPr bwMode="auto">
          <a:xfrm>
            <a:off x="440072" y="3429000"/>
            <a:ext cx="1252266" cy="400110"/>
          </a:xfrm>
          <a:prstGeom prst="rect">
            <a:avLst/>
          </a:prstGeom>
          <a:noFill/>
          <a:ln w="9525">
            <a:noFill/>
            <a:miter lim="800000"/>
            <a:headEnd/>
            <a:tailEnd/>
          </a:ln>
        </p:spPr>
        <p:txBody>
          <a:bodyPr wrap="none">
            <a:spAutoFit/>
          </a:bodyPr>
          <a:lstStyle/>
          <a:p>
            <a:r>
              <a:rPr lang="en-US" sz="2000" dirty="0"/>
              <a:t>Method 4</a:t>
            </a:r>
          </a:p>
        </p:txBody>
      </p:sp>
      <p:sp>
        <p:nvSpPr>
          <p:cNvPr id="31751" name="Text Box 8"/>
          <p:cNvSpPr txBox="1">
            <a:spLocks noChangeArrowheads="1"/>
          </p:cNvSpPr>
          <p:nvPr/>
        </p:nvSpPr>
        <p:spPr bwMode="auto">
          <a:xfrm>
            <a:off x="450346" y="2362200"/>
            <a:ext cx="1252266" cy="400110"/>
          </a:xfrm>
          <a:prstGeom prst="rect">
            <a:avLst/>
          </a:prstGeom>
          <a:noFill/>
          <a:ln w="9525">
            <a:noFill/>
            <a:miter lim="800000"/>
            <a:headEnd/>
            <a:tailEnd/>
          </a:ln>
        </p:spPr>
        <p:txBody>
          <a:bodyPr wrap="none">
            <a:spAutoFit/>
          </a:bodyPr>
          <a:lstStyle/>
          <a:p>
            <a:r>
              <a:rPr lang="en-US" sz="2000" dirty="0"/>
              <a:t>Method 2</a:t>
            </a:r>
          </a:p>
        </p:txBody>
      </p:sp>
      <p:sp>
        <p:nvSpPr>
          <p:cNvPr id="31752" name="Text Box 9"/>
          <p:cNvSpPr txBox="1">
            <a:spLocks noChangeArrowheads="1"/>
          </p:cNvSpPr>
          <p:nvPr/>
        </p:nvSpPr>
        <p:spPr bwMode="auto">
          <a:xfrm>
            <a:off x="137844" y="4586288"/>
            <a:ext cx="1653017" cy="400110"/>
          </a:xfrm>
          <a:prstGeom prst="rect">
            <a:avLst/>
          </a:prstGeom>
          <a:noFill/>
          <a:ln w="9525">
            <a:noFill/>
            <a:miter lim="800000"/>
            <a:headEnd/>
            <a:tailEnd/>
          </a:ln>
        </p:spPr>
        <p:txBody>
          <a:bodyPr wrap="none">
            <a:spAutoFit/>
          </a:bodyPr>
          <a:lstStyle/>
          <a:p>
            <a:r>
              <a:rPr lang="en-US" sz="2000" dirty="0"/>
              <a:t>AND method</a:t>
            </a:r>
          </a:p>
        </p:txBody>
      </p:sp>
      <p:sp>
        <p:nvSpPr>
          <p:cNvPr id="31753" name="Text Box 10"/>
          <p:cNvSpPr txBox="1">
            <a:spLocks noChangeArrowheads="1"/>
          </p:cNvSpPr>
          <p:nvPr/>
        </p:nvSpPr>
        <p:spPr bwMode="auto">
          <a:xfrm>
            <a:off x="440072" y="2895600"/>
            <a:ext cx="1252266" cy="400110"/>
          </a:xfrm>
          <a:prstGeom prst="rect">
            <a:avLst/>
          </a:prstGeom>
          <a:noFill/>
          <a:ln w="9525">
            <a:noFill/>
            <a:miter lim="800000"/>
            <a:headEnd/>
            <a:tailEnd/>
          </a:ln>
        </p:spPr>
        <p:txBody>
          <a:bodyPr wrap="none">
            <a:spAutoFit/>
          </a:bodyPr>
          <a:lstStyle/>
          <a:p>
            <a:r>
              <a:rPr lang="en-US" sz="2000" dirty="0"/>
              <a:t>Method 3</a:t>
            </a:r>
          </a:p>
        </p:txBody>
      </p:sp>
      <p:sp>
        <p:nvSpPr>
          <p:cNvPr id="31754" name="Line 11"/>
          <p:cNvSpPr>
            <a:spLocks noChangeShapeType="1"/>
          </p:cNvSpPr>
          <p:nvPr/>
        </p:nvSpPr>
        <p:spPr bwMode="auto">
          <a:xfrm>
            <a:off x="1676400" y="2590800"/>
            <a:ext cx="5715000" cy="0"/>
          </a:xfrm>
          <a:prstGeom prst="line">
            <a:avLst/>
          </a:prstGeom>
          <a:noFill/>
          <a:ln w="9525">
            <a:solidFill>
              <a:schemeClr val="tx2"/>
            </a:solidFill>
            <a:round/>
            <a:headEnd/>
            <a:tailEnd/>
          </a:ln>
        </p:spPr>
        <p:txBody>
          <a:bodyPr/>
          <a:lstStyle/>
          <a:p>
            <a:endParaRPr lang="en-US"/>
          </a:p>
        </p:txBody>
      </p:sp>
      <p:sp>
        <p:nvSpPr>
          <p:cNvPr id="31755" name="Line 12"/>
          <p:cNvSpPr>
            <a:spLocks noChangeShapeType="1"/>
          </p:cNvSpPr>
          <p:nvPr/>
        </p:nvSpPr>
        <p:spPr bwMode="auto">
          <a:xfrm>
            <a:off x="1676400" y="3124200"/>
            <a:ext cx="5715000" cy="0"/>
          </a:xfrm>
          <a:prstGeom prst="line">
            <a:avLst/>
          </a:prstGeom>
          <a:noFill/>
          <a:ln w="9525">
            <a:solidFill>
              <a:schemeClr val="tx2"/>
            </a:solidFill>
            <a:round/>
            <a:headEnd/>
            <a:tailEnd/>
          </a:ln>
        </p:spPr>
        <p:txBody>
          <a:bodyPr/>
          <a:lstStyle/>
          <a:p>
            <a:endParaRPr lang="en-US"/>
          </a:p>
        </p:txBody>
      </p:sp>
      <p:sp>
        <p:nvSpPr>
          <p:cNvPr id="31756" name="Line 13"/>
          <p:cNvSpPr>
            <a:spLocks noChangeShapeType="1"/>
          </p:cNvSpPr>
          <p:nvPr/>
        </p:nvSpPr>
        <p:spPr bwMode="auto">
          <a:xfrm>
            <a:off x="1676400" y="3657600"/>
            <a:ext cx="5715000" cy="0"/>
          </a:xfrm>
          <a:prstGeom prst="line">
            <a:avLst/>
          </a:prstGeom>
          <a:noFill/>
          <a:ln w="9525">
            <a:solidFill>
              <a:schemeClr val="tx2"/>
            </a:solidFill>
            <a:round/>
            <a:headEnd/>
            <a:tailEnd/>
          </a:ln>
        </p:spPr>
        <p:txBody>
          <a:bodyPr/>
          <a:lstStyle/>
          <a:p>
            <a:endParaRPr lang="en-US"/>
          </a:p>
        </p:txBody>
      </p:sp>
      <p:sp>
        <p:nvSpPr>
          <p:cNvPr id="31757" name="Line 14"/>
          <p:cNvSpPr>
            <a:spLocks noChangeShapeType="1"/>
          </p:cNvSpPr>
          <p:nvPr/>
        </p:nvSpPr>
        <p:spPr bwMode="auto">
          <a:xfrm>
            <a:off x="457200" y="4191000"/>
            <a:ext cx="7620000" cy="0"/>
          </a:xfrm>
          <a:prstGeom prst="line">
            <a:avLst/>
          </a:prstGeom>
          <a:noFill/>
          <a:ln w="76200">
            <a:solidFill>
              <a:schemeClr val="tx2"/>
            </a:solidFill>
            <a:round/>
            <a:headEnd/>
            <a:tailEnd/>
          </a:ln>
        </p:spPr>
        <p:txBody>
          <a:bodyPr/>
          <a:lstStyle/>
          <a:p>
            <a:endParaRPr lang="en-US"/>
          </a:p>
        </p:txBody>
      </p:sp>
      <p:sp>
        <p:nvSpPr>
          <p:cNvPr id="31758" name="Rectangle 16"/>
          <p:cNvSpPr>
            <a:spLocks noChangeArrowheads="1"/>
          </p:cNvSpPr>
          <p:nvPr/>
        </p:nvSpPr>
        <p:spPr bwMode="auto">
          <a:xfrm>
            <a:off x="2057400" y="1981200"/>
            <a:ext cx="12192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59" name="Rectangle 17"/>
          <p:cNvSpPr>
            <a:spLocks noChangeArrowheads="1"/>
          </p:cNvSpPr>
          <p:nvPr/>
        </p:nvSpPr>
        <p:spPr bwMode="auto">
          <a:xfrm>
            <a:off x="4114800" y="1981200"/>
            <a:ext cx="457200" cy="152400"/>
          </a:xfrm>
          <a:prstGeom prst="rect">
            <a:avLst/>
          </a:prstGeom>
          <a:solidFill>
            <a:srgbClr val="800000"/>
          </a:solidFill>
          <a:ln w="9525">
            <a:solidFill>
              <a:srgbClr val="800000"/>
            </a:solidFill>
            <a:miter lim="800000"/>
            <a:headEnd/>
            <a:tailEnd/>
          </a:ln>
        </p:spPr>
        <p:txBody>
          <a:bodyPr wrap="none" anchor="ctr"/>
          <a:lstStyle/>
          <a:p>
            <a:pPr algn="ctr"/>
            <a:endParaRPr lang="en-US"/>
          </a:p>
        </p:txBody>
      </p:sp>
      <p:sp>
        <p:nvSpPr>
          <p:cNvPr id="31760" name="Rectangle 18"/>
          <p:cNvSpPr>
            <a:spLocks noChangeArrowheads="1"/>
          </p:cNvSpPr>
          <p:nvPr/>
        </p:nvSpPr>
        <p:spPr bwMode="auto">
          <a:xfrm>
            <a:off x="5943600" y="1981200"/>
            <a:ext cx="990600" cy="152400"/>
          </a:xfrm>
          <a:prstGeom prst="rect">
            <a:avLst/>
          </a:prstGeom>
          <a:solidFill>
            <a:srgbClr val="800000"/>
          </a:solidFill>
          <a:ln w="9525">
            <a:solidFill>
              <a:srgbClr val="800000"/>
            </a:solidFill>
            <a:miter lim="800000"/>
            <a:headEnd/>
            <a:tailEnd/>
          </a:ln>
        </p:spPr>
        <p:txBody>
          <a:bodyPr wrap="none" anchor="ctr"/>
          <a:lstStyle/>
          <a:p>
            <a:pPr algn="ctr"/>
            <a:endParaRPr lang="en-US"/>
          </a:p>
        </p:txBody>
      </p:sp>
      <p:sp>
        <p:nvSpPr>
          <p:cNvPr id="31761" name="Rectangle 19"/>
          <p:cNvSpPr>
            <a:spLocks noChangeArrowheads="1"/>
          </p:cNvSpPr>
          <p:nvPr/>
        </p:nvSpPr>
        <p:spPr bwMode="auto">
          <a:xfrm>
            <a:off x="2286000" y="2514600"/>
            <a:ext cx="9906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2" name="Rectangle 20"/>
          <p:cNvSpPr>
            <a:spLocks noChangeArrowheads="1"/>
          </p:cNvSpPr>
          <p:nvPr/>
        </p:nvSpPr>
        <p:spPr bwMode="auto">
          <a:xfrm>
            <a:off x="3962400" y="2514600"/>
            <a:ext cx="9906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3" name="Rectangle 21"/>
          <p:cNvSpPr>
            <a:spLocks noChangeArrowheads="1"/>
          </p:cNvSpPr>
          <p:nvPr/>
        </p:nvSpPr>
        <p:spPr bwMode="auto">
          <a:xfrm>
            <a:off x="5943600" y="2514600"/>
            <a:ext cx="6096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4" name="Rectangle 22"/>
          <p:cNvSpPr>
            <a:spLocks noChangeArrowheads="1"/>
          </p:cNvSpPr>
          <p:nvPr/>
        </p:nvSpPr>
        <p:spPr bwMode="auto">
          <a:xfrm>
            <a:off x="3962400" y="3048000"/>
            <a:ext cx="9906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5" name="Rectangle 23"/>
          <p:cNvSpPr>
            <a:spLocks noChangeArrowheads="1"/>
          </p:cNvSpPr>
          <p:nvPr/>
        </p:nvSpPr>
        <p:spPr bwMode="auto">
          <a:xfrm>
            <a:off x="5943600" y="3048000"/>
            <a:ext cx="9906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6" name="Rectangle 24"/>
          <p:cNvSpPr>
            <a:spLocks noChangeArrowheads="1"/>
          </p:cNvSpPr>
          <p:nvPr/>
        </p:nvSpPr>
        <p:spPr bwMode="auto">
          <a:xfrm>
            <a:off x="2286000" y="3581400"/>
            <a:ext cx="9906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7" name="Rectangle 25"/>
          <p:cNvSpPr>
            <a:spLocks noChangeArrowheads="1"/>
          </p:cNvSpPr>
          <p:nvPr/>
        </p:nvSpPr>
        <p:spPr bwMode="auto">
          <a:xfrm>
            <a:off x="4495800" y="3581400"/>
            <a:ext cx="8382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8" name="Rectangle 26"/>
          <p:cNvSpPr>
            <a:spLocks noChangeArrowheads="1"/>
          </p:cNvSpPr>
          <p:nvPr/>
        </p:nvSpPr>
        <p:spPr bwMode="auto">
          <a:xfrm>
            <a:off x="5943600" y="3581400"/>
            <a:ext cx="838200" cy="152400"/>
          </a:xfrm>
          <a:prstGeom prst="rect">
            <a:avLst/>
          </a:prstGeom>
          <a:solidFill>
            <a:srgbClr val="800000"/>
          </a:solidFill>
          <a:ln w="9525">
            <a:solidFill>
              <a:srgbClr val="800000"/>
            </a:solidFill>
            <a:miter lim="800000"/>
            <a:headEnd/>
            <a:tailEnd/>
          </a:ln>
        </p:spPr>
        <p:txBody>
          <a:bodyPr wrap="none" anchor="ctr"/>
          <a:lstStyle/>
          <a:p>
            <a:endParaRPr lang="en-US"/>
          </a:p>
        </p:txBody>
      </p:sp>
      <p:sp>
        <p:nvSpPr>
          <p:cNvPr id="31769" name="Line 28"/>
          <p:cNvSpPr>
            <a:spLocks noChangeShapeType="1"/>
          </p:cNvSpPr>
          <p:nvPr/>
        </p:nvSpPr>
        <p:spPr bwMode="auto">
          <a:xfrm>
            <a:off x="1676400" y="4800600"/>
            <a:ext cx="5715000" cy="0"/>
          </a:xfrm>
          <a:prstGeom prst="line">
            <a:avLst/>
          </a:prstGeom>
          <a:noFill/>
          <a:ln w="9525">
            <a:solidFill>
              <a:schemeClr val="tx2"/>
            </a:solidFill>
            <a:round/>
            <a:headEnd/>
            <a:tailEnd/>
          </a:ln>
        </p:spPr>
        <p:txBody>
          <a:bodyPr/>
          <a:lstStyle/>
          <a:p>
            <a:endParaRPr lang="en-US"/>
          </a:p>
        </p:txBody>
      </p:sp>
      <p:sp>
        <p:nvSpPr>
          <p:cNvPr id="31770" name="Text Box 29"/>
          <p:cNvSpPr txBox="1">
            <a:spLocks noChangeArrowheads="1"/>
          </p:cNvSpPr>
          <p:nvPr/>
        </p:nvSpPr>
        <p:spPr bwMode="auto">
          <a:xfrm>
            <a:off x="231238" y="5216436"/>
            <a:ext cx="1494320" cy="400110"/>
          </a:xfrm>
          <a:prstGeom prst="rect">
            <a:avLst/>
          </a:prstGeom>
          <a:noFill/>
          <a:ln w="9525">
            <a:noFill/>
            <a:miter lim="800000"/>
            <a:headEnd/>
            <a:tailEnd/>
          </a:ln>
        </p:spPr>
        <p:txBody>
          <a:bodyPr wrap="none">
            <a:spAutoFit/>
          </a:bodyPr>
          <a:lstStyle/>
          <a:p>
            <a:r>
              <a:rPr lang="en-US" sz="2000" dirty="0"/>
              <a:t>OR method</a:t>
            </a:r>
          </a:p>
        </p:txBody>
      </p:sp>
      <p:sp>
        <p:nvSpPr>
          <p:cNvPr id="31771" name="Text Box 30"/>
          <p:cNvSpPr txBox="1">
            <a:spLocks noChangeArrowheads="1"/>
          </p:cNvSpPr>
          <p:nvPr/>
        </p:nvSpPr>
        <p:spPr bwMode="auto">
          <a:xfrm>
            <a:off x="95250" y="5805488"/>
            <a:ext cx="2113207" cy="400110"/>
          </a:xfrm>
          <a:prstGeom prst="rect">
            <a:avLst/>
          </a:prstGeom>
          <a:noFill/>
          <a:ln w="9525">
            <a:noFill/>
            <a:miter lim="800000"/>
            <a:headEnd/>
            <a:tailEnd/>
          </a:ln>
        </p:spPr>
        <p:txBody>
          <a:bodyPr wrap="none">
            <a:spAutoFit/>
          </a:bodyPr>
          <a:lstStyle/>
          <a:p>
            <a:r>
              <a:rPr lang="en-US" sz="2000" dirty="0"/>
              <a:t>‘Majority’ method</a:t>
            </a:r>
          </a:p>
        </p:txBody>
      </p:sp>
      <p:sp>
        <p:nvSpPr>
          <p:cNvPr id="31772" name="Line 31"/>
          <p:cNvSpPr>
            <a:spLocks noChangeShapeType="1"/>
          </p:cNvSpPr>
          <p:nvPr/>
        </p:nvSpPr>
        <p:spPr bwMode="auto">
          <a:xfrm>
            <a:off x="1676400" y="5410200"/>
            <a:ext cx="5715000" cy="0"/>
          </a:xfrm>
          <a:prstGeom prst="line">
            <a:avLst/>
          </a:prstGeom>
          <a:noFill/>
          <a:ln w="9525">
            <a:solidFill>
              <a:schemeClr val="tx2"/>
            </a:solidFill>
            <a:round/>
            <a:headEnd/>
            <a:tailEnd/>
          </a:ln>
        </p:spPr>
        <p:txBody>
          <a:bodyPr/>
          <a:lstStyle/>
          <a:p>
            <a:endParaRPr lang="en-US"/>
          </a:p>
        </p:txBody>
      </p:sp>
      <p:sp>
        <p:nvSpPr>
          <p:cNvPr id="31773" name="Line 32"/>
          <p:cNvSpPr>
            <a:spLocks noChangeShapeType="1"/>
          </p:cNvSpPr>
          <p:nvPr/>
        </p:nvSpPr>
        <p:spPr bwMode="auto">
          <a:xfrm>
            <a:off x="1676400" y="5943600"/>
            <a:ext cx="5715000" cy="0"/>
          </a:xfrm>
          <a:prstGeom prst="line">
            <a:avLst/>
          </a:prstGeom>
          <a:noFill/>
          <a:ln w="9525">
            <a:solidFill>
              <a:schemeClr val="tx2"/>
            </a:solidFill>
            <a:round/>
            <a:headEnd/>
            <a:tailEnd/>
          </a:ln>
        </p:spPr>
        <p:txBody>
          <a:bodyPr/>
          <a:lstStyle/>
          <a:p>
            <a:endParaRPr lang="en-US"/>
          </a:p>
        </p:txBody>
      </p:sp>
      <p:sp>
        <p:nvSpPr>
          <p:cNvPr id="31774" name="Rectangle 33"/>
          <p:cNvSpPr>
            <a:spLocks noChangeArrowheads="1"/>
          </p:cNvSpPr>
          <p:nvPr/>
        </p:nvSpPr>
        <p:spPr bwMode="auto">
          <a:xfrm>
            <a:off x="2286000" y="4724400"/>
            <a:ext cx="990600" cy="152400"/>
          </a:xfrm>
          <a:prstGeom prst="rect">
            <a:avLst/>
          </a:prstGeom>
          <a:solidFill>
            <a:srgbClr val="CC6600"/>
          </a:solidFill>
          <a:ln w="9525">
            <a:solidFill>
              <a:srgbClr val="800000"/>
            </a:solidFill>
            <a:miter lim="800000"/>
            <a:headEnd/>
            <a:tailEnd/>
          </a:ln>
        </p:spPr>
        <p:txBody>
          <a:bodyPr wrap="none" anchor="ctr"/>
          <a:lstStyle/>
          <a:p>
            <a:endParaRPr lang="en-US"/>
          </a:p>
        </p:txBody>
      </p:sp>
      <p:sp>
        <p:nvSpPr>
          <p:cNvPr id="31775" name="Rectangle 34"/>
          <p:cNvSpPr>
            <a:spLocks noChangeArrowheads="1"/>
          </p:cNvSpPr>
          <p:nvPr/>
        </p:nvSpPr>
        <p:spPr bwMode="auto">
          <a:xfrm flipH="1">
            <a:off x="4495800" y="4724400"/>
            <a:ext cx="76200" cy="152400"/>
          </a:xfrm>
          <a:prstGeom prst="rect">
            <a:avLst/>
          </a:prstGeom>
          <a:solidFill>
            <a:srgbClr val="CC6600"/>
          </a:solidFill>
          <a:ln w="9525">
            <a:solidFill>
              <a:srgbClr val="800000"/>
            </a:solidFill>
            <a:miter lim="800000"/>
            <a:headEnd/>
            <a:tailEnd/>
          </a:ln>
        </p:spPr>
        <p:txBody>
          <a:bodyPr wrap="none" anchor="ctr"/>
          <a:lstStyle/>
          <a:p>
            <a:endParaRPr lang="en-US"/>
          </a:p>
        </p:txBody>
      </p:sp>
      <p:sp>
        <p:nvSpPr>
          <p:cNvPr id="31776" name="Line 35"/>
          <p:cNvSpPr>
            <a:spLocks noChangeShapeType="1"/>
          </p:cNvSpPr>
          <p:nvPr/>
        </p:nvSpPr>
        <p:spPr bwMode="auto">
          <a:xfrm>
            <a:off x="3276600" y="2133600"/>
            <a:ext cx="0" cy="3810000"/>
          </a:xfrm>
          <a:prstGeom prst="line">
            <a:avLst/>
          </a:prstGeom>
          <a:noFill/>
          <a:ln w="9525">
            <a:solidFill>
              <a:schemeClr val="tx1"/>
            </a:solidFill>
            <a:prstDash val="dash"/>
            <a:round/>
            <a:headEnd/>
            <a:tailEnd/>
          </a:ln>
        </p:spPr>
        <p:txBody>
          <a:bodyPr/>
          <a:lstStyle/>
          <a:p>
            <a:endParaRPr lang="en-US"/>
          </a:p>
        </p:txBody>
      </p:sp>
      <p:sp>
        <p:nvSpPr>
          <p:cNvPr id="31777" name="Rectangle 37"/>
          <p:cNvSpPr>
            <a:spLocks noChangeArrowheads="1"/>
          </p:cNvSpPr>
          <p:nvPr/>
        </p:nvSpPr>
        <p:spPr bwMode="auto">
          <a:xfrm>
            <a:off x="5943600" y="4724400"/>
            <a:ext cx="609600" cy="152400"/>
          </a:xfrm>
          <a:prstGeom prst="rect">
            <a:avLst/>
          </a:prstGeom>
          <a:solidFill>
            <a:srgbClr val="CC6600"/>
          </a:solidFill>
          <a:ln w="9525">
            <a:solidFill>
              <a:srgbClr val="800000"/>
            </a:solidFill>
            <a:miter lim="800000"/>
            <a:headEnd/>
            <a:tailEnd/>
          </a:ln>
        </p:spPr>
        <p:txBody>
          <a:bodyPr wrap="none" anchor="ctr"/>
          <a:lstStyle/>
          <a:p>
            <a:endParaRPr lang="en-US"/>
          </a:p>
        </p:txBody>
      </p:sp>
      <p:sp>
        <p:nvSpPr>
          <p:cNvPr id="31778" name="Rectangle 38"/>
          <p:cNvSpPr>
            <a:spLocks noChangeArrowheads="1"/>
          </p:cNvSpPr>
          <p:nvPr/>
        </p:nvSpPr>
        <p:spPr bwMode="auto">
          <a:xfrm>
            <a:off x="2057400" y="5334000"/>
            <a:ext cx="1219200" cy="152400"/>
          </a:xfrm>
          <a:prstGeom prst="rect">
            <a:avLst/>
          </a:prstGeom>
          <a:solidFill>
            <a:srgbClr val="006600"/>
          </a:solidFill>
          <a:ln w="9525">
            <a:solidFill>
              <a:srgbClr val="003300"/>
            </a:solidFill>
            <a:miter lim="800000"/>
            <a:headEnd/>
            <a:tailEnd/>
          </a:ln>
        </p:spPr>
        <p:txBody>
          <a:bodyPr wrap="none" anchor="ctr"/>
          <a:lstStyle/>
          <a:p>
            <a:pPr algn="ctr"/>
            <a:endParaRPr lang="en-US">
              <a:solidFill>
                <a:srgbClr val="008000"/>
              </a:solidFill>
            </a:endParaRPr>
          </a:p>
        </p:txBody>
      </p:sp>
      <p:sp>
        <p:nvSpPr>
          <p:cNvPr id="31779" name="Rectangle 39"/>
          <p:cNvSpPr>
            <a:spLocks noChangeArrowheads="1"/>
          </p:cNvSpPr>
          <p:nvPr/>
        </p:nvSpPr>
        <p:spPr bwMode="auto">
          <a:xfrm>
            <a:off x="3962400" y="5334000"/>
            <a:ext cx="1371600" cy="152400"/>
          </a:xfrm>
          <a:prstGeom prst="rect">
            <a:avLst/>
          </a:prstGeom>
          <a:solidFill>
            <a:srgbClr val="006600"/>
          </a:solidFill>
          <a:ln w="9525">
            <a:solidFill>
              <a:srgbClr val="003300"/>
            </a:solidFill>
            <a:miter lim="800000"/>
            <a:headEnd/>
            <a:tailEnd/>
          </a:ln>
        </p:spPr>
        <p:txBody>
          <a:bodyPr wrap="none" anchor="ctr"/>
          <a:lstStyle/>
          <a:p>
            <a:endParaRPr lang="en-US"/>
          </a:p>
        </p:txBody>
      </p:sp>
      <p:sp>
        <p:nvSpPr>
          <p:cNvPr id="31780" name="Rectangle 40"/>
          <p:cNvSpPr>
            <a:spLocks noChangeArrowheads="1"/>
          </p:cNvSpPr>
          <p:nvPr/>
        </p:nvSpPr>
        <p:spPr bwMode="auto">
          <a:xfrm>
            <a:off x="5943600" y="5334000"/>
            <a:ext cx="990600" cy="152400"/>
          </a:xfrm>
          <a:prstGeom prst="rect">
            <a:avLst/>
          </a:prstGeom>
          <a:solidFill>
            <a:srgbClr val="006600"/>
          </a:solidFill>
          <a:ln w="9525">
            <a:solidFill>
              <a:srgbClr val="003300"/>
            </a:solidFill>
            <a:miter lim="800000"/>
            <a:headEnd/>
            <a:tailEnd/>
          </a:ln>
        </p:spPr>
        <p:txBody>
          <a:bodyPr wrap="none" anchor="ctr"/>
          <a:lstStyle/>
          <a:p>
            <a:pPr algn="ctr"/>
            <a:endParaRPr lang="en-US"/>
          </a:p>
        </p:txBody>
      </p:sp>
      <p:sp>
        <p:nvSpPr>
          <p:cNvPr id="31781" name="Rectangle 41"/>
          <p:cNvSpPr>
            <a:spLocks noChangeArrowheads="1"/>
          </p:cNvSpPr>
          <p:nvPr/>
        </p:nvSpPr>
        <p:spPr bwMode="auto">
          <a:xfrm>
            <a:off x="2286000" y="5867400"/>
            <a:ext cx="990600" cy="152400"/>
          </a:xfrm>
          <a:prstGeom prst="rect">
            <a:avLst/>
          </a:prstGeom>
          <a:solidFill>
            <a:srgbClr val="003399"/>
          </a:solidFill>
          <a:ln w="9525">
            <a:solidFill>
              <a:srgbClr val="003366"/>
            </a:solidFill>
            <a:miter lim="800000"/>
            <a:headEnd/>
            <a:tailEnd/>
          </a:ln>
        </p:spPr>
        <p:txBody>
          <a:bodyPr wrap="none" anchor="ctr"/>
          <a:lstStyle/>
          <a:p>
            <a:pPr algn="ctr"/>
            <a:endParaRPr lang="en-US">
              <a:solidFill>
                <a:srgbClr val="008000"/>
              </a:solidFill>
            </a:endParaRPr>
          </a:p>
        </p:txBody>
      </p:sp>
      <p:sp>
        <p:nvSpPr>
          <p:cNvPr id="31782" name="Rectangle 42"/>
          <p:cNvSpPr>
            <a:spLocks noChangeArrowheads="1"/>
          </p:cNvSpPr>
          <p:nvPr/>
        </p:nvSpPr>
        <p:spPr bwMode="auto">
          <a:xfrm>
            <a:off x="3962400" y="5867400"/>
            <a:ext cx="990600" cy="152400"/>
          </a:xfrm>
          <a:prstGeom prst="rect">
            <a:avLst/>
          </a:prstGeom>
          <a:solidFill>
            <a:srgbClr val="003399"/>
          </a:solidFill>
          <a:ln w="9525">
            <a:solidFill>
              <a:srgbClr val="003366"/>
            </a:solidFill>
            <a:miter lim="800000"/>
            <a:headEnd/>
            <a:tailEnd/>
          </a:ln>
        </p:spPr>
        <p:txBody>
          <a:bodyPr wrap="none" anchor="ctr"/>
          <a:lstStyle/>
          <a:p>
            <a:endParaRPr lang="en-US"/>
          </a:p>
        </p:txBody>
      </p:sp>
      <p:sp>
        <p:nvSpPr>
          <p:cNvPr id="31783" name="Rectangle 43"/>
          <p:cNvSpPr>
            <a:spLocks noChangeArrowheads="1"/>
          </p:cNvSpPr>
          <p:nvPr/>
        </p:nvSpPr>
        <p:spPr bwMode="auto">
          <a:xfrm>
            <a:off x="5943600" y="5867400"/>
            <a:ext cx="990600" cy="152400"/>
          </a:xfrm>
          <a:prstGeom prst="rect">
            <a:avLst/>
          </a:prstGeom>
          <a:solidFill>
            <a:srgbClr val="003399"/>
          </a:solidFill>
          <a:ln w="9525">
            <a:solidFill>
              <a:srgbClr val="003366"/>
            </a:solidFill>
            <a:miter lim="800000"/>
            <a:headEnd/>
            <a:tailEnd/>
          </a:ln>
        </p:spPr>
        <p:txBody>
          <a:bodyPr wrap="none" anchor="ctr"/>
          <a:lstStyle/>
          <a:p>
            <a:endParaRPr lang="en-US"/>
          </a:p>
        </p:txBody>
      </p:sp>
      <p:sp>
        <p:nvSpPr>
          <p:cNvPr id="31784" name="Line 44"/>
          <p:cNvSpPr>
            <a:spLocks noChangeShapeType="1"/>
          </p:cNvSpPr>
          <p:nvPr/>
        </p:nvSpPr>
        <p:spPr bwMode="auto">
          <a:xfrm>
            <a:off x="3962400" y="2514600"/>
            <a:ext cx="0" cy="3581400"/>
          </a:xfrm>
          <a:prstGeom prst="line">
            <a:avLst/>
          </a:prstGeom>
          <a:noFill/>
          <a:ln w="9525">
            <a:solidFill>
              <a:schemeClr val="tx1"/>
            </a:solidFill>
            <a:prstDash val="dash"/>
            <a:round/>
            <a:headEnd/>
            <a:tailEnd/>
          </a:ln>
        </p:spPr>
        <p:txBody>
          <a:bodyPr/>
          <a:lstStyle/>
          <a:p>
            <a:endParaRPr lang="en-US"/>
          </a:p>
        </p:txBody>
      </p:sp>
      <p:sp>
        <p:nvSpPr>
          <p:cNvPr id="31785" name="Line 45"/>
          <p:cNvSpPr>
            <a:spLocks noChangeShapeType="1"/>
          </p:cNvSpPr>
          <p:nvPr/>
        </p:nvSpPr>
        <p:spPr bwMode="auto">
          <a:xfrm>
            <a:off x="4953000" y="2514600"/>
            <a:ext cx="0" cy="3581400"/>
          </a:xfrm>
          <a:prstGeom prst="line">
            <a:avLst/>
          </a:prstGeom>
          <a:noFill/>
          <a:ln w="9525">
            <a:solidFill>
              <a:schemeClr val="tx1"/>
            </a:solidFill>
            <a:prstDash val="dash"/>
            <a:round/>
            <a:headEnd/>
            <a:tailEnd/>
          </a:ln>
        </p:spPr>
        <p:txBody>
          <a:bodyPr/>
          <a:lstStyle/>
          <a:p>
            <a:endParaRPr lang="en-US"/>
          </a:p>
        </p:txBody>
      </p:sp>
      <p:sp>
        <p:nvSpPr>
          <p:cNvPr id="31786" name="Line 46"/>
          <p:cNvSpPr>
            <a:spLocks noChangeShapeType="1"/>
          </p:cNvSpPr>
          <p:nvPr/>
        </p:nvSpPr>
        <p:spPr bwMode="auto">
          <a:xfrm>
            <a:off x="4495800" y="2133600"/>
            <a:ext cx="0" cy="2743200"/>
          </a:xfrm>
          <a:prstGeom prst="line">
            <a:avLst/>
          </a:prstGeom>
          <a:noFill/>
          <a:ln w="9525">
            <a:solidFill>
              <a:schemeClr val="tx1"/>
            </a:solidFill>
            <a:prstDash val="dash"/>
            <a:round/>
            <a:headEnd/>
            <a:tailEnd/>
          </a:ln>
        </p:spPr>
        <p:txBody>
          <a:bodyPr/>
          <a:lstStyle/>
          <a:p>
            <a:endParaRPr lang="en-US"/>
          </a:p>
        </p:txBody>
      </p:sp>
      <p:sp>
        <p:nvSpPr>
          <p:cNvPr id="31787" name="Line 47"/>
          <p:cNvSpPr>
            <a:spLocks noChangeShapeType="1"/>
          </p:cNvSpPr>
          <p:nvPr/>
        </p:nvSpPr>
        <p:spPr bwMode="auto">
          <a:xfrm>
            <a:off x="4572000" y="1981200"/>
            <a:ext cx="0" cy="2895600"/>
          </a:xfrm>
          <a:prstGeom prst="line">
            <a:avLst/>
          </a:prstGeom>
          <a:noFill/>
          <a:ln w="9525">
            <a:solidFill>
              <a:schemeClr val="tx1"/>
            </a:solidFill>
            <a:prstDash val="dash"/>
            <a:round/>
            <a:headEnd/>
            <a:tailEnd/>
          </a:ln>
        </p:spPr>
        <p:txBody>
          <a:bodyPr/>
          <a:lstStyle/>
          <a:p>
            <a:endParaRPr lang="en-US"/>
          </a:p>
        </p:txBody>
      </p:sp>
      <p:sp>
        <p:nvSpPr>
          <p:cNvPr id="31788" name="Line 48"/>
          <p:cNvSpPr>
            <a:spLocks noChangeShapeType="1"/>
          </p:cNvSpPr>
          <p:nvPr/>
        </p:nvSpPr>
        <p:spPr bwMode="auto">
          <a:xfrm>
            <a:off x="5943600" y="1981200"/>
            <a:ext cx="0" cy="4114800"/>
          </a:xfrm>
          <a:prstGeom prst="line">
            <a:avLst/>
          </a:prstGeom>
          <a:noFill/>
          <a:ln w="9525">
            <a:solidFill>
              <a:schemeClr val="tx1"/>
            </a:solidFill>
            <a:prstDash val="dash"/>
            <a:round/>
            <a:headEnd/>
            <a:tailEnd/>
          </a:ln>
        </p:spPr>
        <p:txBody>
          <a:bodyPr/>
          <a:lstStyle/>
          <a:p>
            <a:endParaRPr lang="en-US"/>
          </a:p>
        </p:txBody>
      </p:sp>
      <p:sp>
        <p:nvSpPr>
          <p:cNvPr id="31789" name="Line 49"/>
          <p:cNvSpPr>
            <a:spLocks noChangeShapeType="1"/>
          </p:cNvSpPr>
          <p:nvPr/>
        </p:nvSpPr>
        <p:spPr bwMode="auto">
          <a:xfrm>
            <a:off x="6553200" y="2133600"/>
            <a:ext cx="0" cy="2743200"/>
          </a:xfrm>
          <a:prstGeom prst="line">
            <a:avLst/>
          </a:prstGeom>
          <a:noFill/>
          <a:ln w="9525">
            <a:solidFill>
              <a:schemeClr val="tx1"/>
            </a:solidFill>
            <a:prstDash val="dash"/>
            <a:round/>
            <a:headEnd/>
            <a:tailEnd/>
          </a:ln>
        </p:spPr>
        <p:txBody>
          <a:bodyPr/>
          <a:lstStyle/>
          <a:p>
            <a:endParaRPr lang="en-US"/>
          </a:p>
        </p:txBody>
      </p:sp>
      <p:sp>
        <p:nvSpPr>
          <p:cNvPr id="31790" name="Line 50"/>
          <p:cNvSpPr>
            <a:spLocks noChangeShapeType="1"/>
          </p:cNvSpPr>
          <p:nvPr/>
        </p:nvSpPr>
        <p:spPr bwMode="auto">
          <a:xfrm>
            <a:off x="2286000" y="2514600"/>
            <a:ext cx="0" cy="3581400"/>
          </a:xfrm>
          <a:prstGeom prst="line">
            <a:avLst/>
          </a:prstGeom>
          <a:noFill/>
          <a:ln w="9525">
            <a:solidFill>
              <a:schemeClr val="tx1"/>
            </a:solidFill>
            <a:prstDash val="dash"/>
            <a:round/>
            <a:headEnd/>
            <a:tailEnd/>
          </a:ln>
        </p:spPr>
        <p:txBody>
          <a:bodyPr/>
          <a:lstStyle/>
          <a:p>
            <a:endParaRPr lang="en-US"/>
          </a:p>
        </p:txBody>
      </p:sp>
      <p:sp>
        <p:nvSpPr>
          <p:cNvPr id="31791" name="Line 51"/>
          <p:cNvSpPr>
            <a:spLocks noChangeShapeType="1"/>
          </p:cNvSpPr>
          <p:nvPr/>
        </p:nvSpPr>
        <p:spPr bwMode="auto">
          <a:xfrm>
            <a:off x="5334000" y="3581400"/>
            <a:ext cx="0" cy="1905000"/>
          </a:xfrm>
          <a:prstGeom prst="line">
            <a:avLst/>
          </a:prstGeom>
          <a:noFill/>
          <a:ln w="9525">
            <a:solidFill>
              <a:schemeClr val="tx1"/>
            </a:solidFill>
            <a:prstDash val="dash"/>
            <a:round/>
            <a:headEnd/>
            <a:tailEnd/>
          </a:ln>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Other Programs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noAutofit/>
          </a:bodyPr>
          <a:lstStyle/>
          <a:p>
            <a:r>
              <a:rPr lang="en-US" dirty="0" smtClean="0">
                <a:latin typeface="Georgia" pitchFamily="18" charset="0"/>
              </a:rPr>
              <a:t>Glimmer</a:t>
            </a:r>
          </a:p>
        </p:txBody>
      </p:sp>
      <p:sp>
        <p:nvSpPr>
          <p:cNvPr id="152579" name="Rectangle 3"/>
          <p:cNvSpPr>
            <a:spLocks noGrp="1" noChangeArrowheads="1"/>
          </p:cNvSpPr>
          <p:nvPr>
            <p:ph sz="half" idx="1"/>
          </p:nvPr>
        </p:nvSpPr>
        <p:spPr/>
        <p:txBody>
          <a:bodyPr>
            <a:normAutofit/>
          </a:bodyPr>
          <a:lstStyle/>
          <a:p>
            <a:pPr>
              <a:lnSpc>
                <a:spcPct val="90000"/>
              </a:lnSpc>
            </a:pPr>
            <a:r>
              <a:rPr lang="en-US" sz="2400" dirty="0" smtClean="0">
                <a:latin typeface="Georgia" pitchFamily="18" charset="0"/>
              </a:rPr>
              <a:t>Gene finder for bacterial and </a:t>
            </a:r>
            <a:r>
              <a:rPr lang="en-US" sz="2400" dirty="0" err="1" smtClean="0">
                <a:latin typeface="Georgia" pitchFamily="18" charset="0"/>
              </a:rPr>
              <a:t>archaebacterial</a:t>
            </a:r>
            <a:r>
              <a:rPr lang="en-US" sz="2400" dirty="0" smtClean="0">
                <a:latin typeface="Georgia" pitchFamily="18" charset="0"/>
              </a:rPr>
              <a:t> genomes</a:t>
            </a:r>
          </a:p>
          <a:p>
            <a:pPr>
              <a:lnSpc>
                <a:spcPct val="90000"/>
              </a:lnSpc>
            </a:pPr>
            <a:r>
              <a:rPr lang="en-US" sz="2400" dirty="0" smtClean="0">
                <a:latin typeface="Georgia" pitchFamily="18" charset="0"/>
              </a:rPr>
              <a:t>Uses an “Interpolated Markov model” approach</a:t>
            </a:r>
          </a:p>
          <a:p>
            <a:pPr>
              <a:lnSpc>
                <a:spcPct val="90000"/>
              </a:lnSpc>
            </a:pPr>
            <a:r>
              <a:rPr lang="en-US" sz="2400" dirty="0" smtClean="0">
                <a:latin typeface="Georgia" pitchFamily="18" charset="0"/>
              </a:rPr>
              <a:t>Predicts genes with around 98% accuracy when compared with published annotations </a:t>
            </a:r>
          </a:p>
          <a:p>
            <a:pPr>
              <a:lnSpc>
                <a:spcPct val="90000"/>
              </a:lnSpc>
            </a:pPr>
            <a:r>
              <a:rPr lang="en-US" sz="2400" dirty="0" smtClean="0">
                <a:latin typeface="Georgia" pitchFamily="18" charset="0"/>
              </a:rPr>
              <a:t>No web server but source code is freely available</a:t>
            </a:r>
          </a:p>
          <a:p>
            <a:pPr>
              <a:lnSpc>
                <a:spcPct val="90000"/>
              </a:lnSpc>
            </a:pPr>
            <a:r>
              <a:rPr lang="en-US" sz="2400" dirty="0" smtClean="0"/>
              <a:t>http://www.cbcb.umd.edu/software/glimmer/</a:t>
            </a:r>
            <a:endParaRPr lang="en-US" sz="2400" dirty="0" smtClean="0">
              <a:latin typeface="Georgia" pitchFamily="18"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noAutofit/>
          </a:bodyPr>
          <a:lstStyle/>
          <a:p>
            <a:r>
              <a:rPr lang="en-US" dirty="0" err="1" smtClean="0">
                <a:latin typeface="Georgia" pitchFamily="18" charset="0"/>
              </a:rPr>
              <a:t>GeneMark</a:t>
            </a:r>
            <a:endParaRPr lang="en-US" dirty="0" smtClean="0">
              <a:latin typeface="Georgia" pitchFamily="18" charset="0"/>
            </a:endParaRPr>
          </a:p>
        </p:txBody>
      </p:sp>
      <p:sp>
        <p:nvSpPr>
          <p:cNvPr id="154627" name="Rectangle 3"/>
          <p:cNvSpPr>
            <a:spLocks noGrp="1" noChangeArrowheads="1"/>
          </p:cNvSpPr>
          <p:nvPr>
            <p:ph sz="half" idx="1"/>
          </p:nvPr>
        </p:nvSpPr>
        <p:spPr/>
        <p:txBody>
          <a:bodyPr>
            <a:normAutofit/>
          </a:bodyPr>
          <a:lstStyle/>
          <a:p>
            <a:r>
              <a:rPr lang="en-US" sz="2400" dirty="0" err="1" smtClean="0">
                <a:latin typeface="Georgia" pitchFamily="18" charset="0"/>
              </a:rPr>
              <a:t>GeneMark</a:t>
            </a:r>
            <a:r>
              <a:rPr lang="en-US" sz="2400" dirty="0" smtClean="0">
                <a:latin typeface="Georgia" pitchFamily="18" charset="0"/>
              </a:rPr>
              <a:t> is a gene finder for bacterial and </a:t>
            </a:r>
            <a:r>
              <a:rPr lang="en-US" sz="2400" dirty="0" err="1" smtClean="0">
                <a:latin typeface="Georgia" pitchFamily="18" charset="0"/>
              </a:rPr>
              <a:t>archaebacterial</a:t>
            </a:r>
            <a:r>
              <a:rPr lang="en-US" sz="2400" dirty="0" smtClean="0">
                <a:latin typeface="Georgia" pitchFamily="18" charset="0"/>
              </a:rPr>
              <a:t> sequences</a:t>
            </a:r>
          </a:p>
          <a:p>
            <a:r>
              <a:rPr lang="en-US" sz="2400" dirty="0" smtClean="0">
                <a:latin typeface="Georgia" pitchFamily="18" charset="0"/>
              </a:rPr>
              <a:t>Markov model-based</a:t>
            </a:r>
          </a:p>
          <a:p>
            <a:r>
              <a:rPr lang="en-US" sz="2400" dirty="0" smtClean="0">
                <a:latin typeface="Georgia" pitchFamily="18" charset="0"/>
              </a:rPr>
              <a:t>GeneMark.hmm is designed for </a:t>
            </a:r>
            <a:r>
              <a:rPr lang="en-US" sz="2400" dirty="0" smtClean="0"/>
              <a:t>eukaryotic gene prediction </a:t>
            </a:r>
          </a:p>
          <a:p>
            <a:r>
              <a:rPr lang="en-US" sz="2400" dirty="0" smtClean="0">
                <a:latin typeface="Georgia" pitchFamily="18" charset="0"/>
              </a:rPr>
              <a:t>Both </a:t>
            </a:r>
            <a:r>
              <a:rPr lang="en-US" sz="2400" dirty="0" err="1" smtClean="0"/>
              <a:t>GeneMark</a:t>
            </a:r>
            <a:r>
              <a:rPr lang="en-US" sz="2400" dirty="0" smtClean="0"/>
              <a:t> and GeneMark.hmm are </a:t>
            </a:r>
            <a:r>
              <a:rPr lang="en-US" sz="2400" dirty="0" smtClean="0">
                <a:latin typeface="Georgia" pitchFamily="18" charset="0"/>
              </a:rPr>
              <a:t>available as web servers</a:t>
            </a:r>
          </a:p>
          <a:p>
            <a:r>
              <a:rPr lang="en-US" sz="2400" dirty="0" err="1" smtClean="0">
                <a:latin typeface="Georgia" pitchFamily="18" charset="0"/>
              </a:rPr>
              <a:t>GeneMark</a:t>
            </a:r>
            <a:r>
              <a:rPr lang="en-US" sz="2400" dirty="0" smtClean="0">
                <a:latin typeface="Georgia" pitchFamily="18" charset="0"/>
              </a:rPr>
              <a:t> accuracy in 90-99% range</a:t>
            </a:r>
          </a:p>
          <a:p>
            <a:r>
              <a:rPr lang="en-US" sz="2400" dirty="0" smtClean="0"/>
              <a:t>http://exon.biology.gatech.edu/ </a:t>
            </a:r>
            <a:endParaRPr lang="en-US" sz="2400" dirty="0" smtClean="0">
              <a:latin typeface="Georgia" pitchFamily="18" charset="0"/>
            </a:endParaRPr>
          </a:p>
          <a:p>
            <a:endParaRPr lang="en-US" sz="2400" dirty="0" smtClean="0">
              <a:latin typeface="Georgia"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3170" name="Rectangle 2"/>
          <p:cNvSpPr>
            <a:spLocks noGrp="1" noChangeArrowheads="1"/>
          </p:cNvSpPr>
          <p:nvPr>
            <p:ph type="title"/>
          </p:nvPr>
        </p:nvSpPr>
        <p:spPr/>
        <p:txBody>
          <a:bodyPr>
            <a:noAutofit/>
          </a:bodyPr>
          <a:lstStyle/>
          <a:p>
            <a:pPr>
              <a:defRPr/>
            </a:pPr>
            <a:r>
              <a:rPr lang="en-US" dirty="0" smtClean="0"/>
              <a:t>Eukaryotic Gene Organization</a:t>
            </a:r>
          </a:p>
        </p:txBody>
      </p:sp>
      <p:sp>
        <p:nvSpPr>
          <p:cNvPr id="10243" name="Rectangle 3"/>
          <p:cNvSpPr>
            <a:spLocks noGrp="1" noChangeArrowheads="1"/>
          </p:cNvSpPr>
          <p:nvPr>
            <p:ph sz="half" idx="1"/>
          </p:nvPr>
        </p:nvSpPr>
        <p:spPr/>
        <p:txBody>
          <a:bodyPr>
            <a:normAutofit/>
          </a:bodyPr>
          <a:lstStyle/>
          <a:p>
            <a:pPr>
              <a:buFontTx/>
              <a:buNone/>
            </a:pPr>
            <a:r>
              <a:rPr lang="en-US" sz="2400" dirty="0" smtClean="0"/>
              <a:t>Model of eukaryotic gene transcription and translation</a:t>
            </a:r>
            <a:endParaRPr lang="en-US" sz="3200" dirty="0" smtClean="0"/>
          </a:p>
        </p:txBody>
      </p:sp>
      <p:sp>
        <p:nvSpPr>
          <p:cNvPr id="10248" name="Rectangle 8"/>
          <p:cNvSpPr>
            <a:spLocks noChangeArrowheads="1"/>
          </p:cNvSpPr>
          <p:nvPr/>
        </p:nvSpPr>
        <p:spPr bwMode="auto">
          <a:xfrm>
            <a:off x="3587750" y="3344863"/>
            <a:ext cx="95250" cy="147637"/>
          </a:xfrm>
          <a:prstGeom prst="rect">
            <a:avLst/>
          </a:prstGeom>
          <a:solidFill>
            <a:schemeClr val="bg1"/>
          </a:solidFill>
          <a:ln w="9525">
            <a:solidFill>
              <a:schemeClr val="bg1"/>
            </a:solidFill>
            <a:miter lim="800000"/>
            <a:headEnd/>
            <a:tailEnd/>
          </a:ln>
        </p:spPr>
        <p:txBody>
          <a:bodyPr wrap="none" anchor="ctr"/>
          <a:lstStyle/>
          <a:p>
            <a:endParaRPr lang="en-US"/>
          </a:p>
        </p:txBody>
      </p:sp>
      <p:grpSp>
        <p:nvGrpSpPr>
          <p:cNvPr id="71" name="Group 70"/>
          <p:cNvGrpSpPr/>
          <p:nvPr/>
        </p:nvGrpSpPr>
        <p:grpSpPr>
          <a:xfrm>
            <a:off x="879475" y="2557562"/>
            <a:ext cx="7489825" cy="1176238"/>
            <a:chOff x="879475" y="2557562"/>
            <a:chExt cx="7489825" cy="1176238"/>
          </a:xfrm>
        </p:grpSpPr>
        <p:grpSp>
          <p:nvGrpSpPr>
            <p:cNvPr id="70" name="Group 69"/>
            <p:cNvGrpSpPr/>
            <p:nvPr/>
          </p:nvGrpSpPr>
          <p:grpSpPr>
            <a:xfrm>
              <a:off x="1714500" y="3402013"/>
              <a:ext cx="1212850" cy="0"/>
              <a:chOff x="1714500" y="3402013"/>
              <a:chExt cx="1212850" cy="0"/>
            </a:xfrm>
          </p:grpSpPr>
          <p:grpSp>
            <p:nvGrpSpPr>
              <p:cNvPr id="69" name="Group 68"/>
              <p:cNvGrpSpPr/>
              <p:nvPr/>
            </p:nvGrpSpPr>
            <p:grpSpPr>
              <a:xfrm>
                <a:off x="1714500" y="3402013"/>
                <a:ext cx="755650" cy="0"/>
                <a:chOff x="1714500" y="3402013"/>
                <a:chExt cx="755650" cy="0"/>
              </a:xfrm>
            </p:grpSpPr>
            <p:sp>
              <p:nvSpPr>
                <p:cNvPr id="10250" name="Line 10"/>
                <p:cNvSpPr>
                  <a:spLocks noChangeShapeType="1"/>
                </p:cNvSpPr>
                <p:nvPr/>
              </p:nvSpPr>
              <p:spPr bwMode="auto">
                <a:xfrm flipV="1">
                  <a:off x="1714500" y="3402013"/>
                  <a:ext cx="244475" cy="0"/>
                </a:xfrm>
                <a:prstGeom prst="line">
                  <a:avLst/>
                </a:prstGeom>
                <a:noFill/>
                <a:ln w="38100">
                  <a:solidFill>
                    <a:srgbClr val="CC6600"/>
                  </a:solidFill>
                  <a:round/>
                  <a:headEnd/>
                  <a:tailEnd/>
                </a:ln>
              </p:spPr>
              <p:txBody>
                <a:bodyPr wrap="none" anchor="ctr"/>
                <a:lstStyle/>
                <a:p>
                  <a:endParaRPr lang="en-US"/>
                </a:p>
              </p:txBody>
            </p:sp>
            <p:sp>
              <p:nvSpPr>
                <p:cNvPr id="10251" name="Line 11"/>
                <p:cNvSpPr>
                  <a:spLocks noChangeShapeType="1"/>
                </p:cNvSpPr>
                <p:nvPr/>
              </p:nvSpPr>
              <p:spPr bwMode="auto">
                <a:xfrm>
                  <a:off x="2225675" y="3402013"/>
                  <a:ext cx="244475" cy="0"/>
                </a:xfrm>
                <a:prstGeom prst="line">
                  <a:avLst/>
                </a:prstGeom>
                <a:noFill/>
                <a:ln w="38100">
                  <a:solidFill>
                    <a:srgbClr val="CC6600"/>
                  </a:solidFill>
                  <a:round/>
                  <a:headEnd/>
                  <a:tailEnd/>
                </a:ln>
              </p:spPr>
              <p:txBody>
                <a:bodyPr wrap="none" anchor="ctr"/>
                <a:lstStyle/>
                <a:p>
                  <a:endParaRPr lang="en-US"/>
                </a:p>
              </p:txBody>
            </p:sp>
          </p:grpSp>
          <p:sp>
            <p:nvSpPr>
              <p:cNvPr id="10252" name="Line 12"/>
              <p:cNvSpPr>
                <a:spLocks noChangeShapeType="1"/>
              </p:cNvSpPr>
              <p:nvPr/>
            </p:nvSpPr>
            <p:spPr bwMode="auto">
              <a:xfrm>
                <a:off x="2736850" y="3402013"/>
                <a:ext cx="190500" cy="0"/>
              </a:xfrm>
              <a:prstGeom prst="line">
                <a:avLst/>
              </a:prstGeom>
              <a:noFill/>
              <a:ln w="38100">
                <a:solidFill>
                  <a:srgbClr val="CC6600"/>
                </a:solidFill>
                <a:round/>
                <a:headEnd/>
                <a:tailEnd/>
              </a:ln>
            </p:spPr>
            <p:txBody>
              <a:bodyPr wrap="none" anchor="ctr"/>
              <a:lstStyle/>
              <a:p>
                <a:endParaRPr lang="en-US"/>
              </a:p>
            </p:txBody>
          </p:sp>
        </p:grpSp>
        <p:grpSp>
          <p:nvGrpSpPr>
            <p:cNvPr id="66" name="Group 65"/>
            <p:cNvGrpSpPr/>
            <p:nvPr/>
          </p:nvGrpSpPr>
          <p:grpSpPr>
            <a:xfrm>
              <a:off x="879475" y="2557562"/>
              <a:ext cx="7489825" cy="1176238"/>
              <a:chOff x="879475" y="2557562"/>
              <a:chExt cx="7489825" cy="1176238"/>
            </a:xfrm>
          </p:grpSpPr>
          <p:sp>
            <p:nvSpPr>
              <p:cNvPr id="263177" name="Rectangle 9"/>
              <p:cNvSpPr>
                <a:spLocks noChangeArrowheads="1"/>
              </p:cNvSpPr>
              <p:nvPr/>
            </p:nvSpPr>
            <p:spPr bwMode="auto">
              <a:xfrm>
                <a:off x="3079750" y="3335338"/>
                <a:ext cx="222250" cy="168275"/>
              </a:xfrm>
              <a:prstGeom prst="rect">
                <a:avLst/>
              </a:prstGeom>
              <a:gradFill rotWithShape="0">
                <a:gsLst>
                  <a:gs pos="0">
                    <a:schemeClr val="bg1">
                      <a:gamma/>
                      <a:shade val="46275"/>
                      <a:invGamma/>
                    </a:schemeClr>
                  </a:gs>
                  <a:gs pos="100000">
                    <a:schemeClr val="bg1"/>
                  </a:gs>
                </a:gsLst>
                <a:lin ang="5400000" scaled="1"/>
              </a:gradFill>
              <a:ln w="19050">
                <a:solidFill>
                  <a:srgbClr val="CC6600"/>
                </a:solidFill>
                <a:miter lim="800000"/>
                <a:headEnd/>
                <a:tailEnd/>
              </a:ln>
              <a:effectLst/>
            </p:spPr>
            <p:txBody>
              <a:bodyPr wrap="none" anchor="ctr"/>
              <a:lstStyle/>
              <a:p>
                <a:pPr algn="ctr" eaLnBrk="0" hangingPunct="0"/>
                <a:endParaRPr lang="en-US" sz="2000" b="1">
                  <a:solidFill>
                    <a:srgbClr val="800000"/>
                  </a:solidFill>
                </a:endParaRPr>
              </a:p>
            </p:txBody>
          </p:sp>
          <p:grpSp>
            <p:nvGrpSpPr>
              <p:cNvPr id="65" name="Group 64"/>
              <p:cNvGrpSpPr/>
              <p:nvPr/>
            </p:nvGrpSpPr>
            <p:grpSpPr>
              <a:xfrm>
                <a:off x="879475" y="2557562"/>
                <a:ext cx="7489825" cy="1176238"/>
                <a:chOff x="879475" y="2557562"/>
                <a:chExt cx="7489825" cy="1176238"/>
              </a:xfrm>
            </p:grpSpPr>
            <p:sp>
              <p:nvSpPr>
                <p:cNvPr id="263173" name="AutoShape 5"/>
                <p:cNvSpPr>
                  <a:spLocks noChangeArrowheads="1"/>
                </p:cNvSpPr>
                <p:nvPr/>
              </p:nvSpPr>
              <p:spPr bwMode="auto">
                <a:xfrm rot="-8128177">
                  <a:off x="6327775" y="3281363"/>
                  <a:ext cx="274638" cy="274637"/>
                </a:xfrm>
                <a:prstGeom prst="rtTriangle">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grpSp>
              <p:nvGrpSpPr>
                <p:cNvPr id="61" name="Group 60"/>
                <p:cNvGrpSpPr/>
                <p:nvPr/>
              </p:nvGrpSpPr>
              <p:grpSpPr>
                <a:xfrm>
                  <a:off x="879475" y="2557562"/>
                  <a:ext cx="7489825" cy="1176238"/>
                  <a:chOff x="879475" y="2557562"/>
                  <a:chExt cx="7489825" cy="1176238"/>
                </a:xfrm>
              </p:grpSpPr>
              <p:sp>
                <p:nvSpPr>
                  <p:cNvPr id="263172" name="Rectangle 4"/>
                  <p:cNvSpPr>
                    <a:spLocks noChangeArrowheads="1"/>
                  </p:cNvSpPr>
                  <p:nvPr/>
                </p:nvSpPr>
                <p:spPr bwMode="auto">
                  <a:xfrm>
                    <a:off x="3535363" y="3333750"/>
                    <a:ext cx="2932112" cy="169863"/>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0246" name="Line 6"/>
                  <p:cNvSpPr>
                    <a:spLocks noChangeShapeType="1"/>
                  </p:cNvSpPr>
                  <p:nvPr/>
                </p:nvSpPr>
                <p:spPr bwMode="auto">
                  <a:xfrm>
                    <a:off x="1185863" y="3429000"/>
                    <a:ext cx="2349500" cy="0"/>
                  </a:xfrm>
                  <a:prstGeom prst="line">
                    <a:avLst/>
                  </a:prstGeom>
                  <a:noFill/>
                  <a:ln w="19050">
                    <a:solidFill>
                      <a:schemeClr val="tx1"/>
                    </a:solidFill>
                    <a:round/>
                    <a:headEnd/>
                    <a:tailEnd/>
                  </a:ln>
                </p:spPr>
                <p:txBody>
                  <a:bodyPr wrap="none" anchor="ctr"/>
                  <a:lstStyle/>
                  <a:p>
                    <a:endParaRPr lang="en-US"/>
                  </a:p>
                </p:txBody>
              </p:sp>
              <p:sp>
                <p:nvSpPr>
                  <p:cNvPr id="10247" name="Line 7"/>
                  <p:cNvSpPr>
                    <a:spLocks noChangeShapeType="1"/>
                  </p:cNvSpPr>
                  <p:nvPr/>
                </p:nvSpPr>
                <p:spPr bwMode="auto">
                  <a:xfrm>
                    <a:off x="6657975" y="3419475"/>
                    <a:ext cx="571500" cy="0"/>
                  </a:xfrm>
                  <a:prstGeom prst="line">
                    <a:avLst/>
                  </a:prstGeom>
                  <a:noFill/>
                  <a:ln w="19050">
                    <a:solidFill>
                      <a:schemeClr val="tx1"/>
                    </a:solidFill>
                    <a:round/>
                    <a:headEnd/>
                    <a:tailEnd/>
                  </a:ln>
                </p:spPr>
                <p:txBody>
                  <a:bodyPr wrap="none" anchor="ctr"/>
                  <a:lstStyle/>
                  <a:p>
                    <a:endParaRPr lang="en-US"/>
                  </a:p>
                </p:txBody>
              </p:sp>
              <p:sp>
                <p:nvSpPr>
                  <p:cNvPr id="10255" name="Text Box 15"/>
                  <p:cNvSpPr txBox="1">
                    <a:spLocks noChangeArrowheads="1"/>
                  </p:cNvSpPr>
                  <p:nvPr/>
                </p:nvSpPr>
                <p:spPr bwMode="auto">
                  <a:xfrm>
                    <a:off x="879475" y="2799959"/>
                    <a:ext cx="2366963" cy="457200"/>
                  </a:xfrm>
                  <a:prstGeom prst="rect">
                    <a:avLst/>
                  </a:prstGeom>
                  <a:noFill/>
                  <a:ln w="9525">
                    <a:noFill/>
                    <a:miter lim="800000"/>
                    <a:headEnd/>
                    <a:tailEnd/>
                  </a:ln>
                </p:spPr>
                <p:txBody>
                  <a:bodyPr wrap="none" anchor="ctr">
                    <a:spAutoFit/>
                  </a:bodyPr>
                  <a:lstStyle/>
                  <a:p>
                    <a:pPr algn="ctr" eaLnBrk="0" hangingPunct="0"/>
                    <a:r>
                      <a:rPr lang="en-US" sz="1200" b="1" i="1" dirty="0">
                        <a:solidFill>
                          <a:srgbClr val="CC6600"/>
                        </a:solidFill>
                      </a:rPr>
                      <a:t>Upstream transcription factor </a:t>
                    </a:r>
                  </a:p>
                  <a:p>
                    <a:pPr algn="ctr" eaLnBrk="0" hangingPunct="0"/>
                    <a:r>
                      <a:rPr lang="en-US" sz="1200" b="1" i="1" dirty="0">
                        <a:solidFill>
                          <a:srgbClr val="CC6600"/>
                        </a:solidFill>
                      </a:rPr>
                      <a:t>binding sites</a:t>
                    </a:r>
                    <a:endParaRPr lang="en-US" sz="2000" b="1" dirty="0">
                      <a:solidFill>
                        <a:srgbClr val="800000"/>
                      </a:solidFill>
                    </a:endParaRPr>
                  </a:p>
                </p:txBody>
              </p:sp>
              <p:sp>
                <p:nvSpPr>
                  <p:cNvPr id="10256" name="Text Box 16"/>
                  <p:cNvSpPr txBox="1">
                    <a:spLocks noChangeArrowheads="1"/>
                  </p:cNvSpPr>
                  <p:nvPr/>
                </p:nvSpPr>
                <p:spPr bwMode="auto">
                  <a:xfrm>
                    <a:off x="1439212" y="2557562"/>
                    <a:ext cx="1579278" cy="307777"/>
                  </a:xfrm>
                  <a:prstGeom prst="rect">
                    <a:avLst/>
                  </a:prstGeom>
                  <a:noFill/>
                  <a:ln w="9525">
                    <a:noFill/>
                    <a:miter lim="800000"/>
                    <a:headEnd/>
                    <a:tailEnd/>
                  </a:ln>
                </p:spPr>
                <p:txBody>
                  <a:bodyPr wrap="none" anchor="ctr">
                    <a:spAutoFit/>
                  </a:bodyPr>
                  <a:lstStyle/>
                  <a:p>
                    <a:pPr algn="ctr" eaLnBrk="0" hangingPunct="0"/>
                    <a:r>
                      <a:rPr lang="en-US" sz="1400" b="1" dirty="0" smtClean="0">
                        <a:solidFill>
                          <a:schemeClr val="tx2"/>
                        </a:solidFill>
                      </a:rPr>
                      <a:t>Promoter region</a:t>
                    </a:r>
                    <a:endParaRPr lang="en-US" sz="2000" b="1" dirty="0">
                      <a:solidFill>
                        <a:srgbClr val="800000"/>
                      </a:solidFill>
                    </a:endParaRPr>
                  </a:p>
                </p:txBody>
              </p:sp>
              <p:sp>
                <p:nvSpPr>
                  <p:cNvPr id="10257" name="Text Box 17"/>
                  <p:cNvSpPr txBox="1">
                    <a:spLocks noChangeArrowheads="1"/>
                  </p:cNvSpPr>
                  <p:nvPr/>
                </p:nvSpPr>
                <p:spPr bwMode="auto">
                  <a:xfrm>
                    <a:off x="1543050" y="3452813"/>
                    <a:ext cx="463550" cy="274637"/>
                  </a:xfrm>
                  <a:prstGeom prst="rect">
                    <a:avLst/>
                  </a:prstGeom>
                  <a:noFill/>
                  <a:ln w="9525">
                    <a:noFill/>
                    <a:miter lim="800000"/>
                    <a:headEnd/>
                    <a:tailEnd/>
                  </a:ln>
                </p:spPr>
                <p:txBody>
                  <a:bodyPr wrap="none" anchor="ctr">
                    <a:spAutoFit/>
                  </a:bodyPr>
                  <a:lstStyle/>
                  <a:p>
                    <a:pPr algn="ctr" eaLnBrk="0" hangingPunct="0"/>
                    <a:r>
                      <a:rPr lang="en-US" sz="1200" b="1" i="1">
                        <a:solidFill>
                          <a:srgbClr val="CC6600"/>
                        </a:solidFill>
                      </a:rPr>
                      <a:t>Sp1</a:t>
                    </a:r>
                    <a:endParaRPr lang="en-US" sz="2000" b="1">
                      <a:solidFill>
                        <a:srgbClr val="800000"/>
                      </a:solidFill>
                    </a:endParaRPr>
                  </a:p>
                </p:txBody>
              </p:sp>
              <p:sp>
                <p:nvSpPr>
                  <p:cNvPr id="10258" name="Text Box 18"/>
                  <p:cNvSpPr txBox="1">
                    <a:spLocks noChangeArrowheads="1"/>
                  </p:cNvSpPr>
                  <p:nvPr/>
                </p:nvSpPr>
                <p:spPr bwMode="auto">
                  <a:xfrm>
                    <a:off x="1963738" y="3454400"/>
                    <a:ext cx="649287" cy="274638"/>
                  </a:xfrm>
                  <a:prstGeom prst="rect">
                    <a:avLst/>
                  </a:prstGeom>
                  <a:noFill/>
                  <a:ln w="9525">
                    <a:noFill/>
                    <a:miter lim="800000"/>
                    <a:headEnd/>
                    <a:tailEnd/>
                  </a:ln>
                </p:spPr>
                <p:txBody>
                  <a:bodyPr wrap="none" anchor="ctr">
                    <a:spAutoFit/>
                  </a:bodyPr>
                  <a:lstStyle/>
                  <a:p>
                    <a:pPr algn="ctr" eaLnBrk="0" hangingPunct="0"/>
                    <a:r>
                      <a:rPr lang="en-US" sz="1200" b="1" i="1">
                        <a:solidFill>
                          <a:srgbClr val="CC6600"/>
                        </a:solidFill>
                      </a:rPr>
                      <a:t>C/EBP</a:t>
                    </a:r>
                    <a:endParaRPr lang="en-US" sz="2000" b="1">
                      <a:solidFill>
                        <a:srgbClr val="800000"/>
                      </a:solidFill>
                    </a:endParaRPr>
                  </a:p>
                </p:txBody>
              </p:sp>
              <p:sp>
                <p:nvSpPr>
                  <p:cNvPr id="10259" name="Text Box 19"/>
                  <p:cNvSpPr txBox="1">
                    <a:spLocks noChangeArrowheads="1"/>
                  </p:cNvSpPr>
                  <p:nvPr/>
                </p:nvSpPr>
                <p:spPr bwMode="auto">
                  <a:xfrm>
                    <a:off x="2540000" y="3452813"/>
                    <a:ext cx="522288" cy="274637"/>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Oct1</a:t>
                    </a:r>
                    <a:endParaRPr lang="en-US" sz="2000" b="1">
                      <a:solidFill>
                        <a:srgbClr val="800000"/>
                      </a:solidFill>
                    </a:endParaRPr>
                  </a:p>
                </p:txBody>
              </p:sp>
              <p:sp>
                <p:nvSpPr>
                  <p:cNvPr id="10260" name="Text Box 20"/>
                  <p:cNvSpPr txBox="1">
                    <a:spLocks noChangeArrowheads="1"/>
                  </p:cNvSpPr>
                  <p:nvPr/>
                </p:nvSpPr>
                <p:spPr bwMode="auto">
                  <a:xfrm>
                    <a:off x="2894013" y="3041650"/>
                    <a:ext cx="1116012" cy="274638"/>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TATA box</a:t>
                    </a:r>
                    <a:endParaRPr lang="en-US" sz="2000" b="1">
                      <a:solidFill>
                        <a:srgbClr val="800000"/>
                      </a:solidFill>
                    </a:endParaRPr>
                  </a:p>
                </p:txBody>
              </p:sp>
              <p:sp>
                <p:nvSpPr>
                  <p:cNvPr id="10261" name="Text Box 21"/>
                  <p:cNvSpPr txBox="1">
                    <a:spLocks noChangeArrowheads="1"/>
                  </p:cNvSpPr>
                  <p:nvPr/>
                </p:nvSpPr>
                <p:spPr bwMode="auto">
                  <a:xfrm>
                    <a:off x="3152775" y="3459163"/>
                    <a:ext cx="1116013" cy="274637"/>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Initiator</a:t>
                    </a:r>
                    <a:endParaRPr lang="en-US" sz="2000" b="1">
                      <a:solidFill>
                        <a:schemeClr val="accent2"/>
                      </a:solidFill>
                    </a:endParaRPr>
                  </a:p>
                </p:txBody>
              </p:sp>
              <p:sp>
                <p:nvSpPr>
                  <p:cNvPr id="10262" name="Text Box 22"/>
                  <p:cNvSpPr txBox="1">
                    <a:spLocks noChangeArrowheads="1"/>
                  </p:cNvSpPr>
                  <p:nvPr/>
                </p:nvSpPr>
                <p:spPr bwMode="auto">
                  <a:xfrm>
                    <a:off x="4659313" y="2997200"/>
                    <a:ext cx="850900" cy="274638"/>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Gene</a:t>
                    </a:r>
                    <a:endParaRPr lang="en-US" sz="2000" b="1">
                      <a:solidFill>
                        <a:schemeClr val="accent2"/>
                      </a:solidFill>
                    </a:endParaRPr>
                  </a:p>
                </p:txBody>
              </p:sp>
              <p:sp>
                <p:nvSpPr>
                  <p:cNvPr id="10263" name="Text Box 23"/>
                  <p:cNvSpPr txBox="1">
                    <a:spLocks noChangeArrowheads="1"/>
                  </p:cNvSpPr>
                  <p:nvPr/>
                </p:nvSpPr>
                <p:spPr bwMode="auto">
                  <a:xfrm>
                    <a:off x="7210425" y="3206750"/>
                    <a:ext cx="1158875" cy="457200"/>
                  </a:xfrm>
                  <a:prstGeom prst="rect">
                    <a:avLst/>
                  </a:prstGeom>
                  <a:noFill/>
                  <a:ln w="9525">
                    <a:noFill/>
                    <a:miter lim="800000"/>
                    <a:headEnd/>
                    <a:tailEnd/>
                  </a:ln>
                </p:spPr>
                <p:txBody>
                  <a:bodyPr anchor="ctr">
                    <a:spAutoFit/>
                  </a:bodyPr>
                  <a:lstStyle/>
                  <a:p>
                    <a:pPr algn="ctr" eaLnBrk="0" hangingPunct="0"/>
                    <a:r>
                      <a:rPr lang="en-US" sz="1200" b="1" i="1">
                        <a:solidFill>
                          <a:schemeClr val="tx2"/>
                        </a:solidFill>
                      </a:rPr>
                      <a:t>DNA coding strand</a:t>
                    </a:r>
                    <a:endParaRPr lang="en-US" sz="2000" b="1">
                      <a:solidFill>
                        <a:schemeClr val="tx2"/>
                      </a:solidFill>
                    </a:endParaRPr>
                  </a:p>
                </p:txBody>
              </p:sp>
            </p:grpSp>
          </p:grpSp>
        </p:grpSp>
      </p:grpSp>
      <p:grpSp>
        <p:nvGrpSpPr>
          <p:cNvPr id="64" name="Group 63"/>
          <p:cNvGrpSpPr/>
          <p:nvPr/>
        </p:nvGrpSpPr>
        <p:grpSpPr>
          <a:xfrm>
            <a:off x="1885950" y="4867275"/>
            <a:ext cx="6461125" cy="527050"/>
            <a:chOff x="1885950" y="4867275"/>
            <a:chExt cx="6461125" cy="527050"/>
          </a:xfrm>
        </p:grpSpPr>
        <p:sp>
          <p:nvSpPr>
            <p:cNvPr id="10254" name="Oval 14"/>
            <p:cNvSpPr>
              <a:spLocks noChangeArrowheads="1"/>
            </p:cNvSpPr>
            <p:nvPr/>
          </p:nvSpPr>
          <p:spPr bwMode="auto">
            <a:xfrm>
              <a:off x="4179888" y="5111750"/>
              <a:ext cx="1673225" cy="158750"/>
            </a:xfrm>
            <a:prstGeom prst="ellipse">
              <a:avLst/>
            </a:prstGeom>
            <a:gradFill rotWithShape="0">
              <a:gsLst>
                <a:gs pos="0">
                  <a:srgbClr val="FF9966"/>
                </a:gs>
                <a:gs pos="100000">
                  <a:srgbClr val="CC6600"/>
                </a:gs>
              </a:gsLst>
              <a:lin ang="0" scaled="1"/>
            </a:gradFill>
            <a:ln w="9525">
              <a:solidFill>
                <a:srgbClr val="CC6600"/>
              </a:solidFill>
              <a:round/>
              <a:headEnd/>
              <a:tailEnd/>
            </a:ln>
          </p:spPr>
          <p:txBody>
            <a:bodyPr wrap="none" anchor="ctr"/>
            <a:lstStyle/>
            <a:p>
              <a:endParaRPr lang="en-US"/>
            </a:p>
          </p:txBody>
        </p:sp>
        <p:sp>
          <p:nvSpPr>
            <p:cNvPr id="10271" name="Text Box 31"/>
            <p:cNvSpPr txBox="1">
              <a:spLocks noChangeArrowheads="1"/>
            </p:cNvSpPr>
            <p:nvPr/>
          </p:nvSpPr>
          <p:spPr bwMode="auto">
            <a:xfrm>
              <a:off x="7188200" y="4937125"/>
              <a:ext cx="1158875" cy="457200"/>
            </a:xfrm>
            <a:prstGeom prst="rect">
              <a:avLst/>
            </a:prstGeom>
            <a:noFill/>
            <a:ln w="9525">
              <a:noFill/>
              <a:miter lim="800000"/>
              <a:headEnd/>
              <a:tailEnd/>
            </a:ln>
          </p:spPr>
          <p:txBody>
            <a:bodyPr anchor="ctr">
              <a:spAutoFit/>
            </a:bodyPr>
            <a:lstStyle/>
            <a:p>
              <a:pPr algn="ctr" eaLnBrk="0" hangingPunct="0"/>
              <a:r>
                <a:rPr lang="en-US" sz="1200" b="1" i="1" dirty="0">
                  <a:solidFill>
                    <a:schemeClr val="tx2"/>
                  </a:solidFill>
                </a:rPr>
                <a:t>protein</a:t>
              </a:r>
            </a:p>
            <a:p>
              <a:pPr algn="ctr" eaLnBrk="0" hangingPunct="0"/>
              <a:r>
                <a:rPr lang="en-US" sz="1200" b="1" i="1" dirty="0">
                  <a:solidFill>
                    <a:schemeClr val="tx2"/>
                  </a:solidFill>
                </a:rPr>
                <a:t>(peptide)</a:t>
              </a:r>
              <a:endParaRPr lang="en-US" sz="2000" b="1" dirty="0">
                <a:solidFill>
                  <a:schemeClr val="tx2"/>
                </a:solidFill>
              </a:endParaRPr>
            </a:p>
          </p:txBody>
        </p:sp>
        <p:sp>
          <p:nvSpPr>
            <p:cNvPr id="10276" name="Text Box 36"/>
            <p:cNvSpPr txBox="1">
              <a:spLocks noChangeArrowheads="1"/>
            </p:cNvSpPr>
            <p:nvPr/>
          </p:nvSpPr>
          <p:spPr bwMode="auto">
            <a:xfrm>
              <a:off x="1885950" y="4867275"/>
              <a:ext cx="1158875" cy="304800"/>
            </a:xfrm>
            <a:prstGeom prst="rect">
              <a:avLst/>
            </a:prstGeom>
            <a:noFill/>
            <a:ln w="9525">
              <a:noFill/>
              <a:miter lim="800000"/>
              <a:headEnd/>
              <a:tailEnd/>
            </a:ln>
          </p:spPr>
          <p:txBody>
            <a:bodyPr anchor="ctr">
              <a:spAutoFit/>
            </a:bodyPr>
            <a:lstStyle/>
            <a:p>
              <a:pPr algn="ctr" eaLnBrk="0" hangingPunct="0"/>
              <a:r>
                <a:rPr lang="en-US" sz="1400" b="1" dirty="0">
                  <a:solidFill>
                    <a:schemeClr val="tx2"/>
                  </a:solidFill>
                </a:rPr>
                <a:t>Translation</a:t>
              </a:r>
              <a:endParaRPr lang="en-US" sz="2000" b="1" dirty="0">
                <a:solidFill>
                  <a:schemeClr val="tx2"/>
                </a:solidFill>
              </a:endParaRPr>
            </a:p>
          </p:txBody>
        </p:sp>
      </p:grpSp>
      <p:grpSp>
        <p:nvGrpSpPr>
          <p:cNvPr id="67" name="Group 66"/>
          <p:cNvGrpSpPr/>
          <p:nvPr/>
        </p:nvGrpSpPr>
        <p:grpSpPr>
          <a:xfrm>
            <a:off x="3668713" y="2635250"/>
            <a:ext cx="1598612" cy="696913"/>
            <a:chOff x="3668713" y="2635250"/>
            <a:chExt cx="1598612" cy="696913"/>
          </a:xfrm>
        </p:grpSpPr>
        <p:grpSp>
          <p:nvGrpSpPr>
            <p:cNvPr id="2" name="Group 45"/>
            <p:cNvGrpSpPr>
              <a:grpSpLocks/>
            </p:cNvGrpSpPr>
            <p:nvPr/>
          </p:nvGrpSpPr>
          <p:grpSpPr bwMode="auto">
            <a:xfrm>
              <a:off x="3889375" y="2954338"/>
              <a:ext cx="252413" cy="377825"/>
              <a:chOff x="2426" y="1303"/>
              <a:chExt cx="159" cy="238"/>
            </a:xfrm>
          </p:grpSpPr>
          <p:sp>
            <p:nvSpPr>
              <p:cNvPr id="10299" name="Line 46"/>
              <p:cNvSpPr>
                <a:spLocks noChangeShapeType="1"/>
              </p:cNvSpPr>
              <p:nvPr/>
            </p:nvSpPr>
            <p:spPr bwMode="auto">
              <a:xfrm flipV="1">
                <a:off x="2426" y="1303"/>
                <a:ext cx="7" cy="238"/>
              </a:xfrm>
              <a:prstGeom prst="line">
                <a:avLst/>
              </a:prstGeom>
              <a:noFill/>
              <a:ln w="28575">
                <a:solidFill>
                  <a:schemeClr val="accent2"/>
                </a:solidFill>
                <a:round/>
                <a:headEnd/>
                <a:tailEnd/>
              </a:ln>
            </p:spPr>
            <p:txBody>
              <a:bodyPr anchor="ctr"/>
              <a:lstStyle/>
              <a:p>
                <a:endParaRPr lang="en-US"/>
              </a:p>
            </p:txBody>
          </p:sp>
          <p:sp>
            <p:nvSpPr>
              <p:cNvPr id="10300" name="Line 47"/>
              <p:cNvSpPr>
                <a:spLocks noChangeShapeType="1"/>
              </p:cNvSpPr>
              <p:nvPr/>
            </p:nvSpPr>
            <p:spPr bwMode="auto">
              <a:xfrm>
                <a:off x="2434" y="1312"/>
                <a:ext cx="151" cy="0"/>
              </a:xfrm>
              <a:prstGeom prst="line">
                <a:avLst/>
              </a:prstGeom>
              <a:noFill/>
              <a:ln w="28575">
                <a:solidFill>
                  <a:schemeClr val="accent2"/>
                </a:solidFill>
                <a:round/>
                <a:headEnd/>
                <a:tailEnd type="triangle" w="med" len="med"/>
              </a:ln>
            </p:spPr>
            <p:txBody>
              <a:bodyPr anchor="ctr"/>
              <a:lstStyle/>
              <a:p>
                <a:endParaRPr lang="en-US"/>
              </a:p>
            </p:txBody>
          </p:sp>
        </p:grpSp>
        <p:sp>
          <p:nvSpPr>
            <p:cNvPr id="10286" name="Text Box 48"/>
            <p:cNvSpPr txBox="1">
              <a:spLocks noChangeArrowheads="1"/>
            </p:cNvSpPr>
            <p:nvPr/>
          </p:nvSpPr>
          <p:spPr bwMode="auto">
            <a:xfrm>
              <a:off x="3668713" y="2635250"/>
              <a:ext cx="1598612" cy="274638"/>
            </a:xfrm>
            <a:prstGeom prst="rect">
              <a:avLst/>
            </a:prstGeom>
            <a:noFill/>
            <a:ln w="9525">
              <a:noFill/>
              <a:miter lim="800000"/>
              <a:headEnd/>
              <a:tailEnd/>
            </a:ln>
          </p:spPr>
          <p:txBody>
            <a:bodyPr anchor="ctr">
              <a:spAutoFit/>
            </a:bodyPr>
            <a:lstStyle/>
            <a:p>
              <a:pPr algn="ctr" eaLnBrk="0" hangingPunct="0"/>
              <a:r>
                <a:rPr lang="en-US" sz="1200" b="1" i="1">
                  <a:solidFill>
                    <a:srgbClr val="CC6600"/>
                  </a:solidFill>
                </a:rPr>
                <a:t>Translation start</a:t>
              </a:r>
              <a:endParaRPr lang="en-US" sz="2000" b="1">
                <a:solidFill>
                  <a:srgbClr val="800000"/>
                </a:solidFill>
              </a:endParaRPr>
            </a:p>
          </p:txBody>
        </p:sp>
      </p:grpSp>
      <p:grpSp>
        <p:nvGrpSpPr>
          <p:cNvPr id="76" name="Group 75"/>
          <p:cNvGrpSpPr/>
          <p:nvPr/>
        </p:nvGrpSpPr>
        <p:grpSpPr>
          <a:xfrm>
            <a:off x="2105025" y="4230688"/>
            <a:ext cx="6253163" cy="673100"/>
            <a:chOff x="2105025" y="4230688"/>
            <a:chExt cx="6253163" cy="673100"/>
          </a:xfrm>
        </p:grpSpPr>
        <p:sp>
          <p:nvSpPr>
            <p:cNvPr id="10293" name="Rectangle 55"/>
            <p:cNvSpPr>
              <a:spLocks noChangeArrowheads="1"/>
            </p:cNvSpPr>
            <p:nvPr/>
          </p:nvSpPr>
          <p:spPr bwMode="auto">
            <a:xfrm>
              <a:off x="6324600" y="4604409"/>
              <a:ext cx="228600" cy="79376"/>
            </a:xfrm>
            <a:prstGeom prst="rect">
              <a:avLst/>
            </a:prstGeom>
            <a:solidFill>
              <a:srgbClr val="949EEC"/>
            </a:solidFill>
            <a:ln w="9525">
              <a:solidFill>
                <a:schemeClr val="accent2"/>
              </a:solidFill>
              <a:miter lim="800000"/>
              <a:headEnd/>
              <a:tailEnd/>
            </a:ln>
          </p:spPr>
          <p:txBody>
            <a:bodyPr wrap="none" anchor="ctr"/>
            <a:lstStyle/>
            <a:p>
              <a:endParaRPr lang="en-US"/>
            </a:p>
          </p:txBody>
        </p:sp>
        <p:grpSp>
          <p:nvGrpSpPr>
            <p:cNvPr id="74" name="Group 73"/>
            <p:cNvGrpSpPr/>
            <p:nvPr/>
          </p:nvGrpSpPr>
          <p:grpSpPr>
            <a:xfrm>
              <a:off x="2105025" y="4230688"/>
              <a:ext cx="6253163" cy="673100"/>
              <a:chOff x="2105025" y="4230688"/>
              <a:chExt cx="6253163" cy="673100"/>
            </a:xfrm>
          </p:grpSpPr>
          <p:grpSp>
            <p:nvGrpSpPr>
              <p:cNvPr id="63" name="Group 62"/>
              <p:cNvGrpSpPr/>
              <p:nvPr/>
            </p:nvGrpSpPr>
            <p:grpSpPr>
              <a:xfrm>
                <a:off x="2105025" y="4230688"/>
                <a:ext cx="6253163" cy="673100"/>
                <a:chOff x="2105025" y="4230688"/>
                <a:chExt cx="6253163" cy="673100"/>
              </a:xfrm>
            </p:grpSpPr>
            <p:sp>
              <p:nvSpPr>
                <p:cNvPr id="10266" name="Text Box 26"/>
                <p:cNvSpPr txBox="1">
                  <a:spLocks noChangeArrowheads="1"/>
                </p:cNvSpPr>
                <p:nvPr/>
              </p:nvSpPr>
              <p:spPr bwMode="auto">
                <a:xfrm>
                  <a:off x="2105025" y="4302125"/>
                  <a:ext cx="957263" cy="304800"/>
                </a:xfrm>
                <a:prstGeom prst="rect">
                  <a:avLst/>
                </a:prstGeom>
                <a:noFill/>
                <a:ln w="9525">
                  <a:noFill/>
                  <a:miter lim="800000"/>
                  <a:headEnd/>
                  <a:tailEnd/>
                </a:ln>
              </p:spPr>
              <p:txBody>
                <a:bodyPr anchor="ctr">
                  <a:spAutoFit/>
                </a:bodyPr>
                <a:lstStyle/>
                <a:p>
                  <a:pPr algn="ctr" eaLnBrk="0" hangingPunct="0"/>
                  <a:r>
                    <a:rPr lang="en-US" sz="1400" b="1" dirty="0">
                      <a:solidFill>
                        <a:schemeClr val="tx2"/>
                      </a:solidFill>
                    </a:rPr>
                    <a:t>Splicing</a:t>
                  </a:r>
                  <a:endParaRPr lang="en-US" sz="2000" b="1" dirty="0">
                    <a:solidFill>
                      <a:schemeClr val="tx2"/>
                    </a:solidFill>
                  </a:endParaRPr>
                </a:p>
              </p:txBody>
            </p:sp>
            <p:sp>
              <p:nvSpPr>
                <p:cNvPr id="10267" name="Line 27"/>
                <p:cNvSpPr>
                  <a:spLocks noChangeShapeType="1"/>
                </p:cNvSpPr>
                <p:nvPr/>
              </p:nvSpPr>
              <p:spPr bwMode="auto">
                <a:xfrm>
                  <a:off x="4286250" y="4243388"/>
                  <a:ext cx="412750" cy="317500"/>
                </a:xfrm>
                <a:prstGeom prst="line">
                  <a:avLst/>
                </a:prstGeom>
                <a:noFill/>
                <a:ln w="9525">
                  <a:solidFill>
                    <a:schemeClr val="tx1"/>
                  </a:solidFill>
                  <a:round/>
                  <a:headEnd/>
                  <a:tailEnd type="triangle" w="med" len="med"/>
                </a:ln>
              </p:spPr>
              <p:txBody>
                <a:bodyPr wrap="none" anchor="ctr"/>
                <a:lstStyle/>
                <a:p>
                  <a:endParaRPr lang="en-US"/>
                </a:p>
              </p:txBody>
            </p:sp>
            <p:sp>
              <p:nvSpPr>
                <p:cNvPr id="10268" name="Line 28"/>
                <p:cNvSpPr>
                  <a:spLocks noChangeShapeType="1"/>
                </p:cNvSpPr>
                <p:nvPr/>
              </p:nvSpPr>
              <p:spPr bwMode="auto">
                <a:xfrm rot="5400000">
                  <a:off x="5384801" y="4210050"/>
                  <a:ext cx="360362" cy="401637"/>
                </a:xfrm>
                <a:prstGeom prst="line">
                  <a:avLst/>
                </a:prstGeom>
                <a:noFill/>
                <a:ln w="9525">
                  <a:solidFill>
                    <a:schemeClr val="tx1"/>
                  </a:solidFill>
                  <a:round/>
                  <a:headEnd/>
                  <a:tailEnd type="triangle" w="med" len="med"/>
                </a:ln>
              </p:spPr>
              <p:txBody>
                <a:bodyPr wrap="none" anchor="ctr"/>
                <a:lstStyle/>
                <a:p>
                  <a:endParaRPr lang="en-US"/>
                </a:p>
              </p:txBody>
            </p:sp>
            <p:sp>
              <p:nvSpPr>
                <p:cNvPr id="10270" name="Text Box 30"/>
                <p:cNvSpPr txBox="1">
                  <a:spLocks noChangeArrowheads="1"/>
                </p:cNvSpPr>
                <p:nvPr/>
              </p:nvSpPr>
              <p:spPr bwMode="auto">
                <a:xfrm>
                  <a:off x="7199313" y="4541838"/>
                  <a:ext cx="1158875" cy="274637"/>
                </a:xfrm>
                <a:prstGeom prst="rect">
                  <a:avLst/>
                </a:prstGeom>
                <a:noFill/>
                <a:ln w="9525">
                  <a:noFill/>
                  <a:miter lim="800000"/>
                  <a:headEnd/>
                  <a:tailEnd/>
                </a:ln>
              </p:spPr>
              <p:txBody>
                <a:bodyPr anchor="ctr">
                  <a:spAutoFit/>
                </a:bodyPr>
                <a:lstStyle/>
                <a:p>
                  <a:pPr algn="ctr" eaLnBrk="0" hangingPunct="0"/>
                  <a:r>
                    <a:rPr lang="en-US" sz="1200" b="1" i="1" dirty="0">
                      <a:solidFill>
                        <a:schemeClr val="tx2"/>
                      </a:solidFill>
                    </a:rPr>
                    <a:t>mRNA</a:t>
                  </a:r>
                  <a:endParaRPr lang="en-US" sz="2000" b="1" dirty="0">
                    <a:solidFill>
                      <a:schemeClr val="tx2"/>
                    </a:solidFill>
                  </a:endParaRPr>
                </a:p>
              </p:txBody>
            </p:sp>
            <p:sp>
              <p:nvSpPr>
                <p:cNvPr id="263211" name="Text Box 43"/>
                <p:cNvSpPr txBox="1">
                  <a:spLocks noChangeArrowheads="1"/>
                </p:cNvSpPr>
                <p:nvPr/>
              </p:nvSpPr>
              <p:spPr bwMode="auto">
                <a:xfrm>
                  <a:off x="3538538" y="4629150"/>
                  <a:ext cx="657225" cy="274638"/>
                </a:xfrm>
                <a:prstGeom prst="rect">
                  <a:avLst/>
                </a:prstGeom>
                <a:noFill/>
                <a:ln w="9525">
                  <a:noFill/>
                  <a:miter lim="800000"/>
                  <a:headEnd/>
                  <a:tailEnd/>
                </a:ln>
                <a:effectLst/>
              </p:spPr>
              <p:txBody>
                <a:bodyPr wrap="none" anchor="ctr">
                  <a:spAutoFit/>
                </a:bodyPr>
                <a:lstStyle/>
                <a:p>
                  <a:pPr algn="ctr" eaLnBrk="0" hangingPunct="0"/>
                  <a:r>
                    <a:rPr lang="en-US" sz="1200" dirty="0">
                      <a:solidFill>
                        <a:schemeClr val="tx2"/>
                      </a:solidFill>
                      <a:effectLst>
                        <a:outerShdw blurRad="38100" dist="38100" dir="2700000" algn="tl">
                          <a:srgbClr val="C0C0C0"/>
                        </a:outerShdw>
                      </a:effectLst>
                    </a:rPr>
                    <a:t>5’ UTR</a:t>
                  </a:r>
                  <a:endParaRPr lang="en-US" sz="2000" b="1" dirty="0">
                    <a:solidFill>
                      <a:srgbClr val="800000"/>
                    </a:solidFill>
                  </a:endParaRPr>
                </a:p>
              </p:txBody>
            </p:sp>
            <p:sp>
              <p:nvSpPr>
                <p:cNvPr id="263212" name="Text Box 44"/>
                <p:cNvSpPr txBox="1">
                  <a:spLocks noChangeArrowheads="1"/>
                </p:cNvSpPr>
                <p:nvPr/>
              </p:nvSpPr>
              <p:spPr bwMode="auto">
                <a:xfrm>
                  <a:off x="5976938" y="4624388"/>
                  <a:ext cx="657225" cy="274637"/>
                </a:xfrm>
                <a:prstGeom prst="rect">
                  <a:avLst/>
                </a:prstGeom>
                <a:noFill/>
                <a:ln w="9525">
                  <a:noFill/>
                  <a:miter lim="800000"/>
                  <a:headEnd/>
                  <a:tailEnd/>
                </a:ln>
                <a:effectLst/>
              </p:spPr>
              <p:txBody>
                <a:bodyPr wrap="none" anchor="ctr">
                  <a:spAutoFit/>
                </a:bodyPr>
                <a:lstStyle/>
                <a:p>
                  <a:pPr algn="ctr" eaLnBrk="0" hangingPunct="0"/>
                  <a:r>
                    <a:rPr lang="en-US" sz="1200">
                      <a:solidFill>
                        <a:schemeClr val="tx2"/>
                      </a:solidFill>
                      <a:effectLst>
                        <a:outerShdw blurRad="38100" dist="38100" dir="2700000" algn="tl">
                          <a:srgbClr val="C0C0C0"/>
                        </a:outerShdw>
                      </a:effectLst>
                    </a:rPr>
                    <a:t>3’ UTR</a:t>
                  </a:r>
                  <a:endParaRPr lang="en-US" sz="2000" b="1">
                    <a:solidFill>
                      <a:srgbClr val="800000"/>
                    </a:solidFill>
                  </a:endParaRPr>
                </a:p>
              </p:txBody>
            </p:sp>
            <p:sp>
              <p:nvSpPr>
                <p:cNvPr id="263221" name="Rectangle 53"/>
                <p:cNvSpPr>
                  <a:spLocks noChangeArrowheads="1"/>
                </p:cNvSpPr>
                <p:nvPr/>
              </p:nvSpPr>
              <p:spPr bwMode="auto">
                <a:xfrm>
                  <a:off x="3856038" y="4602073"/>
                  <a:ext cx="1173162" cy="80963"/>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263222" name="Rectangle 54"/>
                <p:cNvSpPr>
                  <a:spLocks noChangeArrowheads="1"/>
                </p:cNvSpPr>
                <p:nvPr/>
              </p:nvSpPr>
              <p:spPr bwMode="auto">
                <a:xfrm>
                  <a:off x="5029200" y="4602821"/>
                  <a:ext cx="1295400" cy="80964"/>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0294" name="Text Box 56"/>
                <p:cNvSpPr txBox="1">
                  <a:spLocks noChangeArrowheads="1"/>
                </p:cNvSpPr>
                <p:nvPr/>
              </p:nvSpPr>
              <p:spPr bwMode="auto">
                <a:xfrm>
                  <a:off x="3717925" y="4297363"/>
                  <a:ext cx="498475" cy="274637"/>
                </a:xfrm>
                <a:prstGeom prst="rect">
                  <a:avLst/>
                </a:prstGeom>
                <a:noFill/>
                <a:ln w="9525">
                  <a:noFill/>
                  <a:miter lim="800000"/>
                  <a:headEnd/>
                  <a:tailEnd/>
                </a:ln>
              </p:spPr>
              <p:txBody>
                <a:bodyPr wrap="none">
                  <a:spAutoFit/>
                </a:bodyPr>
                <a:lstStyle/>
                <a:p>
                  <a:r>
                    <a:rPr lang="en-US" sz="1200"/>
                    <a:t>ATG</a:t>
                  </a:r>
                </a:p>
              </p:txBody>
            </p:sp>
            <p:sp>
              <p:nvSpPr>
                <p:cNvPr id="10295" name="Text Box 57"/>
                <p:cNvSpPr txBox="1">
                  <a:spLocks noChangeArrowheads="1"/>
                </p:cNvSpPr>
                <p:nvPr/>
              </p:nvSpPr>
              <p:spPr bwMode="auto">
                <a:xfrm>
                  <a:off x="5826125" y="4297363"/>
                  <a:ext cx="498475" cy="274637"/>
                </a:xfrm>
                <a:prstGeom prst="rect">
                  <a:avLst/>
                </a:prstGeom>
                <a:noFill/>
                <a:ln w="9525">
                  <a:noFill/>
                  <a:miter lim="800000"/>
                  <a:headEnd/>
                  <a:tailEnd/>
                </a:ln>
              </p:spPr>
              <p:txBody>
                <a:bodyPr wrap="none">
                  <a:spAutoFit/>
                </a:bodyPr>
                <a:lstStyle/>
                <a:p>
                  <a:r>
                    <a:rPr lang="en-US" sz="1200"/>
                    <a:t>TGA</a:t>
                  </a:r>
                </a:p>
              </p:txBody>
            </p:sp>
          </p:grpSp>
          <p:sp>
            <p:nvSpPr>
              <p:cNvPr id="10296" name="Line 58"/>
              <p:cNvSpPr>
                <a:spLocks noChangeShapeType="1"/>
              </p:cNvSpPr>
              <p:nvPr/>
            </p:nvSpPr>
            <p:spPr bwMode="auto">
              <a:xfrm>
                <a:off x="5867400" y="4419600"/>
                <a:ext cx="0" cy="152400"/>
              </a:xfrm>
              <a:prstGeom prst="line">
                <a:avLst/>
              </a:prstGeom>
              <a:noFill/>
              <a:ln w="9525">
                <a:solidFill>
                  <a:schemeClr val="tx1"/>
                </a:solidFill>
                <a:round/>
                <a:headEnd type="arrow" w="med" len="med"/>
                <a:tailEnd/>
              </a:ln>
            </p:spPr>
            <p:txBody>
              <a:bodyPr/>
              <a:lstStyle/>
              <a:p>
                <a:endParaRPr lang="en-US"/>
              </a:p>
            </p:txBody>
          </p:sp>
          <p:sp>
            <p:nvSpPr>
              <p:cNvPr id="10297" name="Line 59"/>
              <p:cNvSpPr>
                <a:spLocks noChangeShapeType="1"/>
              </p:cNvSpPr>
              <p:nvPr/>
            </p:nvSpPr>
            <p:spPr bwMode="auto">
              <a:xfrm>
                <a:off x="4191000" y="4419600"/>
                <a:ext cx="0" cy="152400"/>
              </a:xfrm>
              <a:prstGeom prst="line">
                <a:avLst/>
              </a:prstGeom>
              <a:noFill/>
              <a:ln w="9525">
                <a:solidFill>
                  <a:schemeClr val="tx1"/>
                </a:solidFill>
                <a:round/>
                <a:headEnd type="arrow" w="med" len="med"/>
                <a:tailEnd/>
              </a:ln>
            </p:spPr>
            <p:txBody>
              <a:bodyPr/>
              <a:lstStyle/>
              <a:p>
                <a:endParaRPr lang="en-US"/>
              </a:p>
            </p:txBody>
          </p:sp>
        </p:grpSp>
      </p:grpSp>
      <p:grpSp>
        <p:nvGrpSpPr>
          <p:cNvPr id="78" name="Group 77"/>
          <p:cNvGrpSpPr/>
          <p:nvPr/>
        </p:nvGrpSpPr>
        <p:grpSpPr>
          <a:xfrm>
            <a:off x="1690688" y="3703156"/>
            <a:ext cx="6667500" cy="676757"/>
            <a:chOff x="1690688" y="3703156"/>
            <a:chExt cx="6667500" cy="676757"/>
          </a:xfrm>
        </p:grpSpPr>
        <p:sp>
          <p:nvSpPr>
            <p:cNvPr id="10289" name="Line 51"/>
            <p:cNvSpPr>
              <a:spLocks noChangeShapeType="1"/>
            </p:cNvSpPr>
            <p:nvPr/>
          </p:nvSpPr>
          <p:spPr bwMode="auto">
            <a:xfrm>
              <a:off x="6557963" y="3990969"/>
              <a:ext cx="9525" cy="119077"/>
            </a:xfrm>
            <a:prstGeom prst="line">
              <a:avLst/>
            </a:prstGeom>
            <a:noFill/>
            <a:ln w="38100">
              <a:solidFill>
                <a:schemeClr val="accent2"/>
              </a:solidFill>
              <a:round/>
              <a:headEnd/>
              <a:tailEnd/>
            </a:ln>
          </p:spPr>
          <p:txBody>
            <a:bodyPr wrap="none" anchor="ctr"/>
            <a:lstStyle/>
            <a:p>
              <a:endParaRPr lang="en-US"/>
            </a:p>
          </p:txBody>
        </p:sp>
        <p:grpSp>
          <p:nvGrpSpPr>
            <p:cNvPr id="77" name="Group 76"/>
            <p:cNvGrpSpPr/>
            <p:nvPr/>
          </p:nvGrpSpPr>
          <p:grpSpPr>
            <a:xfrm>
              <a:off x="1690688" y="3703156"/>
              <a:ext cx="6667500" cy="676757"/>
              <a:chOff x="1690688" y="3703156"/>
              <a:chExt cx="6667500" cy="676757"/>
            </a:xfrm>
          </p:grpSpPr>
          <p:sp>
            <p:nvSpPr>
              <p:cNvPr id="10279" name="Line 39"/>
              <p:cNvSpPr>
                <a:spLocks noChangeShapeType="1"/>
              </p:cNvSpPr>
              <p:nvPr/>
            </p:nvSpPr>
            <p:spPr bwMode="auto">
              <a:xfrm>
                <a:off x="3486148" y="4000501"/>
                <a:ext cx="1588" cy="114300"/>
              </a:xfrm>
              <a:prstGeom prst="line">
                <a:avLst/>
              </a:prstGeom>
              <a:noFill/>
              <a:ln w="38100">
                <a:solidFill>
                  <a:schemeClr val="accent2"/>
                </a:solidFill>
                <a:round/>
                <a:headEnd/>
                <a:tailEnd/>
              </a:ln>
            </p:spPr>
            <p:txBody>
              <a:bodyPr wrap="none" anchor="ctr"/>
              <a:lstStyle/>
              <a:p>
                <a:endParaRPr lang="en-US"/>
              </a:p>
            </p:txBody>
          </p:sp>
          <p:grpSp>
            <p:nvGrpSpPr>
              <p:cNvPr id="72" name="Group 71"/>
              <p:cNvGrpSpPr/>
              <p:nvPr/>
            </p:nvGrpSpPr>
            <p:grpSpPr>
              <a:xfrm>
                <a:off x="1690688" y="3703156"/>
                <a:ext cx="6667500" cy="676757"/>
                <a:chOff x="1690688" y="3703156"/>
                <a:chExt cx="6667500" cy="676757"/>
              </a:xfrm>
            </p:grpSpPr>
            <p:sp>
              <p:nvSpPr>
                <p:cNvPr id="10253" name="Line 13"/>
                <p:cNvSpPr>
                  <a:spLocks noChangeShapeType="1"/>
                </p:cNvSpPr>
                <p:nvPr/>
              </p:nvSpPr>
              <p:spPr bwMode="auto">
                <a:xfrm flipV="1">
                  <a:off x="3513138" y="4076700"/>
                  <a:ext cx="3322637" cy="11113"/>
                </a:xfrm>
                <a:prstGeom prst="line">
                  <a:avLst/>
                </a:prstGeom>
                <a:noFill/>
                <a:ln w="9525">
                  <a:solidFill>
                    <a:schemeClr val="accent2"/>
                  </a:solidFill>
                  <a:round/>
                  <a:headEnd/>
                  <a:tailEnd/>
                </a:ln>
              </p:spPr>
              <p:txBody>
                <a:bodyPr wrap="none" anchor="ctr"/>
                <a:lstStyle/>
                <a:p>
                  <a:endParaRPr lang="en-US"/>
                </a:p>
              </p:txBody>
            </p:sp>
            <p:grpSp>
              <p:nvGrpSpPr>
                <p:cNvPr id="68" name="Group 67"/>
                <p:cNvGrpSpPr/>
                <p:nvPr/>
              </p:nvGrpSpPr>
              <p:grpSpPr>
                <a:xfrm>
                  <a:off x="1690688" y="3703156"/>
                  <a:ext cx="6667500" cy="676757"/>
                  <a:chOff x="1690688" y="3703156"/>
                  <a:chExt cx="6667500" cy="676757"/>
                </a:xfrm>
              </p:grpSpPr>
              <p:sp>
                <p:nvSpPr>
                  <p:cNvPr id="263218" name="Rectangle 50"/>
                  <p:cNvSpPr>
                    <a:spLocks noChangeArrowheads="1"/>
                  </p:cNvSpPr>
                  <p:nvPr/>
                </p:nvSpPr>
                <p:spPr bwMode="auto">
                  <a:xfrm>
                    <a:off x="5297488" y="4038600"/>
                    <a:ext cx="1484312" cy="76200"/>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grpSp>
                <p:nvGrpSpPr>
                  <p:cNvPr id="62" name="Group 61"/>
                  <p:cNvGrpSpPr/>
                  <p:nvPr/>
                </p:nvGrpSpPr>
                <p:grpSpPr>
                  <a:xfrm>
                    <a:off x="1690688" y="3703156"/>
                    <a:ext cx="6667500" cy="676757"/>
                    <a:chOff x="1690688" y="3703156"/>
                    <a:chExt cx="6667500" cy="676757"/>
                  </a:xfrm>
                </p:grpSpPr>
                <p:sp>
                  <p:nvSpPr>
                    <p:cNvPr id="10264" name="Text Box 24"/>
                    <p:cNvSpPr txBox="1">
                      <a:spLocks noChangeArrowheads="1"/>
                    </p:cNvSpPr>
                    <p:nvPr/>
                  </p:nvSpPr>
                  <p:spPr bwMode="auto">
                    <a:xfrm>
                      <a:off x="3717925" y="3803650"/>
                      <a:ext cx="1116013" cy="274638"/>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1</a:t>
                      </a:r>
                      <a:endParaRPr lang="en-US" sz="2000" b="1">
                        <a:solidFill>
                          <a:schemeClr val="accent2"/>
                        </a:solidFill>
                      </a:endParaRPr>
                    </a:p>
                  </p:txBody>
                </p:sp>
                <p:sp>
                  <p:nvSpPr>
                    <p:cNvPr id="10265" name="Text Box 25"/>
                    <p:cNvSpPr txBox="1">
                      <a:spLocks noChangeArrowheads="1"/>
                    </p:cNvSpPr>
                    <p:nvPr/>
                  </p:nvSpPr>
                  <p:spPr bwMode="auto">
                    <a:xfrm>
                      <a:off x="4432300" y="3868738"/>
                      <a:ext cx="1116013" cy="274637"/>
                    </a:xfrm>
                    <a:prstGeom prst="rect">
                      <a:avLst/>
                    </a:prstGeom>
                    <a:noFill/>
                    <a:ln w="9525">
                      <a:noFill/>
                      <a:miter lim="800000"/>
                      <a:headEnd/>
                      <a:tailEnd/>
                    </a:ln>
                  </p:spPr>
                  <p:txBody>
                    <a:bodyPr anchor="ctr">
                      <a:spAutoFit/>
                    </a:bodyPr>
                    <a:lstStyle/>
                    <a:p>
                      <a:pPr algn="ctr" eaLnBrk="0" hangingPunct="0"/>
                      <a:r>
                        <a:rPr lang="en-US" sz="1200" b="1" i="1" dirty="0" err="1">
                          <a:solidFill>
                            <a:schemeClr val="accent2"/>
                          </a:solidFill>
                        </a:rPr>
                        <a:t>Intron</a:t>
                      </a:r>
                      <a:endParaRPr lang="en-US" sz="2000" b="1" dirty="0">
                        <a:solidFill>
                          <a:schemeClr val="accent2"/>
                        </a:solidFill>
                      </a:endParaRPr>
                    </a:p>
                  </p:txBody>
                </p:sp>
                <p:sp>
                  <p:nvSpPr>
                    <p:cNvPr id="10269" name="Text Box 29"/>
                    <p:cNvSpPr txBox="1">
                      <a:spLocks noChangeArrowheads="1"/>
                    </p:cNvSpPr>
                    <p:nvPr/>
                  </p:nvSpPr>
                  <p:spPr bwMode="auto">
                    <a:xfrm>
                      <a:off x="7199313" y="3868738"/>
                      <a:ext cx="1158875" cy="457200"/>
                    </a:xfrm>
                    <a:prstGeom prst="rect">
                      <a:avLst/>
                    </a:prstGeom>
                    <a:noFill/>
                    <a:ln w="9525">
                      <a:noFill/>
                      <a:miter lim="800000"/>
                      <a:headEnd/>
                      <a:tailEnd/>
                    </a:ln>
                  </p:spPr>
                  <p:txBody>
                    <a:bodyPr anchor="ctr">
                      <a:spAutoFit/>
                    </a:bodyPr>
                    <a:lstStyle/>
                    <a:p>
                      <a:pPr algn="ctr" eaLnBrk="0" hangingPunct="0"/>
                      <a:r>
                        <a:rPr lang="en-US" sz="1200" b="1" i="1" dirty="0">
                          <a:solidFill>
                            <a:schemeClr val="tx2"/>
                          </a:solidFill>
                        </a:rPr>
                        <a:t>primary transcript</a:t>
                      </a:r>
                      <a:endParaRPr lang="en-US" sz="2000" b="1" dirty="0">
                        <a:solidFill>
                          <a:schemeClr val="tx2"/>
                        </a:solidFill>
                      </a:endParaRPr>
                    </a:p>
                  </p:txBody>
                </p:sp>
                <p:sp>
                  <p:nvSpPr>
                    <p:cNvPr id="263200" name="Text Box 32"/>
                    <p:cNvSpPr txBox="1">
                      <a:spLocks noChangeArrowheads="1"/>
                    </p:cNvSpPr>
                    <p:nvPr/>
                  </p:nvSpPr>
                  <p:spPr bwMode="auto">
                    <a:xfrm>
                      <a:off x="3152775" y="4105275"/>
                      <a:ext cx="657225" cy="274638"/>
                    </a:xfrm>
                    <a:prstGeom prst="rect">
                      <a:avLst/>
                    </a:prstGeom>
                    <a:noFill/>
                    <a:ln w="9525">
                      <a:noFill/>
                      <a:miter lim="800000"/>
                      <a:headEnd/>
                      <a:tailEnd/>
                    </a:ln>
                    <a:effectLst/>
                  </p:spPr>
                  <p:txBody>
                    <a:bodyPr wrap="none" anchor="ctr">
                      <a:spAutoFit/>
                    </a:bodyPr>
                    <a:lstStyle/>
                    <a:p>
                      <a:pPr algn="ctr" eaLnBrk="0" hangingPunct="0"/>
                      <a:r>
                        <a:rPr lang="en-US" sz="1200" dirty="0">
                          <a:solidFill>
                            <a:schemeClr val="tx2"/>
                          </a:solidFill>
                          <a:effectLst>
                            <a:outerShdw blurRad="38100" dist="38100" dir="2700000" algn="tl">
                              <a:srgbClr val="C0C0C0"/>
                            </a:outerShdw>
                          </a:effectLst>
                        </a:rPr>
                        <a:t>5’ UTR</a:t>
                      </a:r>
                      <a:endParaRPr lang="en-US" sz="2000" b="1" dirty="0">
                        <a:solidFill>
                          <a:srgbClr val="800000"/>
                        </a:solidFill>
                      </a:endParaRPr>
                    </a:p>
                  </p:txBody>
                </p:sp>
                <p:sp>
                  <p:nvSpPr>
                    <p:cNvPr id="263201" name="Text Box 33"/>
                    <p:cNvSpPr txBox="1">
                      <a:spLocks noChangeArrowheads="1"/>
                    </p:cNvSpPr>
                    <p:nvPr/>
                  </p:nvSpPr>
                  <p:spPr bwMode="auto">
                    <a:xfrm>
                      <a:off x="6130925" y="4090988"/>
                      <a:ext cx="657225" cy="274637"/>
                    </a:xfrm>
                    <a:prstGeom prst="rect">
                      <a:avLst/>
                    </a:prstGeom>
                    <a:noFill/>
                    <a:ln w="9525">
                      <a:noFill/>
                      <a:miter lim="800000"/>
                      <a:headEnd/>
                      <a:tailEnd/>
                    </a:ln>
                    <a:effectLst/>
                  </p:spPr>
                  <p:txBody>
                    <a:bodyPr wrap="none" anchor="ctr">
                      <a:spAutoFit/>
                    </a:bodyPr>
                    <a:lstStyle/>
                    <a:p>
                      <a:pPr algn="ctr" eaLnBrk="0" hangingPunct="0"/>
                      <a:r>
                        <a:rPr lang="en-US" sz="1200">
                          <a:solidFill>
                            <a:schemeClr val="tx2"/>
                          </a:solidFill>
                          <a:effectLst>
                            <a:outerShdw blurRad="38100" dist="38100" dir="2700000" algn="tl">
                              <a:srgbClr val="C0C0C0"/>
                            </a:outerShdw>
                          </a:effectLst>
                        </a:rPr>
                        <a:t>3’ UTR</a:t>
                      </a:r>
                      <a:endParaRPr lang="en-US" sz="2000" b="1">
                        <a:solidFill>
                          <a:srgbClr val="800000"/>
                        </a:solidFill>
                      </a:endParaRPr>
                    </a:p>
                  </p:txBody>
                </p:sp>
                <p:sp>
                  <p:nvSpPr>
                    <p:cNvPr id="263203" name="Text Box 35"/>
                    <p:cNvSpPr txBox="1">
                      <a:spLocks noChangeArrowheads="1"/>
                    </p:cNvSpPr>
                    <p:nvPr/>
                  </p:nvSpPr>
                  <p:spPr bwMode="auto">
                    <a:xfrm>
                      <a:off x="6235700" y="3703156"/>
                      <a:ext cx="696913" cy="244475"/>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AAUAAA</a:t>
                      </a:r>
                      <a:endParaRPr lang="en-US" sz="2000" b="1">
                        <a:solidFill>
                          <a:srgbClr val="800000"/>
                        </a:solidFill>
                      </a:endParaRPr>
                    </a:p>
                  </p:txBody>
                </p:sp>
                <p:sp>
                  <p:nvSpPr>
                    <p:cNvPr id="10277" name="Text Box 37"/>
                    <p:cNvSpPr txBox="1">
                      <a:spLocks noChangeArrowheads="1"/>
                    </p:cNvSpPr>
                    <p:nvPr/>
                  </p:nvSpPr>
                  <p:spPr bwMode="auto">
                    <a:xfrm>
                      <a:off x="1690688" y="3749675"/>
                      <a:ext cx="1392237" cy="304800"/>
                    </a:xfrm>
                    <a:prstGeom prst="rect">
                      <a:avLst/>
                    </a:prstGeom>
                    <a:noFill/>
                    <a:ln w="9525">
                      <a:noFill/>
                      <a:miter lim="800000"/>
                      <a:headEnd/>
                      <a:tailEnd/>
                    </a:ln>
                  </p:spPr>
                  <p:txBody>
                    <a:bodyPr anchor="ctr">
                      <a:spAutoFit/>
                    </a:bodyPr>
                    <a:lstStyle/>
                    <a:p>
                      <a:pPr algn="ctr" eaLnBrk="0" hangingPunct="0"/>
                      <a:r>
                        <a:rPr lang="en-US" sz="1400" b="1" dirty="0">
                          <a:solidFill>
                            <a:schemeClr val="tx2"/>
                          </a:solidFill>
                        </a:rPr>
                        <a:t>Transcription</a:t>
                      </a:r>
                      <a:endParaRPr lang="en-US" sz="2000" b="1" dirty="0">
                        <a:solidFill>
                          <a:schemeClr val="tx2"/>
                        </a:solidFill>
                      </a:endParaRPr>
                    </a:p>
                  </p:txBody>
                </p:sp>
                <p:sp>
                  <p:nvSpPr>
                    <p:cNvPr id="263206" name="Text Box 38"/>
                    <p:cNvSpPr txBox="1">
                      <a:spLocks noChangeArrowheads="1"/>
                    </p:cNvSpPr>
                    <p:nvPr/>
                  </p:nvSpPr>
                  <p:spPr bwMode="auto">
                    <a:xfrm>
                      <a:off x="6853238" y="3969465"/>
                      <a:ext cx="436562" cy="246221"/>
                    </a:xfrm>
                    <a:prstGeom prst="rect">
                      <a:avLst/>
                    </a:prstGeom>
                    <a:noFill/>
                    <a:ln w="9525">
                      <a:noFill/>
                      <a:miter lim="800000"/>
                      <a:headEnd/>
                      <a:tailEnd/>
                    </a:ln>
                    <a:effectLst/>
                  </p:spPr>
                  <p:txBody>
                    <a:bodyPr wrap="square" anchor="ctr">
                      <a:spAutoFit/>
                    </a:bodyPr>
                    <a:lstStyle/>
                    <a:p>
                      <a:pPr algn="ctr" eaLnBrk="0" hangingPunct="0"/>
                      <a:r>
                        <a:rPr lang="en-US" sz="1000" dirty="0">
                          <a:solidFill>
                            <a:schemeClr val="tx2"/>
                          </a:solidFill>
                          <a:effectLst>
                            <a:outerShdw blurRad="38100" dist="38100" dir="2700000" algn="tl">
                              <a:srgbClr val="C0C0C0"/>
                            </a:outerShdw>
                          </a:effectLst>
                        </a:rPr>
                        <a:t>(A)n</a:t>
                      </a:r>
                      <a:endParaRPr lang="en-US" sz="2000" b="1" dirty="0">
                        <a:solidFill>
                          <a:srgbClr val="800000"/>
                        </a:solidFill>
                      </a:endParaRPr>
                    </a:p>
                  </p:txBody>
                </p:sp>
                <p:sp>
                  <p:nvSpPr>
                    <p:cNvPr id="263208" name="Text Box 40"/>
                    <p:cNvSpPr txBox="1">
                      <a:spLocks noChangeArrowheads="1"/>
                    </p:cNvSpPr>
                    <p:nvPr/>
                  </p:nvSpPr>
                  <p:spPr bwMode="auto">
                    <a:xfrm>
                      <a:off x="3313113" y="3779838"/>
                      <a:ext cx="387350" cy="244475"/>
                    </a:xfrm>
                    <a:prstGeom prst="rect">
                      <a:avLst/>
                    </a:prstGeom>
                    <a:noFill/>
                    <a:ln w="9525">
                      <a:noFill/>
                      <a:miter lim="800000"/>
                      <a:headEnd/>
                      <a:tailEnd/>
                    </a:ln>
                    <a:effectLst/>
                  </p:spPr>
                  <p:txBody>
                    <a:bodyPr wrap="none" anchor="ctr">
                      <a:spAutoFit/>
                    </a:bodyPr>
                    <a:lstStyle/>
                    <a:p>
                      <a:pPr algn="ctr" eaLnBrk="0" hangingPunct="0"/>
                      <a:r>
                        <a:rPr lang="en-US" sz="1000">
                          <a:solidFill>
                            <a:schemeClr val="tx2"/>
                          </a:solidFill>
                          <a:effectLst>
                            <a:outerShdw blurRad="38100" dist="38100" dir="2700000" algn="tl">
                              <a:srgbClr val="C0C0C0"/>
                            </a:outerShdw>
                          </a:effectLst>
                        </a:rPr>
                        <a:t>cap</a:t>
                      </a:r>
                      <a:endParaRPr lang="en-US" sz="2000" b="1">
                        <a:solidFill>
                          <a:srgbClr val="800000"/>
                        </a:solidFill>
                      </a:endParaRPr>
                    </a:p>
                  </p:txBody>
                </p:sp>
                <p:sp>
                  <p:nvSpPr>
                    <p:cNvPr id="263209" name="Text Box 41"/>
                    <p:cNvSpPr txBox="1">
                      <a:spLocks noChangeArrowheads="1"/>
                    </p:cNvSpPr>
                    <p:nvPr/>
                  </p:nvSpPr>
                  <p:spPr bwMode="auto">
                    <a:xfrm>
                      <a:off x="4531743" y="4090988"/>
                      <a:ext cx="342900" cy="228600"/>
                    </a:xfrm>
                    <a:prstGeom prst="rect">
                      <a:avLst/>
                    </a:prstGeom>
                    <a:noFill/>
                    <a:ln w="9525">
                      <a:noFill/>
                      <a:miter lim="800000"/>
                      <a:headEnd/>
                      <a:tailEnd/>
                    </a:ln>
                    <a:effectLst/>
                  </p:spPr>
                  <p:txBody>
                    <a:bodyPr anchor="ctr">
                      <a:spAutoFit/>
                    </a:bodyPr>
                    <a:lstStyle/>
                    <a:p>
                      <a:pPr algn="ctr" eaLnBrk="0" hangingPunct="0"/>
                      <a:r>
                        <a:rPr lang="en-US" sz="900" dirty="0">
                          <a:solidFill>
                            <a:schemeClr val="tx2"/>
                          </a:solidFill>
                          <a:effectLst>
                            <a:outerShdw blurRad="38100" dist="38100" dir="2700000" algn="tl">
                              <a:srgbClr val="C0C0C0"/>
                            </a:outerShdw>
                          </a:effectLst>
                        </a:rPr>
                        <a:t>GT</a:t>
                      </a:r>
                      <a:endParaRPr lang="en-US" sz="2000" b="1" dirty="0">
                        <a:solidFill>
                          <a:srgbClr val="800000"/>
                        </a:solidFill>
                      </a:endParaRPr>
                    </a:p>
                  </p:txBody>
                </p:sp>
                <p:sp>
                  <p:nvSpPr>
                    <p:cNvPr id="263210" name="Text Box 42"/>
                    <p:cNvSpPr txBox="1">
                      <a:spLocks noChangeArrowheads="1"/>
                    </p:cNvSpPr>
                    <p:nvPr/>
                  </p:nvSpPr>
                  <p:spPr bwMode="auto">
                    <a:xfrm>
                      <a:off x="5102046" y="4089400"/>
                      <a:ext cx="349250" cy="228600"/>
                    </a:xfrm>
                    <a:prstGeom prst="rect">
                      <a:avLst/>
                    </a:prstGeom>
                    <a:noFill/>
                    <a:ln w="9525">
                      <a:noFill/>
                      <a:miter lim="800000"/>
                      <a:headEnd/>
                      <a:tailEnd/>
                    </a:ln>
                    <a:effectLst/>
                  </p:spPr>
                  <p:txBody>
                    <a:bodyPr anchor="ctr">
                      <a:spAutoFit/>
                    </a:bodyPr>
                    <a:lstStyle/>
                    <a:p>
                      <a:pPr algn="ctr" eaLnBrk="0" hangingPunct="0"/>
                      <a:r>
                        <a:rPr lang="en-US" sz="900" dirty="0">
                          <a:solidFill>
                            <a:schemeClr val="tx2"/>
                          </a:solidFill>
                          <a:effectLst>
                            <a:outerShdw blurRad="38100" dist="38100" dir="2700000" algn="tl">
                              <a:srgbClr val="C0C0C0"/>
                            </a:outerShdw>
                          </a:effectLst>
                        </a:rPr>
                        <a:t>AG</a:t>
                      </a:r>
                      <a:endParaRPr lang="en-US" sz="2000" b="1" dirty="0">
                        <a:solidFill>
                          <a:srgbClr val="800000"/>
                        </a:solidFill>
                      </a:endParaRPr>
                    </a:p>
                  </p:txBody>
                </p:sp>
                <p:sp>
                  <p:nvSpPr>
                    <p:cNvPr id="263217" name="Rectangle 49"/>
                    <p:cNvSpPr>
                      <a:spLocks noChangeArrowheads="1"/>
                    </p:cNvSpPr>
                    <p:nvPr/>
                  </p:nvSpPr>
                  <p:spPr bwMode="auto">
                    <a:xfrm>
                      <a:off x="3505200" y="4033838"/>
                      <a:ext cx="1173163" cy="80962"/>
                    </a:xfrm>
                    <a:prstGeom prst="rect">
                      <a:avLst/>
                    </a:prstGeom>
                    <a:gradFill rotWithShape="0">
                      <a:gsLst>
                        <a:gs pos="0">
                          <a:schemeClr val="hlink">
                            <a:gamma/>
                            <a:shade val="46275"/>
                            <a:invGamma/>
                          </a:schemeClr>
                        </a:gs>
                        <a:gs pos="100000">
                          <a:schemeClr val="hlink"/>
                        </a:gs>
                      </a:gsLst>
                      <a:lin ang="5400000" scaled="1"/>
                    </a:gradFill>
                    <a:ln w="9525">
                      <a:solidFill>
                        <a:schemeClr val="accent2"/>
                      </a:solidFill>
                      <a:miter lim="800000"/>
                      <a:headEnd/>
                      <a:tailEnd/>
                    </a:ln>
                    <a:effectLst/>
                  </p:spPr>
                  <p:txBody>
                    <a:bodyPr wrap="none" anchor="ctr"/>
                    <a:lstStyle/>
                    <a:p>
                      <a:endParaRPr lang="en-US"/>
                    </a:p>
                  </p:txBody>
                </p:sp>
                <p:sp>
                  <p:nvSpPr>
                    <p:cNvPr id="10298" name="Text Box 60"/>
                    <p:cNvSpPr txBox="1">
                      <a:spLocks noChangeArrowheads="1"/>
                    </p:cNvSpPr>
                    <p:nvPr/>
                  </p:nvSpPr>
                  <p:spPr bwMode="auto">
                    <a:xfrm>
                      <a:off x="5208588" y="3810000"/>
                      <a:ext cx="1116012" cy="274638"/>
                    </a:xfrm>
                    <a:prstGeom prst="rect">
                      <a:avLst/>
                    </a:prstGeom>
                    <a:noFill/>
                    <a:ln w="9525">
                      <a:noFill/>
                      <a:miter lim="800000"/>
                      <a:headEnd/>
                      <a:tailEnd/>
                    </a:ln>
                  </p:spPr>
                  <p:txBody>
                    <a:bodyPr anchor="ctr">
                      <a:spAutoFit/>
                    </a:bodyPr>
                    <a:lstStyle/>
                    <a:p>
                      <a:pPr algn="ctr" eaLnBrk="0" hangingPunct="0"/>
                      <a:r>
                        <a:rPr lang="en-US" sz="1200" b="1" i="1">
                          <a:solidFill>
                            <a:schemeClr val="accent2"/>
                          </a:solidFill>
                        </a:rPr>
                        <a:t>Exon 2</a:t>
                      </a:r>
                      <a:endParaRPr lang="en-US" sz="2000" b="1">
                        <a:solidFill>
                          <a:schemeClr val="accent2"/>
                        </a:solidFill>
                      </a:endParaRPr>
                    </a:p>
                  </p:txBody>
                </p:sp>
              </p:grpSp>
            </p:grpSp>
          </p:grpSp>
        </p:grpSp>
      </p:gr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blinds(horizontal)">
                                      <p:cBhvr>
                                        <p:cTn id="7" dur="500"/>
                                        <p:tgtEl>
                                          <p:spTgt spid="71"/>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78"/>
                                        </p:tgtEl>
                                        <p:attrNameLst>
                                          <p:attrName>style.visibility</p:attrName>
                                        </p:attrNameLst>
                                      </p:cBhvr>
                                      <p:to>
                                        <p:strVal val="visible"/>
                                      </p:to>
                                    </p:set>
                                    <p:animEffect transition="in" filter="blinds(horizontal)">
                                      <p:cBhvr>
                                        <p:cTn id="12" dur="500"/>
                                        <p:tgtEl>
                                          <p:spTgt spid="78"/>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76"/>
                                        </p:tgtEl>
                                        <p:attrNameLst>
                                          <p:attrName>style.visibility</p:attrName>
                                        </p:attrNameLst>
                                      </p:cBhvr>
                                      <p:to>
                                        <p:strVal val="visible"/>
                                      </p:to>
                                    </p:set>
                                    <p:animEffect transition="in" filter="blinds(horizontal)">
                                      <p:cBhvr>
                                        <p:cTn id="17" dur="500"/>
                                        <p:tgtEl>
                                          <p:spTgt spid="76"/>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64"/>
                                        </p:tgtEl>
                                        <p:attrNameLst>
                                          <p:attrName>style.visibility</p:attrName>
                                        </p:attrNameLst>
                                      </p:cBhvr>
                                      <p:to>
                                        <p:strVal val="visible"/>
                                      </p:to>
                                    </p:set>
                                    <p:animEffect transition="in" filter="blinds(horizontal)">
                                      <p:cBhvr>
                                        <p:cTn id="22" dur="500"/>
                                        <p:tgtEl>
                                          <p:spTgt spid="64"/>
                                        </p:tgtEl>
                                      </p:cBhvr>
                                    </p:animEffect>
                                  </p:childTnLst>
                                </p:cTn>
                              </p:par>
                              <p:par>
                                <p:cTn id="23" presetID="3" presetClass="entr" presetSubtype="10" fill="hold" nodeType="withEffect">
                                  <p:stCondLst>
                                    <p:cond delay="0"/>
                                  </p:stCondLst>
                                  <p:childTnLst>
                                    <p:set>
                                      <p:cBhvr>
                                        <p:cTn id="24" dur="1" fill="hold">
                                          <p:stCondLst>
                                            <p:cond delay="0"/>
                                          </p:stCondLst>
                                        </p:cTn>
                                        <p:tgtEl>
                                          <p:spTgt spid="67"/>
                                        </p:tgtEl>
                                        <p:attrNameLst>
                                          <p:attrName>style.visibility</p:attrName>
                                        </p:attrNameLst>
                                      </p:cBhvr>
                                      <p:to>
                                        <p:strVal val="visible"/>
                                      </p:to>
                                    </p:set>
                                    <p:animEffect transition="in" filter="blinds(horizontal)">
                                      <p:cBhvr>
                                        <p:cTn id="25" dur="5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normAutofit fontScale="90000"/>
          </a:bodyPr>
          <a:lstStyle/>
          <a:p>
            <a:pPr eaLnBrk="1" hangingPunct="1"/>
            <a:r>
              <a:rPr lang="en-US" dirty="0" err="1" smtClean="0"/>
              <a:t>Twinscan</a:t>
            </a:r>
            <a:r>
              <a:rPr lang="en-US" dirty="0" smtClean="0"/>
              <a:t>/N-Scan</a:t>
            </a:r>
          </a:p>
        </p:txBody>
      </p:sp>
      <p:sp>
        <p:nvSpPr>
          <p:cNvPr id="59395" name="Rectangle 3"/>
          <p:cNvSpPr>
            <a:spLocks noGrp="1" noChangeArrowheads="1"/>
          </p:cNvSpPr>
          <p:nvPr>
            <p:ph sz="half" idx="1"/>
          </p:nvPr>
        </p:nvSpPr>
        <p:spPr/>
        <p:txBody>
          <a:bodyPr>
            <a:normAutofit/>
          </a:bodyPr>
          <a:lstStyle/>
          <a:p>
            <a:pPr eaLnBrk="1" hangingPunct="1"/>
            <a:r>
              <a:rPr lang="en-US" sz="2400" dirty="0" smtClean="0"/>
              <a:t>Incorporates features of </a:t>
            </a:r>
            <a:r>
              <a:rPr lang="en-US" sz="2400" dirty="0" err="1" smtClean="0"/>
              <a:t>GenScan</a:t>
            </a:r>
            <a:r>
              <a:rPr lang="en-US" sz="2400" dirty="0" smtClean="0"/>
              <a:t> along with sequence similarity with a second organism</a:t>
            </a:r>
          </a:p>
          <a:p>
            <a:r>
              <a:rPr lang="en-US" sz="2400" dirty="0" err="1" smtClean="0"/>
              <a:t>Twinscan</a:t>
            </a:r>
            <a:r>
              <a:rPr lang="en-US" sz="2400" dirty="0" smtClean="0"/>
              <a:t> is currently available for Mammals, </a:t>
            </a:r>
            <a:r>
              <a:rPr lang="en-US" sz="2400" dirty="0" err="1" smtClean="0"/>
              <a:t>Caenorhabditis</a:t>
            </a:r>
            <a:r>
              <a:rPr lang="en-US" sz="2400" dirty="0" smtClean="0"/>
              <a:t> (worm), </a:t>
            </a:r>
            <a:r>
              <a:rPr lang="en-US" sz="2400" dirty="0" err="1" smtClean="0"/>
              <a:t>Dicot</a:t>
            </a:r>
            <a:r>
              <a:rPr lang="en-US" sz="2400" dirty="0" smtClean="0"/>
              <a:t> plants, and </a:t>
            </a:r>
            <a:r>
              <a:rPr lang="en-US" sz="2400" dirty="0" err="1" smtClean="0"/>
              <a:t>Cryptococci</a:t>
            </a:r>
            <a:r>
              <a:rPr lang="en-US" sz="2400" dirty="0" smtClean="0"/>
              <a:t>. </a:t>
            </a:r>
          </a:p>
          <a:p>
            <a:r>
              <a:rPr lang="en-US" sz="2400" dirty="0" smtClean="0"/>
              <a:t>N-SCAN is available for human and Drosophila (</a:t>
            </a:r>
            <a:r>
              <a:rPr lang="en-US" sz="2400" dirty="0" err="1" smtClean="0"/>
              <a:t>fruitfly</a:t>
            </a:r>
            <a:r>
              <a:rPr lang="en-US" sz="2400" dirty="0" smtClean="0"/>
              <a:t>).</a:t>
            </a:r>
          </a:p>
          <a:p>
            <a:r>
              <a:rPr lang="en-US" sz="2400" dirty="0" smtClean="0"/>
              <a:t>Web serve and source code are available</a:t>
            </a:r>
          </a:p>
          <a:p>
            <a:r>
              <a:rPr lang="en-US" sz="2400" dirty="0" smtClean="0"/>
              <a:t>http://mblab.wustl.edu/software/twinscan/</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Still Many Other Programs</a:t>
            </a:r>
            <a:endParaRPr lang="en-US" dirty="0"/>
          </a:p>
        </p:txBody>
      </p:sp>
      <p:sp>
        <p:nvSpPr>
          <p:cNvPr id="3" name="Content Placeholder 2"/>
          <p:cNvSpPr>
            <a:spLocks noGrp="1"/>
          </p:cNvSpPr>
          <p:nvPr>
            <p:ph sz="half" idx="1"/>
          </p:nvPr>
        </p:nvSpPr>
        <p:spPr/>
        <p:txBody>
          <a:bodyPr/>
          <a:lstStyle/>
          <a:p>
            <a:r>
              <a:rPr lang="en-US" dirty="0" smtClean="0"/>
              <a:t>CONTRAST</a:t>
            </a:r>
          </a:p>
          <a:p>
            <a:r>
              <a:rPr lang="en-US" dirty="0" err="1" smtClean="0"/>
              <a:t>Exoniphy</a:t>
            </a:r>
            <a:endParaRPr lang="en-US" dirty="0" smtClean="0"/>
          </a:p>
          <a:p>
            <a:r>
              <a:rPr lang="en-US" dirty="0" smtClean="0"/>
              <a:t>Augustus</a:t>
            </a:r>
          </a:p>
          <a:p>
            <a:r>
              <a:rPr lang="en-US" dirty="0" smtClean="0"/>
              <a:t>SGP</a:t>
            </a:r>
          </a:p>
          <a:p>
            <a:r>
              <a:rPr lang="en-US" dirty="0" err="1" smtClean="0"/>
              <a:t>Geneid</a:t>
            </a:r>
            <a:endParaRPr lang="en-US" dirty="0" smtClean="0"/>
          </a:p>
          <a:p>
            <a:r>
              <a:rPr lang="en-US" dirty="0" err="1" smtClean="0"/>
              <a:t>ACEScan</a:t>
            </a:r>
            <a:endParaRPr lang="en-US" dirty="0" smtClean="0"/>
          </a:p>
          <a:p>
            <a:r>
              <a:rPr lang="en-US" dirty="0" smtClean="0"/>
              <a:t>…</a:t>
            </a:r>
          </a:p>
          <a:p>
            <a:r>
              <a:rPr lang="en-US" dirty="0" smtClean="0"/>
              <a:t>If you are interested in these programs, find the original papers, documentations, and the programs, and try them out</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noAutofit/>
          </a:bodyPr>
          <a:lstStyle/>
          <a:p>
            <a:pPr eaLnBrk="1" hangingPunct="1"/>
            <a:r>
              <a:rPr lang="en-US" dirty="0" smtClean="0"/>
              <a:t>Splice Sites</a:t>
            </a:r>
          </a:p>
        </p:txBody>
      </p:sp>
      <p:sp>
        <p:nvSpPr>
          <p:cNvPr id="44035" name="Rectangle 3"/>
          <p:cNvSpPr>
            <a:spLocks noGrp="1" noChangeArrowheads="1"/>
          </p:cNvSpPr>
          <p:nvPr>
            <p:ph sz="half" idx="1"/>
          </p:nvPr>
        </p:nvSpPr>
        <p:spPr/>
        <p:txBody>
          <a:bodyPr>
            <a:normAutofit/>
          </a:bodyPr>
          <a:lstStyle/>
          <a:p>
            <a:pPr eaLnBrk="1" hangingPunct="1"/>
            <a:r>
              <a:rPr lang="en-US" sz="2400" dirty="0" smtClean="0"/>
              <a:t>One pattern that is used by gene finders is the consensus profile found in </a:t>
            </a:r>
            <a:r>
              <a:rPr lang="en-US" sz="2400" dirty="0" err="1" smtClean="0"/>
              <a:t>intron</a:t>
            </a:r>
            <a:r>
              <a:rPr lang="en-US" sz="2400" dirty="0" smtClean="0"/>
              <a:t>/</a:t>
            </a:r>
            <a:r>
              <a:rPr lang="en-US" sz="2400" dirty="0" err="1" smtClean="0"/>
              <a:t>exon</a:t>
            </a:r>
            <a:r>
              <a:rPr lang="en-US" sz="2400" dirty="0" smtClean="0"/>
              <a:t> boundaries (splice sites)</a:t>
            </a:r>
          </a:p>
          <a:p>
            <a:pPr eaLnBrk="1" hangingPunct="1"/>
            <a:endParaRPr lang="en-US" sz="2400" dirty="0" smtClean="0"/>
          </a:p>
          <a:p>
            <a:pPr eaLnBrk="1" hangingPunct="1"/>
            <a:r>
              <a:rPr lang="en-US" sz="2400" dirty="0" smtClean="0"/>
              <a:t>Canonical: GT-AG (or CT-AC in the reverse strand)</a:t>
            </a:r>
          </a:p>
          <a:p>
            <a:pPr eaLnBrk="1" hangingPunct="1"/>
            <a:r>
              <a:rPr lang="en-US" sz="2400" dirty="0" smtClean="0"/>
              <a:t>Alternative: GC, AG</a:t>
            </a:r>
          </a:p>
          <a:p>
            <a:pPr eaLnBrk="1" hangingPunct="1"/>
            <a:r>
              <a:rPr lang="en-US" sz="2400" dirty="0" smtClean="0"/>
              <a:t>U12 </a:t>
            </a:r>
            <a:r>
              <a:rPr lang="en-US" sz="2400" dirty="0" err="1" smtClean="0"/>
              <a:t>Introns</a:t>
            </a:r>
            <a:r>
              <a:rPr lang="en-US" sz="2400" dirty="0" smtClean="0"/>
              <a:t>: AT, AC</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Assess Annotation Methods</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noAutofit/>
          </a:bodyPr>
          <a:lstStyle/>
          <a:p>
            <a:pPr eaLnBrk="1" hangingPunct="1"/>
            <a:r>
              <a:rPr lang="en-US" dirty="0" smtClean="0"/>
              <a:t>Accuracy of Genome Annotation</a:t>
            </a:r>
          </a:p>
        </p:txBody>
      </p:sp>
      <p:sp>
        <p:nvSpPr>
          <p:cNvPr id="5123" name="Rectangle 3"/>
          <p:cNvSpPr>
            <a:spLocks noGrp="1" noChangeArrowheads="1"/>
          </p:cNvSpPr>
          <p:nvPr>
            <p:ph sz="half" idx="1"/>
          </p:nvPr>
        </p:nvSpPr>
        <p:spPr/>
        <p:txBody>
          <a:bodyPr/>
          <a:lstStyle/>
          <a:p>
            <a:pPr eaLnBrk="1" hangingPunct="1"/>
            <a:r>
              <a:rPr lang="en-US" sz="2400" dirty="0" smtClean="0"/>
              <a:t>In most genomes functional predictions has been made for majority of genes 54-79%. </a:t>
            </a:r>
          </a:p>
          <a:p>
            <a:pPr eaLnBrk="1" hangingPunct="1"/>
            <a:r>
              <a:rPr lang="en-US" sz="2400" dirty="0" smtClean="0"/>
              <a:t>The source of errors in annotation:  </a:t>
            </a:r>
          </a:p>
          <a:p>
            <a:pPr lvl="1"/>
            <a:r>
              <a:rPr lang="en-US" sz="2000" dirty="0" err="1" smtClean="0"/>
              <a:t>Overprediction</a:t>
            </a:r>
            <a:r>
              <a:rPr lang="en-US" sz="2000" dirty="0" smtClean="0"/>
              <a:t> (those hits which are statistically  significant in the database search are not checked) </a:t>
            </a:r>
          </a:p>
          <a:p>
            <a:pPr lvl="1"/>
            <a:r>
              <a:rPr lang="en-US" sz="2000" dirty="0" err="1" smtClean="0"/>
              <a:t>Multidomain</a:t>
            </a:r>
            <a:r>
              <a:rPr lang="en-US" sz="2000" dirty="0" smtClean="0"/>
              <a:t> protein (found the similarity to only one   domain, although the annotation is extended to the whole protein). </a:t>
            </a:r>
          </a:p>
          <a:p>
            <a:r>
              <a:rPr lang="en-US" sz="2400" dirty="0" smtClean="0"/>
              <a:t>The error of the genome annotation can be as big as 25%. </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noAutofit/>
          </a:bodyPr>
          <a:lstStyle/>
          <a:p>
            <a:pPr eaLnBrk="1" hangingPunct="1"/>
            <a:r>
              <a:rPr lang="en-US" sz="3200" dirty="0" smtClean="0"/>
              <a:t>Assessing Gene Prediction Programs</a:t>
            </a:r>
          </a:p>
        </p:txBody>
      </p:sp>
      <p:sp>
        <p:nvSpPr>
          <p:cNvPr id="60419" name="Rectangle 3"/>
          <p:cNvSpPr>
            <a:spLocks noGrp="1" noChangeArrowheads="1"/>
          </p:cNvSpPr>
          <p:nvPr>
            <p:ph sz="half" idx="1"/>
          </p:nvPr>
        </p:nvSpPr>
        <p:spPr/>
        <p:txBody>
          <a:bodyPr>
            <a:normAutofit lnSpcReduction="10000"/>
          </a:bodyPr>
          <a:lstStyle/>
          <a:p>
            <a:pPr eaLnBrk="1" hangingPunct="1"/>
            <a:r>
              <a:rPr lang="en-US" sz="2400" dirty="0" err="1" smtClean="0"/>
              <a:t>Burset</a:t>
            </a:r>
            <a:r>
              <a:rPr lang="en-US" sz="2400" dirty="0" smtClean="0"/>
              <a:t> and </a:t>
            </a:r>
            <a:r>
              <a:rPr lang="en-US" sz="2400" dirty="0" err="1" smtClean="0"/>
              <a:t>Guigo</a:t>
            </a:r>
            <a:r>
              <a:rPr lang="en-US" sz="2400" dirty="0" smtClean="0"/>
              <a:t> (1996) describe methods in order to test gene prediction programs </a:t>
            </a:r>
          </a:p>
          <a:p>
            <a:pPr lvl="1"/>
            <a:r>
              <a:rPr lang="en-US" sz="2000" dirty="0" smtClean="0"/>
              <a:t>A set of known coding sequences should be used as data to train the models</a:t>
            </a:r>
          </a:p>
          <a:p>
            <a:pPr lvl="1"/>
            <a:r>
              <a:rPr lang="en-US" sz="2000" dirty="0" smtClean="0"/>
              <a:t>A set of known coding sequences is provided to evaluate the success of the model</a:t>
            </a:r>
          </a:p>
          <a:p>
            <a:pPr lvl="1"/>
            <a:r>
              <a:rPr lang="en-US" sz="2000" dirty="0" smtClean="0"/>
              <a:t>True Positives (TP): Number of correctly predicted coding regions</a:t>
            </a:r>
          </a:p>
          <a:p>
            <a:pPr lvl="1"/>
            <a:r>
              <a:rPr lang="en-US" sz="2000" dirty="0" smtClean="0"/>
              <a:t>False Positives (FP): Number of incorrectly predicted coding regions</a:t>
            </a:r>
          </a:p>
          <a:p>
            <a:pPr lvl="1"/>
            <a:r>
              <a:rPr lang="en-US" sz="2000" dirty="0" smtClean="0"/>
              <a:t>True Negatives (TN): Number of correctly predicted non-coding regions</a:t>
            </a:r>
          </a:p>
          <a:p>
            <a:pPr lvl="1"/>
            <a:r>
              <a:rPr lang="en-US" sz="2000" dirty="0" smtClean="0"/>
              <a:t>False Negatives (FN): Number of incorrectly predicted non-coding regions</a:t>
            </a:r>
          </a:p>
          <a:p>
            <a:pPr lvl="1"/>
            <a:r>
              <a:rPr lang="en-US" sz="2000" dirty="0" smtClean="0"/>
              <a:t>Sensitivity = TP/(TP+FN)</a:t>
            </a:r>
          </a:p>
          <a:p>
            <a:pPr lvl="1"/>
            <a:r>
              <a:rPr lang="en-US" sz="2000" dirty="0" smtClean="0"/>
              <a:t>Specificity = TN/(TN+FP)</a:t>
            </a:r>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Autofit/>
          </a:bodyPr>
          <a:lstStyle/>
          <a:p>
            <a:r>
              <a:rPr lang="en-US" dirty="0" err="1" smtClean="0"/>
              <a:t>GenScan</a:t>
            </a:r>
            <a:r>
              <a:rPr lang="en-US" dirty="0" smtClean="0"/>
              <a:t> Prediction Accuracy</a:t>
            </a:r>
            <a:endParaRPr lang="en-US" dirty="0"/>
          </a:p>
        </p:txBody>
      </p:sp>
      <p:graphicFrame>
        <p:nvGraphicFramePr>
          <p:cNvPr id="6" name="Table 5"/>
          <p:cNvGraphicFramePr>
            <a:graphicFrameLocks noGrp="1"/>
          </p:cNvGraphicFramePr>
          <p:nvPr/>
        </p:nvGraphicFramePr>
        <p:xfrm>
          <a:off x="431519" y="1775014"/>
          <a:ext cx="8137129" cy="4397684"/>
        </p:xfrm>
        <a:graphic>
          <a:graphicData uri="http://schemas.openxmlformats.org/drawingml/2006/table">
            <a:tbl>
              <a:tblPr>
                <a:tableStyleId>{5DA37D80-6434-44D0-A028-1B22A696006F}</a:tableStyleId>
              </a:tblPr>
              <a:tblGrid>
                <a:gridCol w="1705506"/>
                <a:gridCol w="1582220"/>
                <a:gridCol w="1623317"/>
                <a:gridCol w="976045"/>
                <a:gridCol w="904126"/>
                <a:gridCol w="1345915"/>
              </a:tblGrid>
              <a:tr h="700225">
                <a:tc>
                  <a:txBody>
                    <a:bodyPr/>
                    <a:lstStyle/>
                    <a:p>
                      <a:endParaRPr lang="en-US" sz="2400" b="0" dirty="0"/>
                    </a:p>
                  </a:txBody>
                  <a:tcPr marL="13195" marR="13195" marT="13195" marB="13195" anchor="ctr"/>
                </a:tc>
                <a:tc gridSpan="2">
                  <a:txBody>
                    <a:bodyPr/>
                    <a:lstStyle/>
                    <a:p>
                      <a:pPr algn="ctr"/>
                      <a:r>
                        <a:rPr lang="en-US" sz="2400" b="0" dirty="0"/>
                        <a:t>Accuracy per nucleotide</a:t>
                      </a:r>
                    </a:p>
                  </a:txBody>
                  <a:tcPr marL="13195" marR="13195" marT="13195" marB="13195" anchor="ctr"/>
                </a:tc>
                <a:tc hMerge="1">
                  <a:txBody>
                    <a:bodyPr/>
                    <a:lstStyle/>
                    <a:p>
                      <a:endParaRPr lang="en-US"/>
                    </a:p>
                  </a:txBody>
                  <a:tcPr/>
                </a:tc>
                <a:tc gridSpan="3">
                  <a:txBody>
                    <a:bodyPr/>
                    <a:lstStyle/>
                    <a:p>
                      <a:pPr algn="ctr"/>
                      <a:r>
                        <a:rPr lang="en-US" sz="2400" b="0" dirty="0"/>
                        <a:t>Accuracy per </a:t>
                      </a:r>
                      <a:r>
                        <a:rPr lang="en-US" sz="2400" b="0" dirty="0" err="1"/>
                        <a:t>exon</a:t>
                      </a:r>
                      <a:endParaRPr lang="en-US" sz="2400" b="0" dirty="0"/>
                    </a:p>
                  </a:txBody>
                  <a:tcPr marL="13195" marR="13195" marT="13195" marB="13195" anchor="ctr"/>
                </a:tc>
                <a:tc hMerge="1">
                  <a:txBody>
                    <a:bodyPr/>
                    <a:lstStyle/>
                    <a:p>
                      <a:endParaRPr lang="en-US"/>
                    </a:p>
                  </a:txBody>
                  <a:tcPr/>
                </a:tc>
                <a:tc hMerge="1">
                  <a:txBody>
                    <a:bodyPr/>
                    <a:lstStyle/>
                    <a:p>
                      <a:endParaRPr lang="en-US"/>
                    </a:p>
                  </a:txBody>
                  <a:tcPr/>
                </a:tc>
              </a:tr>
              <a:tr h="532766">
                <a:tc>
                  <a:txBody>
                    <a:bodyPr/>
                    <a:lstStyle/>
                    <a:p>
                      <a:r>
                        <a:rPr lang="en-US" sz="2400" b="0"/>
                        <a:t>Method</a:t>
                      </a:r>
                    </a:p>
                  </a:txBody>
                  <a:tcPr marL="13195" marR="13195" marT="13195" marB="13195" anchor="ctr"/>
                </a:tc>
                <a:tc>
                  <a:txBody>
                    <a:bodyPr/>
                    <a:lstStyle/>
                    <a:p>
                      <a:pPr algn="ctr"/>
                      <a:r>
                        <a:rPr lang="en-US" sz="2400" b="0" dirty="0" err="1"/>
                        <a:t>Sn</a:t>
                      </a:r>
                      <a:endParaRPr lang="en-US" sz="2400" b="0" dirty="0"/>
                    </a:p>
                  </a:txBody>
                  <a:tcPr marL="13195" marR="13195" marT="13195" marB="13195" anchor="ctr"/>
                </a:tc>
                <a:tc>
                  <a:txBody>
                    <a:bodyPr/>
                    <a:lstStyle/>
                    <a:p>
                      <a:pPr algn="ctr"/>
                      <a:r>
                        <a:rPr lang="en-US" sz="2400" b="0" dirty="0"/>
                        <a:t>Sp</a:t>
                      </a:r>
                    </a:p>
                  </a:txBody>
                  <a:tcPr marL="13195" marR="13195" marT="13195" marB="13195" anchor="ctr"/>
                </a:tc>
                <a:tc>
                  <a:txBody>
                    <a:bodyPr/>
                    <a:lstStyle/>
                    <a:p>
                      <a:pPr algn="ctr"/>
                      <a:r>
                        <a:rPr lang="en-US" sz="2400" b="0" dirty="0" err="1"/>
                        <a:t>Sn</a:t>
                      </a:r>
                      <a:endParaRPr lang="en-US" sz="2400" b="0" dirty="0"/>
                    </a:p>
                  </a:txBody>
                  <a:tcPr marL="13195" marR="13195" marT="13195" marB="13195" anchor="ctr"/>
                </a:tc>
                <a:tc>
                  <a:txBody>
                    <a:bodyPr/>
                    <a:lstStyle/>
                    <a:p>
                      <a:pPr algn="ctr"/>
                      <a:r>
                        <a:rPr lang="en-US" sz="2400" b="0" dirty="0"/>
                        <a:t>Sp</a:t>
                      </a:r>
                    </a:p>
                  </a:txBody>
                  <a:tcPr marL="13195" marR="13195" marT="13195" marB="13195" anchor="ctr"/>
                </a:tc>
                <a:tc>
                  <a:txBody>
                    <a:bodyPr/>
                    <a:lstStyle/>
                    <a:p>
                      <a:pPr algn="ctr"/>
                      <a:r>
                        <a:rPr lang="en-US" sz="2400" b="0" dirty="0"/>
                        <a:t>(</a:t>
                      </a:r>
                      <a:r>
                        <a:rPr lang="en-US" sz="2400" b="0" dirty="0" err="1"/>
                        <a:t>Sn+Sp</a:t>
                      </a:r>
                      <a:r>
                        <a:rPr lang="en-US" sz="2400" b="0" dirty="0"/>
                        <a:t>)/2</a:t>
                      </a:r>
                    </a:p>
                  </a:txBody>
                  <a:tcPr marL="13195" marR="13195" marT="13195" marB="13195" anchor="ctr"/>
                </a:tc>
              </a:tr>
              <a:tr h="364640">
                <a:tc>
                  <a:txBody>
                    <a:bodyPr/>
                    <a:lstStyle/>
                    <a:p>
                      <a:r>
                        <a:rPr lang="en-US" sz="2400" b="0"/>
                        <a:t>GENSCAN</a:t>
                      </a:r>
                    </a:p>
                  </a:txBody>
                  <a:tcPr marL="13195" marR="13195" marT="13195" marB="13195" anchor="ctr"/>
                </a:tc>
                <a:tc>
                  <a:txBody>
                    <a:bodyPr/>
                    <a:lstStyle/>
                    <a:p>
                      <a:pPr algn="ctr"/>
                      <a:r>
                        <a:rPr lang="en-US" sz="2400" b="0" dirty="0"/>
                        <a:t>0.93</a:t>
                      </a:r>
                    </a:p>
                  </a:txBody>
                  <a:tcPr marL="13195" marR="13195" marT="13195" marB="13195" anchor="ctr"/>
                </a:tc>
                <a:tc>
                  <a:txBody>
                    <a:bodyPr/>
                    <a:lstStyle/>
                    <a:p>
                      <a:pPr algn="ctr"/>
                      <a:r>
                        <a:rPr lang="en-US" sz="2400" b="0" dirty="0"/>
                        <a:t>0.93</a:t>
                      </a:r>
                    </a:p>
                  </a:txBody>
                  <a:tcPr marL="13195" marR="13195" marT="13195" marB="13195" anchor="ctr"/>
                </a:tc>
                <a:tc>
                  <a:txBody>
                    <a:bodyPr/>
                    <a:lstStyle/>
                    <a:p>
                      <a:pPr algn="ctr"/>
                      <a:r>
                        <a:rPr lang="en-US" sz="2400" b="0" dirty="0"/>
                        <a:t>0.78</a:t>
                      </a:r>
                    </a:p>
                  </a:txBody>
                  <a:tcPr marL="13195" marR="13195" marT="13195" marB="13195" anchor="ctr"/>
                </a:tc>
                <a:tc>
                  <a:txBody>
                    <a:bodyPr/>
                    <a:lstStyle/>
                    <a:p>
                      <a:pPr algn="ctr"/>
                      <a:r>
                        <a:rPr lang="en-US" sz="2400" b="0"/>
                        <a:t>0.81</a:t>
                      </a:r>
                    </a:p>
                  </a:txBody>
                  <a:tcPr marL="13195" marR="13195" marT="13195" marB="13195" anchor="ctr"/>
                </a:tc>
                <a:tc>
                  <a:txBody>
                    <a:bodyPr/>
                    <a:lstStyle/>
                    <a:p>
                      <a:pPr algn="ctr"/>
                      <a:r>
                        <a:rPr lang="en-US" sz="2400" b="0"/>
                        <a:t>0.80</a:t>
                      </a:r>
                    </a:p>
                  </a:txBody>
                  <a:tcPr marL="13195" marR="13195" marT="13195" marB="13195" anchor="ctr"/>
                </a:tc>
              </a:tr>
              <a:tr h="364640">
                <a:tc>
                  <a:txBody>
                    <a:bodyPr/>
                    <a:lstStyle/>
                    <a:p>
                      <a:r>
                        <a:rPr lang="en-US" sz="2400" b="0"/>
                        <a:t>FGENEH</a:t>
                      </a:r>
                    </a:p>
                  </a:txBody>
                  <a:tcPr marL="13195" marR="13195" marT="13195" marB="13195" anchor="ctr"/>
                </a:tc>
                <a:tc>
                  <a:txBody>
                    <a:bodyPr/>
                    <a:lstStyle/>
                    <a:p>
                      <a:pPr algn="ctr"/>
                      <a:r>
                        <a:rPr lang="en-US" sz="2400" b="0" dirty="0"/>
                        <a:t>0.77</a:t>
                      </a:r>
                    </a:p>
                  </a:txBody>
                  <a:tcPr marL="13195" marR="13195" marT="13195" marB="13195" anchor="ctr"/>
                </a:tc>
                <a:tc>
                  <a:txBody>
                    <a:bodyPr/>
                    <a:lstStyle/>
                    <a:p>
                      <a:pPr algn="ctr"/>
                      <a:r>
                        <a:rPr lang="en-US" sz="2400" b="0" dirty="0"/>
                        <a:t>0.85</a:t>
                      </a:r>
                    </a:p>
                  </a:txBody>
                  <a:tcPr marL="13195" marR="13195" marT="13195" marB="13195" anchor="ctr"/>
                </a:tc>
                <a:tc>
                  <a:txBody>
                    <a:bodyPr/>
                    <a:lstStyle/>
                    <a:p>
                      <a:pPr algn="ctr"/>
                      <a:r>
                        <a:rPr lang="en-US" sz="2400" b="0" dirty="0"/>
                        <a:t>0.61</a:t>
                      </a:r>
                    </a:p>
                  </a:txBody>
                  <a:tcPr marL="13195" marR="13195" marT="13195" marB="13195" anchor="ctr"/>
                </a:tc>
                <a:tc>
                  <a:txBody>
                    <a:bodyPr/>
                    <a:lstStyle/>
                    <a:p>
                      <a:pPr algn="ctr"/>
                      <a:r>
                        <a:rPr lang="en-US" sz="2400" b="0"/>
                        <a:t>0.61</a:t>
                      </a:r>
                    </a:p>
                  </a:txBody>
                  <a:tcPr marL="13195" marR="13195" marT="13195" marB="13195" anchor="ctr"/>
                </a:tc>
                <a:tc>
                  <a:txBody>
                    <a:bodyPr/>
                    <a:lstStyle/>
                    <a:p>
                      <a:pPr algn="ctr"/>
                      <a:r>
                        <a:rPr lang="en-US" sz="2400" b="0" dirty="0"/>
                        <a:t>0.61</a:t>
                      </a:r>
                    </a:p>
                  </a:txBody>
                  <a:tcPr marL="13195" marR="13195" marT="13195" marB="13195" anchor="ctr"/>
                </a:tc>
              </a:tr>
              <a:tr h="364640">
                <a:tc>
                  <a:txBody>
                    <a:bodyPr/>
                    <a:lstStyle/>
                    <a:p>
                      <a:r>
                        <a:rPr lang="en-US" sz="2400" b="0"/>
                        <a:t>GeneID</a:t>
                      </a:r>
                    </a:p>
                  </a:txBody>
                  <a:tcPr marL="13195" marR="13195" marT="13195" marB="13195" anchor="ctr"/>
                </a:tc>
                <a:tc>
                  <a:txBody>
                    <a:bodyPr/>
                    <a:lstStyle/>
                    <a:p>
                      <a:pPr algn="ctr"/>
                      <a:r>
                        <a:rPr lang="en-US" sz="2400" b="0"/>
                        <a:t>0.63</a:t>
                      </a:r>
                    </a:p>
                  </a:txBody>
                  <a:tcPr marL="13195" marR="13195" marT="13195" marB="13195" anchor="ctr"/>
                </a:tc>
                <a:tc>
                  <a:txBody>
                    <a:bodyPr/>
                    <a:lstStyle/>
                    <a:p>
                      <a:pPr algn="ctr"/>
                      <a:r>
                        <a:rPr lang="en-US" sz="2400" b="0"/>
                        <a:t>0.81</a:t>
                      </a:r>
                    </a:p>
                  </a:txBody>
                  <a:tcPr marL="13195" marR="13195" marT="13195" marB="13195" anchor="ctr"/>
                </a:tc>
                <a:tc>
                  <a:txBody>
                    <a:bodyPr/>
                    <a:lstStyle/>
                    <a:p>
                      <a:pPr algn="ctr"/>
                      <a:r>
                        <a:rPr lang="en-US" sz="2400" b="0" dirty="0"/>
                        <a:t>0.44</a:t>
                      </a:r>
                    </a:p>
                  </a:txBody>
                  <a:tcPr marL="13195" marR="13195" marT="13195" marB="13195" anchor="ctr"/>
                </a:tc>
                <a:tc>
                  <a:txBody>
                    <a:bodyPr/>
                    <a:lstStyle/>
                    <a:p>
                      <a:pPr algn="ctr"/>
                      <a:r>
                        <a:rPr lang="en-US" sz="2400" b="0" dirty="0"/>
                        <a:t>0.45</a:t>
                      </a:r>
                    </a:p>
                  </a:txBody>
                  <a:tcPr marL="13195" marR="13195" marT="13195" marB="13195" anchor="ctr"/>
                </a:tc>
                <a:tc>
                  <a:txBody>
                    <a:bodyPr/>
                    <a:lstStyle/>
                    <a:p>
                      <a:pPr algn="ctr"/>
                      <a:r>
                        <a:rPr lang="en-US" sz="2400" b="0"/>
                        <a:t>0.45</a:t>
                      </a:r>
                    </a:p>
                  </a:txBody>
                  <a:tcPr marL="13195" marR="13195" marT="13195" marB="13195" anchor="ctr"/>
                </a:tc>
              </a:tr>
              <a:tr h="387931">
                <a:tc>
                  <a:txBody>
                    <a:bodyPr/>
                    <a:lstStyle/>
                    <a:p>
                      <a:r>
                        <a:rPr lang="en-US" sz="2400" b="0"/>
                        <a:t>GeneParser2</a:t>
                      </a:r>
                    </a:p>
                  </a:txBody>
                  <a:tcPr marL="13195" marR="13195" marT="13195" marB="13195" anchor="ctr"/>
                </a:tc>
                <a:tc>
                  <a:txBody>
                    <a:bodyPr/>
                    <a:lstStyle/>
                    <a:p>
                      <a:pPr algn="ctr"/>
                      <a:r>
                        <a:rPr lang="en-US" sz="2400" b="0"/>
                        <a:t>0.66</a:t>
                      </a:r>
                    </a:p>
                  </a:txBody>
                  <a:tcPr marL="13195" marR="13195" marT="13195" marB="13195" anchor="ctr"/>
                </a:tc>
                <a:tc>
                  <a:txBody>
                    <a:bodyPr/>
                    <a:lstStyle/>
                    <a:p>
                      <a:pPr algn="ctr"/>
                      <a:r>
                        <a:rPr lang="en-US" sz="2400" b="0"/>
                        <a:t>0.79</a:t>
                      </a:r>
                    </a:p>
                  </a:txBody>
                  <a:tcPr marL="13195" marR="13195" marT="13195" marB="13195" anchor="ctr"/>
                </a:tc>
                <a:tc>
                  <a:txBody>
                    <a:bodyPr/>
                    <a:lstStyle/>
                    <a:p>
                      <a:pPr algn="ctr"/>
                      <a:r>
                        <a:rPr lang="en-US" sz="2400" b="0" dirty="0"/>
                        <a:t>0.35</a:t>
                      </a:r>
                    </a:p>
                  </a:txBody>
                  <a:tcPr marL="13195" marR="13195" marT="13195" marB="13195" anchor="ctr"/>
                </a:tc>
                <a:tc>
                  <a:txBody>
                    <a:bodyPr/>
                    <a:lstStyle/>
                    <a:p>
                      <a:pPr algn="ctr"/>
                      <a:r>
                        <a:rPr lang="en-US" sz="2400" b="0" dirty="0"/>
                        <a:t>0.39</a:t>
                      </a:r>
                    </a:p>
                  </a:txBody>
                  <a:tcPr marL="13195" marR="13195" marT="13195" marB="13195" anchor="ctr"/>
                </a:tc>
                <a:tc>
                  <a:txBody>
                    <a:bodyPr/>
                    <a:lstStyle/>
                    <a:p>
                      <a:pPr algn="ctr"/>
                      <a:r>
                        <a:rPr lang="en-US" sz="2400" b="0"/>
                        <a:t>0.37</a:t>
                      </a:r>
                    </a:p>
                  </a:txBody>
                  <a:tcPr marL="13195" marR="13195" marT="13195" marB="13195" anchor="ctr"/>
                </a:tc>
              </a:tr>
              <a:tr h="395915">
                <a:tc>
                  <a:txBody>
                    <a:bodyPr/>
                    <a:lstStyle/>
                    <a:p>
                      <a:r>
                        <a:rPr lang="en-US" sz="2400" b="0"/>
                        <a:t>GenLang</a:t>
                      </a:r>
                    </a:p>
                  </a:txBody>
                  <a:tcPr marL="13195" marR="13195" marT="13195" marB="13195" anchor="ctr"/>
                </a:tc>
                <a:tc>
                  <a:txBody>
                    <a:bodyPr/>
                    <a:lstStyle/>
                    <a:p>
                      <a:pPr algn="ctr"/>
                      <a:r>
                        <a:rPr lang="en-US" sz="2400" b="0"/>
                        <a:t>0.72</a:t>
                      </a:r>
                    </a:p>
                  </a:txBody>
                  <a:tcPr marL="13195" marR="13195" marT="13195" marB="13195" anchor="ctr"/>
                </a:tc>
                <a:tc>
                  <a:txBody>
                    <a:bodyPr/>
                    <a:lstStyle/>
                    <a:p>
                      <a:pPr algn="ctr"/>
                      <a:r>
                        <a:rPr lang="en-US" sz="2400" b="0"/>
                        <a:t>0.75</a:t>
                      </a:r>
                    </a:p>
                  </a:txBody>
                  <a:tcPr marL="13195" marR="13195" marT="13195" marB="13195" anchor="ctr"/>
                </a:tc>
                <a:tc>
                  <a:txBody>
                    <a:bodyPr/>
                    <a:lstStyle/>
                    <a:p>
                      <a:pPr algn="ctr"/>
                      <a:r>
                        <a:rPr lang="en-US" sz="2400" b="0" dirty="0"/>
                        <a:t>0.50</a:t>
                      </a:r>
                    </a:p>
                  </a:txBody>
                  <a:tcPr marL="13195" marR="13195" marT="13195" marB="13195" anchor="ctr"/>
                </a:tc>
                <a:tc>
                  <a:txBody>
                    <a:bodyPr/>
                    <a:lstStyle/>
                    <a:p>
                      <a:pPr algn="ctr"/>
                      <a:r>
                        <a:rPr lang="en-US" sz="2400" b="0" dirty="0"/>
                        <a:t>0.49</a:t>
                      </a:r>
                    </a:p>
                  </a:txBody>
                  <a:tcPr marL="13195" marR="13195" marT="13195" marB="13195" anchor="ctr"/>
                </a:tc>
                <a:tc>
                  <a:txBody>
                    <a:bodyPr/>
                    <a:lstStyle/>
                    <a:p>
                      <a:pPr algn="ctr"/>
                      <a:r>
                        <a:rPr lang="en-US" sz="2400" b="0" dirty="0"/>
                        <a:t>0.50</a:t>
                      </a:r>
                    </a:p>
                  </a:txBody>
                  <a:tcPr marL="13195" marR="13195" marT="13195" marB="13195" anchor="ctr"/>
                </a:tc>
              </a:tr>
              <a:tr h="364640">
                <a:tc>
                  <a:txBody>
                    <a:bodyPr/>
                    <a:lstStyle/>
                    <a:p>
                      <a:r>
                        <a:rPr lang="en-US" sz="2400" b="0"/>
                        <a:t>GRAILII</a:t>
                      </a:r>
                    </a:p>
                  </a:txBody>
                  <a:tcPr marL="13195" marR="13195" marT="13195" marB="13195" anchor="ctr"/>
                </a:tc>
                <a:tc>
                  <a:txBody>
                    <a:bodyPr/>
                    <a:lstStyle/>
                    <a:p>
                      <a:pPr algn="ctr"/>
                      <a:r>
                        <a:rPr lang="en-US" sz="2400" b="0"/>
                        <a:t>0.72</a:t>
                      </a:r>
                    </a:p>
                  </a:txBody>
                  <a:tcPr marL="13195" marR="13195" marT="13195" marB="13195" anchor="ctr"/>
                </a:tc>
                <a:tc>
                  <a:txBody>
                    <a:bodyPr/>
                    <a:lstStyle/>
                    <a:p>
                      <a:pPr algn="ctr"/>
                      <a:r>
                        <a:rPr lang="en-US" sz="2400" b="0"/>
                        <a:t>0.84</a:t>
                      </a:r>
                    </a:p>
                  </a:txBody>
                  <a:tcPr marL="13195" marR="13195" marT="13195" marB="13195" anchor="ctr"/>
                </a:tc>
                <a:tc>
                  <a:txBody>
                    <a:bodyPr/>
                    <a:lstStyle/>
                    <a:p>
                      <a:pPr algn="ctr"/>
                      <a:r>
                        <a:rPr lang="en-US" sz="2400" b="0"/>
                        <a:t>0.36</a:t>
                      </a:r>
                    </a:p>
                  </a:txBody>
                  <a:tcPr marL="13195" marR="13195" marT="13195" marB="13195" anchor="ctr"/>
                </a:tc>
                <a:tc>
                  <a:txBody>
                    <a:bodyPr/>
                    <a:lstStyle/>
                    <a:p>
                      <a:pPr algn="ctr"/>
                      <a:r>
                        <a:rPr lang="en-US" sz="2400" b="0" dirty="0"/>
                        <a:t>0.41</a:t>
                      </a:r>
                    </a:p>
                  </a:txBody>
                  <a:tcPr marL="13195" marR="13195" marT="13195" marB="13195" anchor="ctr"/>
                </a:tc>
                <a:tc>
                  <a:txBody>
                    <a:bodyPr/>
                    <a:lstStyle/>
                    <a:p>
                      <a:pPr algn="ctr"/>
                      <a:r>
                        <a:rPr lang="en-US" sz="2400" b="0" dirty="0"/>
                        <a:t>0.38</a:t>
                      </a:r>
                    </a:p>
                  </a:txBody>
                  <a:tcPr marL="13195" marR="13195" marT="13195" marB="13195" anchor="ctr"/>
                </a:tc>
              </a:tr>
              <a:tr h="415878">
                <a:tc>
                  <a:txBody>
                    <a:bodyPr/>
                    <a:lstStyle/>
                    <a:p>
                      <a:r>
                        <a:rPr lang="en-US" sz="2400" b="0"/>
                        <a:t>SORFIND</a:t>
                      </a:r>
                    </a:p>
                  </a:txBody>
                  <a:tcPr marL="13195" marR="13195" marT="13195" marB="13195" anchor="ctr"/>
                </a:tc>
                <a:tc>
                  <a:txBody>
                    <a:bodyPr/>
                    <a:lstStyle/>
                    <a:p>
                      <a:pPr algn="ctr"/>
                      <a:r>
                        <a:rPr lang="en-US" sz="2400" b="0"/>
                        <a:t>0.71</a:t>
                      </a:r>
                    </a:p>
                  </a:txBody>
                  <a:tcPr marL="13195" marR="13195" marT="13195" marB="13195" anchor="ctr"/>
                </a:tc>
                <a:tc>
                  <a:txBody>
                    <a:bodyPr/>
                    <a:lstStyle/>
                    <a:p>
                      <a:pPr algn="ctr"/>
                      <a:r>
                        <a:rPr lang="en-US" sz="2400" b="0"/>
                        <a:t>0.85</a:t>
                      </a:r>
                    </a:p>
                  </a:txBody>
                  <a:tcPr marL="13195" marR="13195" marT="13195" marB="13195" anchor="ctr"/>
                </a:tc>
                <a:tc>
                  <a:txBody>
                    <a:bodyPr/>
                    <a:lstStyle/>
                    <a:p>
                      <a:pPr algn="ctr"/>
                      <a:r>
                        <a:rPr lang="en-US" sz="2400" b="0"/>
                        <a:t>0.42</a:t>
                      </a:r>
                    </a:p>
                  </a:txBody>
                  <a:tcPr marL="13195" marR="13195" marT="13195" marB="13195" anchor="ctr"/>
                </a:tc>
                <a:tc>
                  <a:txBody>
                    <a:bodyPr/>
                    <a:lstStyle/>
                    <a:p>
                      <a:pPr algn="ctr"/>
                      <a:r>
                        <a:rPr lang="en-US" sz="2400" b="0" dirty="0"/>
                        <a:t>0.47</a:t>
                      </a:r>
                    </a:p>
                  </a:txBody>
                  <a:tcPr marL="13195" marR="13195" marT="13195" marB="13195" anchor="ctr"/>
                </a:tc>
                <a:tc>
                  <a:txBody>
                    <a:bodyPr/>
                    <a:lstStyle/>
                    <a:p>
                      <a:pPr algn="ctr"/>
                      <a:r>
                        <a:rPr lang="en-US" sz="2400" b="0" dirty="0"/>
                        <a:t>0.45</a:t>
                      </a:r>
                    </a:p>
                  </a:txBody>
                  <a:tcPr marL="13195" marR="13195" marT="13195" marB="13195" anchor="ctr"/>
                </a:tc>
              </a:tr>
              <a:tr h="364640">
                <a:tc>
                  <a:txBody>
                    <a:bodyPr/>
                    <a:lstStyle/>
                    <a:p>
                      <a:r>
                        <a:rPr lang="en-US" sz="2400" b="0"/>
                        <a:t>Xpound</a:t>
                      </a:r>
                    </a:p>
                  </a:txBody>
                  <a:tcPr marL="13195" marR="13195" marT="13195" marB="13195" anchor="ctr"/>
                </a:tc>
                <a:tc>
                  <a:txBody>
                    <a:bodyPr/>
                    <a:lstStyle/>
                    <a:p>
                      <a:pPr algn="ctr"/>
                      <a:r>
                        <a:rPr lang="en-US" sz="2400" b="0"/>
                        <a:t>0.61</a:t>
                      </a:r>
                    </a:p>
                  </a:txBody>
                  <a:tcPr marL="13195" marR="13195" marT="13195" marB="13195" anchor="ctr"/>
                </a:tc>
                <a:tc>
                  <a:txBody>
                    <a:bodyPr/>
                    <a:lstStyle/>
                    <a:p>
                      <a:pPr algn="ctr"/>
                      <a:r>
                        <a:rPr lang="en-US" sz="2400" b="0"/>
                        <a:t>0.82</a:t>
                      </a:r>
                    </a:p>
                  </a:txBody>
                  <a:tcPr marL="13195" marR="13195" marT="13195" marB="13195" anchor="ctr"/>
                </a:tc>
                <a:tc>
                  <a:txBody>
                    <a:bodyPr/>
                    <a:lstStyle/>
                    <a:p>
                      <a:pPr algn="ctr"/>
                      <a:r>
                        <a:rPr lang="en-US" sz="2400" b="0" dirty="0"/>
                        <a:t>0.15</a:t>
                      </a:r>
                    </a:p>
                  </a:txBody>
                  <a:tcPr marL="13195" marR="13195" marT="13195" marB="13195" anchor="ctr"/>
                </a:tc>
                <a:tc>
                  <a:txBody>
                    <a:bodyPr/>
                    <a:lstStyle/>
                    <a:p>
                      <a:pPr algn="ctr"/>
                      <a:r>
                        <a:rPr lang="en-US" sz="2400" b="0"/>
                        <a:t>0.17</a:t>
                      </a:r>
                    </a:p>
                  </a:txBody>
                  <a:tcPr marL="13195" marR="13195" marT="13195" marB="13195" anchor="ctr"/>
                </a:tc>
                <a:tc>
                  <a:txBody>
                    <a:bodyPr/>
                    <a:lstStyle/>
                    <a:p>
                      <a:pPr algn="ctr"/>
                      <a:r>
                        <a:rPr lang="en-US" sz="2400" b="0" dirty="0"/>
                        <a:t>0.16</a:t>
                      </a:r>
                    </a:p>
                  </a:txBody>
                  <a:tcPr marL="13195" marR="13195" marT="13195" marB="13195" anchor="ctr"/>
                </a:tc>
              </a:tr>
            </a:tbl>
          </a:graphicData>
        </a:graphic>
      </p:graphicFrame>
      <p:sp>
        <p:nvSpPr>
          <p:cNvPr id="4" name="TextBox 3"/>
          <p:cNvSpPr txBox="1"/>
          <p:nvPr/>
        </p:nvSpPr>
        <p:spPr>
          <a:xfrm>
            <a:off x="2250040" y="6246688"/>
            <a:ext cx="4882683" cy="461665"/>
          </a:xfrm>
          <a:prstGeom prst="rect">
            <a:avLst/>
          </a:prstGeom>
          <a:noFill/>
        </p:spPr>
        <p:txBody>
          <a:bodyPr wrap="none" rtlCol="0">
            <a:spAutoFit/>
          </a:bodyPr>
          <a:lstStyle/>
          <a:p>
            <a:r>
              <a:rPr lang="en-US" dirty="0" smtClean="0"/>
              <a:t>http://genes.mit.edu/Accuracy.html</a:t>
            </a:r>
            <a:endParaRPr lang="en-US" dirty="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eaLnBrk="1" hangingPunct="1"/>
            <a:r>
              <a:rPr lang="en-US" dirty="0" smtClean="0"/>
              <a:t>Common Difficulties</a:t>
            </a:r>
          </a:p>
        </p:txBody>
      </p:sp>
      <p:sp>
        <p:nvSpPr>
          <p:cNvPr id="44035" name="Rectangle 3"/>
          <p:cNvSpPr>
            <a:spLocks noGrp="1" noChangeArrowheads="1"/>
          </p:cNvSpPr>
          <p:nvPr>
            <p:ph sz="half" idx="1"/>
          </p:nvPr>
        </p:nvSpPr>
        <p:spPr/>
        <p:txBody>
          <a:bodyPr/>
          <a:lstStyle/>
          <a:p>
            <a:pPr eaLnBrk="1" hangingPunct="1"/>
            <a:r>
              <a:rPr lang="en-US" sz="2400" dirty="0" smtClean="0"/>
              <a:t>Exons in UTR are difficult to annotate UTRs are typically not well conserved.</a:t>
            </a:r>
          </a:p>
          <a:p>
            <a:pPr eaLnBrk="1" hangingPunct="1"/>
            <a:endParaRPr lang="en-US" sz="2400" dirty="0" smtClean="0"/>
          </a:p>
          <a:p>
            <a:pPr eaLnBrk="1" hangingPunct="1"/>
            <a:r>
              <a:rPr lang="en-US" sz="2400" dirty="0" smtClean="0"/>
              <a:t>Smaller genes are not statistically significant so they are thrown out.</a:t>
            </a:r>
          </a:p>
          <a:p>
            <a:pPr eaLnBrk="1" hangingPunct="1"/>
            <a:endParaRPr lang="en-US" sz="2400" dirty="0" smtClean="0"/>
          </a:p>
          <a:p>
            <a:pPr eaLnBrk="1" hangingPunct="1"/>
            <a:r>
              <a:rPr lang="en-US" sz="2400" dirty="0" smtClean="0"/>
              <a:t>Algorithms are trained with sequences from known genes which biases them against genes about which nothing is known.</a:t>
            </a:r>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650" name="Rectangle 2"/>
          <p:cNvSpPr>
            <a:spLocks noGrp="1" noChangeArrowheads="1"/>
          </p:cNvSpPr>
          <p:nvPr>
            <p:ph type="title"/>
          </p:nvPr>
        </p:nvSpPr>
        <p:spPr/>
        <p:txBody>
          <a:bodyPr>
            <a:noAutofit/>
          </a:bodyPr>
          <a:lstStyle/>
          <a:p>
            <a:r>
              <a:rPr lang="en-US" dirty="0" smtClean="0">
                <a:latin typeface="Georgia" pitchFamily="18" charset="0"/>
              </a:rPr>
              <a:t>Gene </a:t>
            </a:r>
            <a:r>
              <a:rPr lang="en-US" dirty="0" smtClean="0"/>
              <a:t>F</a:t>
            </a:r>
            <a:r>
              <a:rPr lang="en-US" dirty="0" smtClean="0">
                <a:latin typeface="Georgia" pitchFamily="18" charset="0"/>
              </a:rPr>
              <a:t>inding Strategy</a:t>
            </a:r>
          </a:p>
        </p:txBody>
      </p:sp>
      <p:sp>
        <p:nvSpPr>
          <p:cNvPr id="155651" name="Rectangle 3"/>
          <p:cNvSpPr>
            <a:spLocks noGrp="1" noChangeArrowheads="1"/>
          </p:cNvSpPr>
          <p:nvPr>
            <p:ph sz="half" idx="1"/>
          </p:nvPr>
        </p:nvSpPr>
        <p:spPr/>
        <p:txBody>
          <a:bodyPr>
            <a:normAutofit/>
          </a:bodyPr>
          <a:lstStyle/>
          <a:p>
            <a:r>
              <a:rPr lang="en-US" sz="2400" dirty="0" smtClean="0">
                <a:latin typeface="Georgia" pitchFamily="18" charset="0"/>
              </a:rPr>
              <a:t>Choose the appropriate type of gene finder</a:t>
            </a:r>
          </a:p>
          <a:p>
            <a:pPr lvl="1"/>
            <a:r>
              <a:rPr lang="en-US" sz="2000" dirty="0" smtClean="0">
                <a:latin typeface="Georgia" pitchFamily="18" charset="0"/>
              </a:rPr>
              <a:t>Make sure that you’re </a:t>
            </a:r>
            <a:r>
              <a:rPr lang="en-US" sz="2000" dirty="0" smtClean="0"/>
              <a:t>u</a:t>
            </a:r>
            <a:r>
              <a:rPr lang="en-US" sz="2000" dirty="0" smtClean="0">
                <a:latin typeface="Georgia" pitchFamily="18" charset="0"/>
              </a:rPr>
              <a:t>sing gene finders for microbial (</a:t>
            </a:r>
            <a:r>
              <a:rPr lang="en-US" sz="2000" dirty="0" err="1" smtClean="0">
                <a:latin typeface="Georgia" pitchFamily="18" charset="0"/>
              </a:rPr>
              <a:t>intronless</a:t>
            </a:r>
            <a:r>
              <a:rPr lang="en-US" sz="2000" dirty="0" smtClean="0">
                <a:latin typeface="Georgia" pitchFamily="18" charset="0"/>
              </a:rPr>
              <a:t>) sequences only to analyze prokaryotic species such as bacteria and </a:t>
            </a:r>
            <a:r>
              <a:rPr lang="en-US" sz="2000" dirty="0" err="1" smtClean="0">
                <a:latin typeface="Georgia" pitchFamily="18" charset="0"/>
              </a:rPr>
              <a:t>archaea</a:t>
            </a:r>
            <a:endParaRPr lang="en-US" sz="2000" dirty="0" smtClean="0">
              <a:latin typeface="Georgia" pitchFamily="18" charset="0"/>
            </a:endParaRPr>
          </a:p>
          <a:p>
            <a:pPr lvl="1"/>
            <a:r>
              <a:rPr lang="en-US" sz="2000" dirty="0" smtClean="0">
                <a:latin typeface="Georgia" pitchFamily="18" charset="0"/>
              </a:rPr>
              <a:t>If there is no organism-specific gene finder for your system, at least use one that makes sense </a:t>
            </a:r>
          </a:p>
          <a:p>
            <a:pPr lvl="2"/>
            <a:r>
              <a:rPr lang="en-US" sz="1600" dirty="0" smtClean="0">
                <a:latin typeface="Georgia" pitchFamily="18" charset="0"/>
              </a:rPr>
              <a:t>i.e. use a mouse gene finder for rat or rabbit </a:t>
            </a:r>
          </a:p>
          <a:p>
            <a:pPr lvl="2"/>
            <a:r>
              <a:rPr lang="en-US" sz="1600" dirty="0" smtClean="0"/>
              <a:t>Use a gene finder created for </a:t>
            </a:r>
            <a:r>
              <a:rPr lang="en-US" sz="1600" dirty="0" err="1" smtClean="0"/>
              <a:t>Arobidopsis</a:t>
            </a:r>
            <a:r>
              <a:rPr lang="en-US" sz="1600" dirty="0" smtClean="0"/>
              <a:t> for plant </a:t>
            </a:r>
            <a:r>
              <a:rPr lang="en-US" sz="1600" smtClean="0"/>
              <a:t>genome annotation</a:t>
            </a:r>
            <a:endParaRPr lang="en-US" sz="1600" dirty="0" smtClean="0">
              <a:latin typeface="Georgia"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Homework 5</a:t>
            </a:r>
            <a:endParaRPr lang="en-US" dirty="0"/>
          </a:p>
        </p:txBody>
      </p:sp>
      <p:sp>
        <p:nvSpPr>
          <p:cNvPr id="3" name="Content Placeholder 2"/>
          <p:cNvSpPr>
            <a:spLocks noGrp="1"/>
          </p:cNvSpPr>
          <p:nvPr>
            <p:ph sz="half" idx="1"/>
          </p:nvPr>
        </p:nvSpPr>
        <p:spPr/>
        <p:txBody>
          <a:bodyPr>
            <a:normAutofit fontScale="70000" lnSpcReduction="20000"/>
          </a:bodyPr>
          <a:lstStyle/>
          <a:p>
            <a:r>
              <a:rPr lang="en-US" dirty="0" smtClean="0"/>
              <a:t>View mouse OLR1 </a:t>
            </a:r>
            <a:r>
              <a:rPr lang="en-US" dirty="0" err="1" smtClean="0"/>
              <a:t>refseq</a:t>
            </a:r>
            <a:r>
              <a:rPr lang="en-US" dirty="0" smtClean="0"/>
              <a:t> gene (the whole gene) in the UCSC genome browser, click “DNA” to obtain the genomic sequence in this gene locus (adding 1000 bps before the start of the gene locus and the 1000 bps after the end of the gene locus) [10 points]</a:t>
            </a:r>
          </a:p>
          <a:p>
            <a:r>
              <a:rPr lang="en-US" dirty="0" smtClean="0"/>
              <a:t>Use </a:t>
            </a:r>
            <a:r>
              <a:rPr lang="en-US" dirty="0" err="1" smtClean="0"/>
              <a:t>GenScan</a:t>
            </a:r>
            <a:r>
              <a:rPr lang="en-US" dirty="0" smtClean="0"/>
              <a:t> to predict gene exon-intron structure using the sequence obtained in the first step (include the graphical output, the predicted gene structure, and the predicted gene sequences in your homework). [20 points]</a:t>
            </a:r>
          </a:p>
          <a:p>
            <a:r>
              <a:rPr lang="en-US" dirty="0" smtClean="0"/>
              <a:t>Compare the obtained gene prediction and the annotation given in NCBI </a:t>
            </a:r>
            <a:r>
              <a:rPr lang="en-US" dirty="0" err="1" smtClean="0"/>
              <a:t>genbank</a:t>
            </a:r>
            <a:r>
              <a:rPr lang="en-US" dirty="0" smtClean="0"/>
              <a:t> record (evaluate each exon), find out whether they have the same number of exons and same length </a:t>
            </a:r>
            <a:r>
              <a:rPr lang="en-US" smtClean="0"/>
              <a:t>of exons </a:t>
            </a:r>
            <a:r>
              <a:rPr lang="en-US" dirty="0" smtClean="0"/>
              <a:t>[40 points]</a:t>
            </a:r>
          </a:p>
          <a:p>
            <a:r>
              <a:rPr lang="en-US" dirty="0" smtClean="0"/>
              <a:t>Go through the exercise in the handout (a softcopy of the handout and the corresponding sequences can be found on the </a:t>
            </a:r>
            <a:r>
              <a:rPr lang="en-US" dirty="0" err="1" smtClean="0"/>
              <a:t>courseweb</a:t>
            </a:r>
            <a:r>
              <a:rPr lang="en-US" dirty="0" smtClean="0"/>
              <a:t>), follow the instructions precisely, save the produced web pages, and answer all the questions (some of them might be difficult but try your best to provide reasonable answers). Put all the saved web pages and your answers  to the questions into one zip file. [30 points]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p:txBody>
          <a:bodyPr>
            <a:noAutofit/>
          </a:bodyPr>
          <a:lstStyle/>
          <a:p>
            <a:pPr eaLnBrk="1" hangingPunct="1"/>
            <a:r>
              <a:rPr lang="en-US" dirty="0" smtClean="0"/>
              <a:t>Genome Annotation</a:t>
            </a:r>
          </a:p>
        </p:txBody>
      </p:sp>
      <p:sp>
        <p:nvSpPr>
          <p:cNvPr id="3075" name="Rectangle 3"/>
          <p:cNvSpPr>
            <a:spLocks noGrp="1" noChangeArrowheads="1"/>
          </p:cNvSpPr>
          <p:nvPr>
            <p:ph sz="half" idx="1"/>
          </p:nvPr>
        </p:nvSpPr>
        <p:spPr/>
        <p:txBody>
          <a:bodyPr>
            <a:normAutofit/>
          </a:bodyPr>
          <a:lstStyle/>
          <a:p>
            <a:pPr eaLnBrk="1" hangingPunct="1"/>
            <a:r>
              <a:rPr lang="en-US" sz="2400" dirty="0" smtClean="0"/>
              <a:t>Annotation – Characterizing genomic features using computational and experimental methods</a:t>
            </a:r>
          </a:p>
          <a:p>
            <a:pPr eaLnBrk="1" hangingPunct="1"/>
            <a:r>
              <a:rPr lang="en-US" sz="2400" dirty="0" smtClean="0"/>
              <a:t>Four levels of genome annotation</a:t>
            </a:r>
          </a:p>
          <a:p>
            <a:pPr lvl="1" eaLnBrk="1" hangingPunct="1"/>
            <a:r>
              <a:rPr lang="en-US" sz="2000" dirty="0" smtClean="0"/>
              <a:t>Where are genes?</a:t>
            </a:r>
          </a:p>
          <a:p>
            <a:pPr lvl="1" eaLnBrk="1" hangingPunct="1"/>
            <a:r>
              <a:rPr lang="en-US" sz="2000" dirty="0" smtClean="0"/>
              <a:t>What do they look like?</a:t>
            </a:r>
          </a:p>
          <a:p>
            <a:pPr lvl="1" eaLnBrk="1" hangingPunct="1"/>
            <a:r>
              <a:rPr lang="en-US" sz="2000" dirty="0" smtClean="0"/>
              <a:t>What do they encode?</a:t>
            </a:r>
          </a:p>
          <a:p>
            <a:pPr lvl="1" eaLnBrk="1" hangingPunct="1"/>
            <a:r>
              <a:rPr lang="en-US" sz="2000" dirty="0" smtClean="0"/>
              <a:t>What proteins/pathways involved in?</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normAutofit fontScale="90000"/>
          </a:bodyPr>
          <a:lstStyle/>
          <a:p>
            <a:pPr eaLnBrk="1" hangingPunct="1"/>
            <a:r>
              <a:rPr lang="en-US" sz="4000" dirty="0" smtClean="0"/>
              <a:t>Predicting Genes Computationally</a:t>
            </a:r>
          </a:p>
        </p:txBody>
      </p:sp>
      <p:sp>
        <p:nvSpPr>
          <p:cNvPr id="32771" name="Rectangle 3"/>
          <p:cNvSpPr>
            <a:spLocks noGrp="1" noChangeArrowheads="1"/>
          </p:cNvSpPr>
          <p:nvPr>
            <p:ph sz="half" idx="1"/>
          </p:nvPr>
        </p:nvSpPr>
        <p:spPr/>
        <p:txBody>
          <a:bodyPr>
            <a:normAutofit/>
          </a:bodyPr>
          <a:lstStyle/>
          <a:p>
            <a:pPr eaLnBrk="1" hangingPunct="1">
              <a:lnSpc>
                <a:spcPct val="90000"/>
              </a:lnSpc>
            </a:pPr>
            <a:r>
              <a:rPr lang="en-US" sz="2400" dirty="0" smtClean="0"/>
              <a:t>Take the genomic DNA and run it though gene prediction programs to locate genes</a:t>
            </a:r>
          </a:p>
          <a:p>
            <a:pPr eaLnBrk="1" hangingPunct="1">
              <a:lnSpc>
                <a:spcPct val="90000"/>
              </a:lnSpc>
            </a:pPr>
            <a:r>
              <a:rPr lang="en-US" sz="2400" dirty="0" smtClean="0"/>
              <a:t>Gene prediction programs basing on observed characteristics:</a:t>
            </a:r>
          </a:p>
          <a:p>
            <a:pPr lvl="1" eaLnBrk="1" hangingPunct="1">
              <a:lnSpc>
                <a:spcPct val="90000"/>
              </a:lnSpc>
            </a:pPr>
            <a:r>
              <a:rPr lang="en-US" sz="2000" dirty="0" smtClean="0"/>
              <a:t>Known </a:t>
            </a:r>
            <a:r>
              <a:rPr lang="en-US" sz="2000" dirty="0" err="1" smtClean="0"/>
              <a:t>exons</a:t>
            </a:r>
            <a:r>
              <a:rPr lang="en-US" sz="2000" dirty="0" smtClean="0"/>
              <a:t>; </a:t>
            </a:r>
            <a:r>
              <a:rPr lang="en-US" sz="2000" dirty="0" err="1" smtClean="0"/>
              <a:t>Introns</a:t>
            </a:r>
            <a:r>
              <a:rPr lang="en-US" sz="2000" dirty="0" smtClean="0"/>
              <a:t>; Splice sites; Regulatory sites in known genes  </a:t>
            </a:r>
          </a:p>
          <a:p>
            <a:r>
              <a:rPr lang="en-US" sz="2400" dirty="0" smtClean="0"/>
              <a:t>Gene structure varies from one organism to the next</a:t>
            </a:r>
          </a:p>
          <a:p>
            <a:pPr lvl="1"/>
            <a:r>
              <a:rPr lang="en-US" sz="2000" dirty="0" err="1" smtClean="0"/>
              <a:t>Codon</a:t>
            </a:r>
            <a:r>
              <a:rPr lang="en-US" sz="2000" dirty="0" smtClean="0"/>
              <a:t> usage pattern vary by species</a:t>
            </a:r>
          </a:p>
          <a:p>
            <a:pPr lvl="1"/>
            <a:r>
              <a:rPr lang="en-US" sz="2000" dirty="0" smtClean="0"/>
              <a:t>Functional regions (promoters, splice sites etc) vary by species</a:t>
            </a:r>
          </a:p>
          <a:p>
            <a:pPr lvl="1"/>
            <a:r>
              <a:rPr lang="en-US" sz="2000" dirty="0" smtClean="0"/>
              <a:t>Repeat sequences are species-specific</a:t>
            </a:r>
          </a:p>
          <a:p>
            <a:pPr lvl="1"/>
            <a:r>
              <a:rPr lang="en-US" sz="2000" dirty="0" smtClean="0"/>
              <a:t>Program trained on one organism is generally not useful for finding genes on another organism</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noAutofit/>
          </a:bodyPr>
          <a:lstStyle/>
          <a:p>
            <a:pPr eaLnBrk="1" hangingPunct="1"/>
            <a:r>
              <a:rPr lang="en-US" dirty="0" smtClean="0"/>
              <a:t>Eukaryotic Gene Prediction</a:t>
            </a:r>
          </a:p>
        </p:txBody>
      </p:sp>
      <p:sp>
        <p:nvSpPr>
          <p:cNvPr id="40963" name="Rectangle 3"/>
          <p:cNvSpPr>
            <a:spLocks noGrp="1" noChangeArrowheads="1"/>
          </p:cNvSpPr>
          <p:nvPr>
            <p:ph sz="half" idx="1"/>
          </p:nvPr>
        </p:nvSpPr>
        <p:spPr/>
        <p:txBody>
          <a:bodyPr>
            <a:normAutofit/>
          </a:bodyPr>
          <a:lstStyle/>
          <a:p>
            <a:pPr eaLnBrk="1" hangingPunct="1">
              <a:lnSpc>
                <a:spcPct val="90000"/>
              </a:lnSpc>
            </a:pPr>
            <a:r>
              <a:rPr lang="en-US" sz="2400" dirty="0" smtClean="0"/>
              <a:t>Train a program to recognize sequences that are characteristic of known </a:t>
            </a:r>
            <a:r>
              <a:rPr lang="en-US" sz="2400" dirty="0" err="1" smtClean="0"/>
              <a:t>exons</a:t>
            </a:r>
            <a:r>
              <a:rPr lang="en-US" sz="2400" dirty="0" smtClean="0"/>
              <a:t> in genomic DNA sequences</a:t>
            </a:r>
          </a:p>
          <a:p>
            <a:pPr eaLnBrk="1" hangingPunct="1">
              <a:lnSpc>
                <a:spcPct val="90000"/>
              </a:lnSpc>
            </a:pPr>
            <a:r>
              <a:rPr lang="en-US" sz="2400" dirty="0" smtClean="0"/>
              <a:t>Use learned information to predict </a:t>
            </a:r>
            <a:r>
              <a:rPr lang="en-US" sz="2400" dirty="0" err="1" smtClean="0"/>
              <a:t>exons</a:t>
            </a:r>
            <a:r>
              <a:rPr lang="en-US" sz="2400" dirty="0" smtClean="0"/>
              <a:t> in unknown genomic sequences, and connect </a:t>
            </a:r>
            <a:r>
              <a:rPr lang="en-US" sz="2400" dirty="0" err="1" smtClean="0"/>
              <a:t>exons</a:t>
            </a:r>
            <a:r>
              <a:rPr lang="en-US" sz="2400" dirty="0" smtClean="0"/>
              <a:t> to produce a gene structure</a:t>
            </a:r>
          </a:p>
          <a:p>
            <a:pPr>
              <a:lnSpc>
                <a:spcPct val="90000"/>
              </a:lnSpc>
            </a:pPr>
            <a:r>
              <a:rPr lang="en-US" sz="2400" dirty="0" smtClean="0"/>
              <a:t>Patterns used:</a:t>
            </a:r>
          </a:p>
          <a:p>
            <a:pPr lvl="1">
              <a:lnSpc>
                <a:spcPct val="90000"/>
              </a:lnSpc>
            </a:pPr>
            <a:r>
              <a:rPr lang="en-US" sz="2000" dirty="0" err="1" smtClean="0"/>
              <a:t>intron-exon</a:t>
            </a:r>
            <a:r>
              <a:rPr lang="en-US" sz="2000" dirty="0" smtClean="0"/>
              <a:t> boundaries</a:t>
            </a:r>
          </a:p>
          <a:p>
            <a:pPr lvl="1">
              <a:lnSpc>
                <a:spcPct val="90000"/>
              </a:lnSpc>
            </a:pPr>
            <a:r>
              <a:rPr lang="en-US" sz="2000" dirty="0" smtClean="0"/>
              <a:t>upstream promoter sequences</a:t>
            </a:r>
          </a:p>
          <a:p>
            <a:pPr>
              <a:lnSpc>
                <a:spcPct val="90000"/>
              </a:lnSpc>
            </a:pPr>
            <a:r>
              <a:rPr lang="en-US" sz="2400" dirty="0" smtClean="0"/>
              <a:t>In eukaryotes, these signals are poorly defined</a:t>
            </a:r>
          </a:p>
          <a:p>
            <a:pPr eaLnBrk="1" hangingPunct="1">
              <a:lnSpc>
                <a:spcPct val="90000"/>
              </a:lnSpc>
            </a:pPr>
            <a:endParaRPr lang="en-US" sz="2400" dirty="0" smtClean="0"/>
          </a:p>
          <a:p>
            <a:pPr eaLnBrk="1" hangingPunct="1">
              <a:lnSpc>
                <a:spcPct val="90000"/>
              </a:lnSpc>
            </a:pPr>
            <a:endParaRPr lang="en-US"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noAutofit/>
          </a:bodyPr>
          <a:lstStyle/>
          <a:p>
            <a:pPr eaLnBrk="1" hangingPunct="1"/>
            <a:r>
              <a:rPr lang="en-US" dirty="0" smtClean="0"/>
              <a:t>Locating ORFs</a:t>
            </a:r>
          </a:p>
        </p:txBody>
      </p:sp>
      <p:sp>
        <p:nvSpPr>
          <p:cNvPr id="22531" name="Rectangle 3"/>
          <p:cNvSpPr>
            <a:spLocks noGrp="1" noChangeArrowheads="1"/>
          </p:cNvSpPr>
          <p:nvPr>
            <p:ph sz="half" idx="1"/>
          </p:nvPr>
        </p:nvSpPr>
        <p:spPr/>
        <p:txBody>
          <a:bodyPr>
            <a:noAutofit/>
          </a:bodyPr>
          <a:lstStyle/>
          <a:p>
            <a:pPr eaLnBrk="1" hangingPunct="1"/>
            <a:r>
              <a:rPr lang="en-US" sz="2400" dirty="0" smtClean="0">
                <a:cs typeface="Times New Roman" pitchFamily="18" charset="0"/>
              </a:rPr>
              <a:t>Simplest method of predicting coding regions is to search for open reading frames (ORFs)</a:t>
            </a:r>
          </a:p>
          <a:p>
            <a:pPr eaLnBrk="1" hangingPunct="1"/>
            <a:r>
              <a:rPr lang="en-US" sz="2400" dirty="0" smtClean="0">
                <a:cs typeface="Times New Roman" pitchFamily="18" charset="0"/>
              </a:rPr>
              <a:t>ORFs begin with a start (ATG) </a:t>
            </a:r>
            <a:r>
              <a:rPr lang="en-US" sz="2400" dirty="0" err="1" smtClean="0">
                <a:cs typeface="Times New Roman" pitchFamily="18" charset="0"/>
              </a:rPr>
              <a:t>codon</a:t>
            </a:r>
            <a:r>
              <a:rPr lang="en-US" sz="2400" dirty="0" smtClean="0">
                <a:cs typeface="Times New Roman" pitchFamily="18" charset="0"/>
              </a:rPr>
              <a:t>, and ends with one of three stop </a:t>
            </a:r>
            <a:r>
              <a:rPr lang="en-US" sz="2400" dirty="0" err="1" smtClean="0">
                <a:cs typeface="Times New Roman" pitchFamily="18" charset="0"/>
              </a:rPr>
              <a:t>codons</a:t>
            </a:r>
            <a:r>
              <a:rPr lang="en-US" sz="2400" dirty="0" smtClean="0">
                <a:cs typeface="Times New Roman" pitchFamily="18" charset="0"/>
              </a:rPr>
              <a:t>. There are 6 possible reading frames</a:t>
            </a:r>
          </a:p>
          <a:p>
            <a:r>
              <a:rPr lang="en-US" sz="2400" dirty="0" smtClean="0">
                <a:cs typeface="Times New Roman" pitchFamily="18" charset="0"/>
              </a:rPr>
              <a:t>Locating an open reading frame from a start </a:t>
            </a:r>
            <a:r>
              <a:rPr lang="en-US" sz="2400" dirty="0" err="1" smtClean="0">
                <a:cs typeface="Times New Roman" pitchFamily="18" charset="0"/>
              </a:rPr>
              <a:t>codon</a:t>
            </a:r>
            <a:r>
              <a:rPr lang="en-US" sz="2400" dirty="0" smtClean="0">
                <a:cs typeface="Times New Roman" pitchFamily="18" charset="0"/>
              </a:rPr>
              <a:t> to a stop </a:t>
            </a:r>
            <a:r>
              <a:rPr lang="en-US" sz="2400" dirty="0" err="1" smtClean="0">
                <a:cs typeface="Times New Roman" pitchFamily="18" charset="0"/>
              </a:rPr>
              <a:t>codon</a:t>
            </a:r>
            <a:r>
              <a:rPr lang="en-US" sz="2400" dirty="0" smtClean="0">
                <a:cs typeface="Times New Roman" pitchFamily="18" charset="0"/>
              </a:rPr>
              <a:t> can give a strong suggestion into protein coding regions</a:t>
            </a:r>
          </a:p>
          <a:p>
            <a:r>
              <a:rPr lang="en-US" sz="2400" dirty="0" smtClean="0">
                <a:cs typeface="Times New Roman" pitchFamily="18" charset="0"/>
              </a:rPr>
              <a:t>Longer ORFs are more likely to predict protein-coding regions than shorter ORFs.  </a:t>
            </a:r>
          </a:p>
          <a:p>
            <a:pPr>
              <a:lnSpc>
                <a:spcPct val="90000"/>
              </a:lnSpc>
            </a:pPr>
            <a:r>
              <a:rPr lang="en-US" sz="2400" dirty="0" smtClean="0">
                <a:cs typeface="Times New Roman" pitchFamily="18" charset="0"/>
              </a:rPr>
              <a:t>ORF corresponding to a gene may contain regions with stop </a:t>
            </a:r>
            <a:r>
              <a:rPr lang="en-US" sz="2400" dirty="0" err="1" smtClean="0">
                <a:cs typeface="Times New Roman" pitchFamily="18" charset="0"/>
              </a:rPr>
              <a:t>codons</a:t>
            </a:r>
            <a:r>
              <a:rPr lang="en-US" sz="2400" dirty="0" smtClean="0">
                <a:cs typeface="Times New Roman" pitchFamily="18" charset="0"/>
              </a:rPr>
              <a:t> found within </a:t>
            </a:r>
            <a:r>
              <a:rPr lang="en-US" sz="2400" dirty="0" err="1" smtClean="0">
                <a:cs typeface="Times New Roman" pitchFamily="18" charset="0"/>
              </a:rPr>
              <a:t>intronic</a:t>
            </a:r>
            <a:r>
              <a:rPr lang="en-US" sz="2400" dirty="0" smtClean="0">
                <a:cs typeface="Times New Roman" pitchFamily="18" charset="0"/>
              </a:rPr>
              <a:t> regions</a:t>
            </a:r>
          </a:p>
          <a:p>
            <a:pPr>
              <a:lnSpc>
                <a:spcPct val="90000"/>
              </a:lnSpc>
            </a:pPr>
            <a:r>
              <a:rPr lang="en-US" sz="2400" dirty="0" smtClean="0">
                <a:cs typeface="Times New Roman" pitchFamily="18" charset="0"/>
              </a:rPr>
              <a:t>Posttranscriptional modification makes gene prediction more difficult</a:t>
            </a:r>
            <a:endParaRPr lang="en-US"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4" name="Rectangle 2"/>
          <p:cNvSpPr>
            <a:spLocks noGrp="1" noChangeArrowheads="1"/>
          </p:cNvSpPr>
          <p:nvPr>
            <p:ph type="title"/>
          </p:nvPr>
        </p:nvSpPr>
        <p:spPr/>
        <p:txBody>
          <a:bodyPr>
            <a:noAutofit/>
          </a:bodyPr>
          <a:lstStyle/>
          <a:p>
            <a:pPr>
              <a:defRPr/>
            </a:pPr>
            <a:r>
              <a:rPr lang="en-US" dirty="0" smtClean="0"/>
              <a:t>Eukaryotic Gene Annotation</a:t>
            </a:r>
          </a:p>
        </p:txBody>
      </p:sp>
      <p:sp>
        <p:nvSpPr>
          <p:cNvPr id="11267" name="Rectangle 3"/>
          <p:cNvSpPr>
            <a:spLocks noGrp="1" noChangeArrowheads="1"/>
          </p:cNvSpPr>
          <p:nvPr>
            <p:ph sz="half" idx="1"/>
          </p:nvPr>
        </p:nvSpPr>
        <p:spPr>
          <a:xfrm>
            <a:off x="333375" y="1581151"/>
            <a:ext cx="8515349" cy="2918930"/>
          </a:xfrm>
        </p:spPr>
        <p:txBody>
          <a:bodyPr>
            <a:normAutofit lnSpcReduction="10000"/>
          </a:bodyPr>
          <a:lstStyle/>
          <a:p>
            <a:r>
              <a:rPr lang="en-US" sz="2400" dirty="0" smtClean="0">
                <a:solidFill>
                  <a:schemeClr val="tx2"/>
                </a:solidFill>
              </a:rPr>
              <a:t>Given an eukaryotic </a:t>
            </a:r>
            <a:r>
              <a:rPr lang="en-US" sz="2400" dirty="0" smtClean="0">
                <a:solidFill>
                  <a:srgbClr val="800000"/>
                </a:solidFill>
              </a:rPr>
              <a:t>genomic</a:t>
            </a:r>
            <a:r>
              <a:rPr lang="en-US" sz="2400" dirty="0" smtClean="0">
                <a:solidFill>
                  <a:schemeClr val="tx2"/>
                </a:solidFill>
              </a:rPr>
              <a:t> sequence:</a:t>
            </a:r>
          </a:p>
          <a:p>
            <a:endParaRPr lang="en-US" sz="2000" dirty="0" smtClean="0">
              <a:solidFill>
                <a:srgbClr val="800000"/>
              </a:solidFill>
            </a:endParaRPr>
          </a:p>
          <a:p>
            <a:endParaRPr lang="en-US" sz="2000" dirty="0" smtClean="0">
              <a:solidFill>
                <a:srgbClr val="800000"/>
              </a:solidFill>
            </a:endParaRPr>
          </a:p>
          <a:p>
            <a:r>
              <a:rPr lang="en-US" sz="2400" dirty="0" smtClean="0">
                <a:solidFill>
                  <a:schemeClr val="tx2"/>
                </a:solidFill>
              </a:rPr>
              <a:t>Identify the precise </a:t>
            </a:r>
            <a:r>
              <a:rPr lang="en-US" sz="2400" dirty="0" smtClean="0">
                <a:solidFill>
                  <a:srgbClr val="800000"/>
                </a:solidFill>
              </a:rPr>
              <a:t>location</a:t>
            </a:r>
            <a:r>
              <a:rPr lang="en-US" sz="2400" dirty="0" smtClean="0">
                <a:solidFill>
                  <a:schemeClr val="tx2"/>
                </a:solidFill>
              </a:rPr>
              <a:t> and </a:t>
            </a:r>
            <a:r>
              <a:rPr lang="en-US" sz="2400" dirty="0" smtClean="0">
                <a:solidFill>
                  <a:srgbClr val="800000"/>
                </a:solidFill>
              </a:rPr>
              <a:t>characteristics of the genes</a:t>
            </a:r>
            <a:r>
              <a:rPr lang="en-US" sz="2400" dirty="0" smtClean="0">
                <a:solidFill>
                  <a:schemeClr val="tx2"/>
                </a:solidFill>
              </a:rPr>
              <a:t> the sequence contains,</a:t>
            </a:r>
            <a:r>
              <a:rPr lang="en-US" sz="2400" dirty="0" smtClean="0"/>
              <a:t> i.e.:</a:t>
            </a:r>
          </a:p>
          <a:p>
            <a:pPr lvl="2"/>
            <a:r>
              <a:rPr lang="en-US" dirty="0" err="1" smtClean="0"/>
              <a:t>Exon</a:t>
            </a:r>
            <a:r>
              <a:rPr lang="en-US" dirty="0" smtClean="0"/>
              <a:t>/</a:t>
            </a:r>
            <a:r>
              <a:rPr lang="en-US" dirty="0" err="1" smtClean="0"/>
              <a:t>intron</a:t>
            </a:r>
            <a:r>
              <a:rPr lang="en-US" dirty="0" smtClean="0"/>
              <a:t> structure (</a:t>
            </a:r>
            <a:r>
              <a:rPr lang="en-US" dirty="0" err="1" smtClean="0"/>
              <a:t>exon</a:t>
            </a:r>
            <a:r>
              <a:rPr lang="en-US" dirty="0" smtClean="0"/>
              <a:t> and </a:t>
            </a:r>
            <a:r>
              <a:rPr lang="en-US" dirty="0" err="1" smtClean="0"/>
              <a:t>intron</a:t>
            </a:r>
            <a:r>
              <a:rPr lang="en-US" dirty="0" smtClean="0"/>
              <a:t> start-end coordinates)</a:t>
            </a:r>
          </a:p>
          <a:p>
            <a:pPr lvl="2"/>
            <a:r>
              <a:rPr lang="en-US" dirty="0" smtClean="0"/>
              <a:t>Strand (+ or -)</a:t>
            </a:r>
          </a:p>
          <a:p>
            <a:pPr lvl="2"/>
            <a:r>
              <a:rPr lang="en-US" dirty="0" smtClean="0"/>
              <a:t>Start and end sites for translation (ORF)</a:t>
            </a:r>
          </a:p>
        </p:txBody>
      </p:sp>
      <p:sp>
        <p:nvSpPr>
          <p:cNvPr id="11268" name="Line 4"/>
          <p:cNvSpPr>
            <a:spLocks noChangeShapeType="1"/>
          </p:cNvSpPr>
          <p:nvPr/>
        </p:nvSpPr>
        <p:spPr bwMode="auto">
          <a:xfrm>
            <a:off x="1600200" y="2362200"/>
            <a:ext cx="5943600" cy="0"/>
          </a:xfrm>
          <a:prstGeom prst="line">
            <a:avLst/>
          </a:prstGeom>
          <a:noFill/>
          <a:ln w="57150">
            <a:solidFill>
              <a:schemeClr val="tx1"/>
            </a:solidFill>
            <a:round/>
            <a:headEnd/>
            <a:tailEnd/>
          </a:ln>
        </p:spPr>
        <p:txBody>
          <a:bodyPr/>
          <a:lstStyle/>
          <a:p>
            <a:endParaRPr lang="en-US"/>
          </a:p>
        </p:txBody>
      </p:sp>
      <p:sp>
        <p:nvSpPr>
          <p:cNvPr id="11282" name="Line 7"/>
          <p:cNvSpPr>
            <a:spLocks noChangeShapeType="1"/>
          </p:cNvSpPr>
          <p:nvPr/>
        </p:nvSpPr>
        <p:spPr bwMode="auto">
          <a:xfrm>
            <a:off x="1676400" y="4981064"/>
            <a:ext cx="5943600" cy="0"/>
          </a:xfrm>
          <a:prstGeom prst="line">
            <a:avLst/>
          </a:prstGeom>
          <a:noFill/>
          <a:ln w="57150">
            <a:solidFill>
              <a:schemeClr val="tx1"/>
            </a:solidFill>
            <a:round/>
            <a:headEnd/>
            <a:tailEnd/>
          </a:ln>
        </p:spPr>
        <p:txBody>
          <a:bodyPr/>
          <a:lstStyle/>
          <a:p>
            <a:endParaRPr lang="en-US"/>
          </a:p>
        </p:txBody>
      </p:sp>
      <p:sp>
        <p:nvSpPr>
          <p:cNvPr id="11286" name="Line 11"/>
          <p:cNvSpPr>
            <a:spLocks noChangeShapeType="1"/>
          </p:cNvSpPr>
          <p:nvPr/>
        </p:nvSpPr>
        <p:spPr bwMode="auto">
          <a:xfrm flipV="1">
            <a:off x="2590800" y="4828664"/>
            <a:ext cx="228600" cy="152400"/>
          </a:xfrm>
          <a:prstGeom prst="line">
            <a:avLst/>
          </a:prstGeom>
          <a:noFill/>
          <a:ln w="9525">
            <a:solidFill>
              <a:srgbClr val="800000"/>
            </a:solidFill>
            <a:round/>
            <a:headEnd/>
            <a:tailEnd/>
          </a:ln>
        </p:spPr>
        <p:txBody>
          <a:bodyPr/>
          <a:lstStyle/>
          <a:p>
            <a:endParaRPr lang="en-US"/>
          </a:p>
        </p:txBody>
      </p:sp>
      <p:sp>
        <p:nvSpPr>
          <p:cNvPr id="11287" name="Line 12"/>
          <p:cNvSpPr>
            <a:spLocks noChangeShapeType="1"/>
          </p:cNvSpPr>
          <p:nvPr/>
        </p:nvSpPr>
        <p:spPr bwMode="auto">
          <a:xfrm>
            <a:off x="2819400" y="4828664"/>
            <a:ext cx="152400" cy="152400"/>
          </a:xfrm>
          <a:prstGeom prst="line">
            <a:avLst/>
          </a:prstGeom>
          <a:noFill/>
          <a:ln w="9525">
            <a:solidFill>
              <a:srgbClr val="800000"/>
            </a:solidFill>
            <a:round/>
            <a:headEnd/>
            <a:tailEnd/>
          </a:ln>
        </p:spPr>
        <p:txBody>
          <a:bodyPr/>
          <a:lstStyle/>
          <a:p>
            <a:endParaRPr lang="en-US"/>
          </a:p>
        </p:txBody>
      </p:sp>
      <p:sp>
        <p:nvSpPr>
          <p:cNvPr id="11288" name="Line 13"/>
          <p:cNvSpPr>
            <a:spLocks noChangeShapeType="1"/>
          </p:cNvSpPr>
          <p:nvPr/>
        </p:nvSpPr>
        <p:spPr bwMode="auto">
          <a:xfrm flipV="1">
            <a:off x="3352800" y="4752464"/>
            <a:ext cx="457200" cy="228600"/>
          </a:xfrm>
          <a:prstGeom prst="line">
            <a:avLst/>
          </a:prstGeom>
          <a:noFill/>
          <a:ln w="9525">
            <a:solidFill>
              <a:srgbClr val="800000"/>
            </a:solidFill>
            <a:round/>
            <a:headEnd/>
            <a:tailEnd/>
          </a:ln>
        </p:spPr>
        <p:txBody>
          <a:bodyPr/>
          <a:lstStyle/>
          <a:p>
            <a:endParaRPr lang="en-US"/>
          </a:p>
        </p:txBody>
      </p:sp>
      <p:sp>
        <p:nvSpPr>
          <p:cNvPr id="11289" name="Line 14"/>
          <p:cNvSpPr>
            <a:spLocks noChangeShapeType="1"/>
          </p:cNvSpPr>
          <p:nvPr/>
        </p:nvSpPr>
        <p:spPr bwMode="auto">
          <a:xfrm>
            <a:off x="3810000" y="4752464"/>
            <a:ext cx="457200" cy="228600"/>
          </a:xfrm>
          <a:prstGeom prst="line">
            <a:avLst/>
          </a:prstGeom>
          <a:noFill/>
          <a:ln w="9525">
            <a:solidFill>
              <a:srgbClr val="800000"/>
            </a:solidFill>
            <a:round/>
            <a:headEnd/>
            <a:tailEnd/>
          </a:ln>
        </p:spPr>
        <p:txBody>
          <a:bodyPr/>
          <a:lstStyle/>
          <a:p>
            <a:endParaRPr lang="en-US"/>
          </a:p>
        </p:txBody>
      </p:sp>
      <p:grpSp>
        <p:nvGrpSpPr>
          <p:cNvPr id="56" name="Group 55"/>
          <p:cNvGrpSpPr/>
          <p:nvPr/>
        </p:nvGrpSpPr>
        <p:grpSpPr>
          <a:xfrm>
            <a:off x="2117725" y="4458777"/>
            <a:ext cx="2755900" cy="522287"/>
            <a:chOff x="2117725" y="4735513"/>
            <a:chExt cx="2755900" cy="522287"/>
          </a:xfrm>
        </p:grpSpPr>
        <p:grpSp>
          <p:nvGrpSpPr>
            <p:cNvPr id="4" name="Group 15"/>
            <p:cNvGrpSpPr>
              <a:grpSpLocks/>
            </p:cNvGrpSpPr>
            <p:nvPr/>
          </p:nvGrpSpPr>
          <p:grpSpPr bwMode="auto">
            <a:xfrm>
              <a:off x="2209800" y="5029200"/>
              <a:ext cx="152400" cy="228600"/>
              <a:chOff x="1392" y="3216"/>
              <a:chExt cx="96" cy="144"/>
            </a:xfrm>
          </p:grpSpPr>
          <p:sp>
            <p:nvSpPr>
              <p:cNvPr id="11314" name="Line 16"/>
              <p:cNvSpPr>
                <a:spLocks noChangeShapeType="1"/>
              </p:cNvSpPr>
              <p:nvPr/>
            </p:nvSpPr>
            <p:spPr bwMode="auto">
              <a:xfrm flipV="1">
                <a:off x="1392" y="3216"/>
                <a:ext cx="0" cy="144"/>
              </a:xfrm>
              <a:prstGeom prst="line">
                <a:avLst/>
              </a:prstGeom>
              <a:noFill/>
              <a:ln w="19050">
                <a:solidFill>
                  <a:schemeClr val="tx1"/>
                </a:solidFill>
                <a:round/>
                <a:headEnd/>
                <a:tailEnd/>
              </a:ln>
            </p:spPr>
            <p:txBody>
              <a:bodyPr/>
              <a:lstStyle/>
              <a:p>
                <a:endParaRPr lang="en-US"/>
              </a:p>
            </p:txBody>
          </p:sp>
          <p:sp>
            <p:nvSpPr>
              <p:cNvPr id="11315" name="Line 17"/>
              <p:cNvSpPr>
                <a:spLocks noChangeShapeType="1"/>
              </p:cNvSpPr>
              <p:nvPr/>
            </p:nvSpPr>
            <p:spPr bwMode="auto">
              <a:xfrm>
                <a:off x="1392" y="3216"/>
                <a:ext cx="96" cy="0"/>
              </a:xfrm>
              <a:prstGeom prst="line">
                <a:avLst/>
              </a:prstGeom>
              <a:noFill/>
              <a:ln w="19050">
                <a:solidFill>
                  <a:schemeClr val="tx1"/>
                </a:solidFill>
                <a:round/>
                <a:headEnd/>
                <a:tailEnd/>
              </a:ln>
            </p:spPr>
            <p:txBody>
              <a:bodyPr/>
              <a:lstStyle/>
              <a:p>
                <a:endParaRPr lang="en-US"/>
              </a:p>
            </p:txBody>
          </p:sp>
        </p:grpSp>
        <p:sp>
          <p:nvSpPr>
            <p:cNvPr id="11291" name="Text Box 18"/>
            <p:cNvSpPr txBox="1">
              <a:spLocks noChangeArrowheads="1"/>
            </p:cNvSpPr>
            <p:nvPr/>
          </p:nvSpPr>
          <p:spPr bwMode="auto">
            <a:xfrm>
              <a:off x="2117725" y="4735513"/>
              <a:ext cx="549275" cy="304800"/>
            </a:xfrm>
            <a:prstGeom prst="rect">
              <a:avLst/>
            </a:prstGeom>
            <a:noFill/>
            <a:ln w="9525">
              <a:noFill/>
              <a:miter lim="800000"/>
              <a:headEnd/>
              <a:tailEnd/>
            </a:ln>
          </p:spPr>
          <p:txBody>
            <a:bodyPr wrap="none">
              <a:spAutoFit/>
            </a:bodyPr>
            <a:lstStyle/>
            <a:p>
              <a:r>
                <a:rPr lang="en-US" sz="1400"/>
                <a:t>ATG</a:t>
              </a:r>
            </a:p>
          </p:txBody>
        </p:sp>
        <p:sp>
          <p:nvSpPr>
            <p:cNvPr id="11292" name="Line 19"/>
            <p:cNvSpPr>
              <a:spLocks noChangeShapeType="1"/>
            </p:cNvSpPr>
            <p:nvPr/>
          </p:nvSpPr>
          <p:spPr bwMode="auto">
            <a:xfrm flipV="1">
              <a:off x="4495800" y="5029200"/>
              <a:ext cx="0" cy="228600"/>
            </a:xfrm>
            <a:prstGeom prst="line">
              <a:avLst/>
            </a:prstGeom>
            <a:noFill/>
            <a:ln w="19050">
              <a:solidFill>
                <a:schemeClr val="tx1"/>
              </a:solidFill>
              <a:round/>
              <a:headEnd/>
              <a:tailEnd/>
            </a:ln>
          </p:spPr>
          <p:txBody>
            <a:bodyPr/>
            <a:lstStyle/>
            <a:p>
              <a:endParaRPr lang="en-US"/>
            </a:p>
          </p:txBody>
        </p:sp>
        <p:sp>
          <p:nvSpPr>
            <p:cNvPr id="11293" name="Text Box 20"/>
            <p:cNvSpPr txBox="1">
              <a:spLocks noChangeArrowheads="1"/>
            </p:cNvSpPr>
            <p:nvPr/>
          </p:nvSpPr>
          <p:spPr bwMode="auto">
            <a:xfrm>
              <a:off x="4343400" y="4800600"/>
              <a:ext cx="530225" cy="304800"/>
            </a:xfrm>
            <a:prstGeom prst="rect">
              <a:avLst/>
            </a:prstGeom>
            <a:noFill/>
            <a:ln w="9525">
              <a:noFill/>
              <a:miter lim="800000"/>
              <a:headEnd/>
              <a:tailEnd/>
            </a:ln>
          </p:spPr>
          <p:txBody>
            <a:bodyPr wrap="none">
              <a:spAutoFit/>
            </a:bodyPr>
            <a:lstStyle/>
            <a:p>
              <a:r>
                <a:rPr lang="en-US" sz="1400"/>
                <a:t>TAA</a:t>
              </a:r>
            </a:p>
          </p:txBody>
        </p:sp>
      </p:grpSp>
      <p:grpSp>
        <p:nvGrpSpPr>
          <p:cNvPr id="53" name="Group 52"/>
          <p:cNvGrpSpPr/>
          <p:nvPr/>
        </p:nvGrpSpPr>
        <p:grpSpPr>
          <a:xfrm>
            <a:off x="1447800" y="4981064"/>
            <a:ext cx="1288122" cy="315734"/>
            <a:chOff x="1447800" y="5257800"/>
            <a:chExt cx="1288122" cy="315734"/>
          </a:xfrm>
        </p:grpSpPr>
        <p:sp>
          <p:nvSpPr>
            <p:cNvPr id="11283" name="Line 8"/>
            <p:cNvSpPr>
              <a:spLocks noChangeShapeType="1"/>
            </p:cNvSpPr>
            <p:nvPr/>
          </p:nvSpPr>
          <p:spPr bwMode="auto">
            <a:xfrm>
              <a:off x="1981200" y="5257800"/>
              <a:ext cx="609600" cy="0"/>
            </a:xfrm>
            <a:prstGeom prst="line">
              <a:avLst/>
            </a:prstGeom>
            <a:noFill/>
            <a:ln w="76200">
              <a:solidFill>
                <a:srgbClr val="800000"/>
              </a:solidFill>
              <a:round/>
              <a:headEnd/>
              <a:tailEnd/>
            </a:ln>
          </p:spPr>
          <p:txBody>
            <a:bodyPr/>
            <a:lstStyle/>
            <a:p>
              <a:endParaRPr lang="en-US"/>
            </a:p>
          </p:txBody>
        </p:sp>
        <p:grpSp>
          <p:nvGrpSpPr>
            <p:cNvPr id="52" name="Group 51"/>
            <p:cNvGrpSpPr/>
            <p:nvPr/>
          </p:nvGrpSpPr>
          <p:grpSpPr>
            <a:xfrm>
              <a:off x="1447800" y="5288622"/>
              <a:ext cx="1288122" cy="284912"/>
              <a:chOff x="1447800" y="5093416"/>
              <a:chExt cx="1288122" cy="284912"/>
            </a:xfrm>
          </p:grpSpPr>
          <p:sp>
            <p:nvSpPr>
              <p:cNvPr id="11294" name="Text Box 21"/>
              <p:cNvSpPr txBox="1">
                <a:spLocks noChangeArrowheads="1"/>
              </p:cNvSpPr>
              <p:nvPr/>
            </p:nvSpPr>
            <p:spPr bwMode="auto">
              <a:xfrm>
                <a:off x="1447800" y="5103690"/>
                <a:ext cx="647700" cy="274638"/>
              </a:xfrm>
              <a:prstGeom prst="rect">
                <a:avLst/>
              </a:prstGeom>
              <a:noFill/>
              <a:ln w="9525">
                <a:noFill/>
                <a:miter lim="800000"/>
                <a:headEnd/>
                <a:tailEnd/>
              </a:ln>
            </p:spPr>
            <p:txBody>
              <a:bodyPr wrap="none">
                <a:spAutoFit/>
              </a:bodyPr>
              <a:lstStyle/>
              <a:p>
                <a:r>
                  <a:rPr lang="en-US" sz="1200" dirty="0"/>
                  <a:t>10,135</a:t>
                </a:r>
              </a:p>
            </p:txBody>
          </p:sp>
          <p:sp>
            <p:nvSpPr>
              <p:cNvPr id="11295" name="Text Box 22"/>
              <p:cNvSpPr txBox="1">
                <a:spLocks noChangeArrowheads="1"/>
              </p:cNvSpPr>
              <p:nvPr/>
            </p:nvSpPr>
            <p:spPr bwMode="auto">
              <a:xfrm>
                <a:off x="2088222" y="5093416"/>
                <a:ext cx="647700" cy="274638"/>
              </a:xfrm>
              <a:prstGeom prst="rect">
                <a:avLst/>
              </a:prstGeom>
              <a:noFill/>
              <a:ln w="9525">
                <a:noFill/>
                <a:miter lim="800000"/>
                <a:headEnd/>
                <a:tailEnd/>
              </a:ln>
            </p:spPr>
            <p:txBody>
              <a:bodyPr wrap="none">
                <a:spAutoFit/>
              </a:bodyPr>
              <a:lstStyle/>
              <a:p>
                <a:r>
                  <a:rPr lang="en-US" sz="1200" dirty="0"/>
                  <a:t>10,600</a:t>
                </a:r>
              </a:p>
            </p:txBody>
          </p:sp>
        </p:grpSp>
      </p:grpSp>
      <p:grpSp>
        <p:nvGrpSpPr>
          <p:cNvPr id="54" name="Group 53"/>
          <p:cNvGrpSpPr/>
          <p:nvPr/>
        </p:nvGrpSpPr>
        <p:grpSpPr>
          <a:xfrm>
            <a:off x="2705100" y="4981064"/>
            <a:ext cx="1257300" cy="295186"/>
            <a:chOff x="2705100" y="5257800"/>
            <a:chExt cx="1257300" cy="295186"/>
          </a:xfrm>
        </p:grpSpPr>
        <p:sp>
          <p:nvSpPr>
            <p:cNvPr id="11284" name="Line 9"/>
            <p:cNvSpPr>
              <a:spLocks noChangeShapeType="1"/>
            </p:cNvSpPr>
            <p:nvPr/>
          </p:nvSpPr>
          <p:spPr bwMode="auto">
            <a:xfrm>
              <a:off x="2971800" y="5257800"/>
              <a:ext cx="381000" cy="0"/>
            </a:xfrm>
            <a:prstGeom prst="line">
              <a:avLst/>
            </a:prstGeom>
            <a:noFill/>
            <a:ln w="76200">
              <a:solidFill>
                <a:srgbClr val="800000"/>
              </a:solidFill>
              <a:round/>
              <a:headEnd/>
              <a:tailEnd/>
            </a:ln>
          </p:spPr>
          <p:txBody>
            <a:bodyPr/>
            <a:lstStyle/>
            <a:p>
              <a:endParaRPr lang="en-US"/>
            </a:p>
          </p:txBody>
        </p:sp>
        <p:sp>
          <p:nvSpPr>
            <p:cNvPr id="11296" name="Text Box 23"/>
            <p:cNvSpPr txBox="1">
              <a:spLocks noChangeArrowheads="1"/>
            </p:cNvSpPr>
            <p:nvPr/>
          </p:nvSpPr>
          <p:spPr bwMode="auto">
            <a:xfrm>
              <a:off x="2705100" y="5278348"/>
              <a:ext cx="647700" cy="274638"/>
            </a:xfrm>
            <a:prstGeom prst="rect">
              <a:avLst/>
            </a:prstGeom>
            <a:noFill/>
            <a:ln w="9525">
              <a:noFill/>
              <a:miter lim="800000"/>
              <a:headEnd/>
              <a:tailEnd/>
            </a:ln>
          </p:spPr>
          <p:txBody>
            <a:bodyPr wrap="none">
              <a:spAutoFit/>
            </a:bodyPr>
            <a:lstStyle/>
            <a:p>
              <a:r>
                <a:rPr lang="en-US" sz="1200" dirty="0"/>
                <a:t>10,978</a:t>
              </a:r>
            </a:p>
          </p:txBody>
        </p:sp>
        <p:sp>
          <p:nvSpPr>
            <p:cNvPr id="11297" name="Text Box 24"/>
            <p:cNvSpPr txBox="1">
              <a:spLocks noChangeArrowheads="1"/>
            </p:cNvSpPr>
            <p:nvPr/>
          </p:nvSpPr>
          <p:spPr bwMode="auto">
            <a:xfrm>
              <a:off x="3314700" y="5278348"/>
              <a:ext cx="647700" cy="274638"/>
            </a:xfrm>
            <a:prstGeom prst="rect">
              <a:avLst/>
            </a:prstGeom>
            <a:noFill/>
            <a:ln w="9525">
              <a:noFill/>
              <a:miter lim="800000"/>
              <a:headEnd/>
              <a:tailEnd/>
            </a:ln>
          </p:spPr>
          <p:txBody>
            <a:bodyPr wrap="none">
              <a:spAutoFit/>
            </a:bodyPr>
            <a:lstStyle/>
            <a:p>
              <a:r>
                <a:rPr lang="en-US" sz="1200" dirty="0"/>
                <a:t>11,008</a:t>
              </a:r>
            </a:p>
          </p:txBody>
        </p:sp>
      </p:grpSp>
      <p:grpSp>
        <p:nvGrpSpPr>
          <p:cNvPr id="55" name="Group 54"/>
          <p:cNvGrpSpPr/>
          <p:nvPr/>
        </p:nvGrpSpPr>
        <p:grpSpPr>
          <a:xfrm>
            <a:off x="3962400" y="4981064"/>
            <a:ext cx="1219200" cy="315734"/>
            <a:chOff x="3962400" y="5257800"/>
            <a:chExt cx="1219200" cy="315734"/>
          </a:xfrm>
        </p:grpSpPr>
        <p:sp>
          <p:nvSpPr>
            <p:cNvPr id="11285" name="Line 10"/>
            <p:cNvSpPr>
              <a:spLocks noChangeShapeType="1"/>
            </p:cNvSpPr>
            <p:nvPr/>
          </p:nvSpPr>
          <p:spPr bwMode="auto">
            <a:xfrm>
              <a:off x="4267200" y="5257800"/>
              <a:ext cx="609600" cy="0"/>
            </a:xfrm>
            <a:prstGeom prst="line">
              <a:avLst/>
            </a:prstGeom>
            <a:noFill/>
            <a:ln w="76200">
              <a:solidFill>
                <a:srgbClr val="800000"/>
              </a:solidFill>
              <a:round/>
              <a:headEnd/>
              <a:tailEnd type="triangle" w="med" len="med"/>
            </a:ln>
          </p:spPr>
          <p:txBody>
            <a:bodyPr/>
            <a:lstStyle/>
            <a:p>
              <a:endParaRPr lang="en-US"/>
            </a:p>
          </p:txBody>
        </p:sp>
        <p:sp>
          <p:nvSpPr>
            <p:cNvPr id="11298" name="Text Box 25"/>
            <p:cNvSpPr txBox="1">
              <a:spLocks noChangeArrowheads="1"/>
            </p:cNvSpPr>
            <p:nvPr/>
          </p:nvSpPr>
          <p:spPr bwMode="auto">
            <a:xfrm>
              <a:off x="3962400" y="5298896"/>
              <a:ext cx="647700" cy="274638"/>
            </a:xfrm>
            <a:prstGeom prst="rect">
              <a:avLst/>
            </a:prstGeom>
            <a:noFill/>
            <a:ln w="9525">
              <a:noFill/>
              <a:miter lim="800000"/>
              <a:headEnd/>
              <a:tailEnd/>
            </a:ln>
          </p:spPr>
          <p:txBody>
            <a:bodyPr wrap="none">
              <a:spAutoFit/>
            </a:bodyPr>
            <a:lstStyle/>
            <a:p>
              <a:r>
                <a:rPr lang="en-US" sz="1200" dirty="0"/>
                <a:t>13,410</a:t>
              </a:r>
            </a:p>
          </p:txBody>
        </p:sp>
        <p:sp>
          <p:nvSpPr>
            <p:cNvPr id="11299" name="Text Box 26"/>
            <p:cNvSpPr txBox="1">
              <a:spLocks noChangeArrowheads="1"/>
            </p:cNvSpPr>
            <p:nvPr/>
          </p:nvSpPr>
          <p:spPr bwMode="auto">
            <a:xfrm>
              <a:off x="4533900" y="5298896"/>
              <a:ext cx="647700" cy="274638"/>
            </a:xfrm>
            <a:prstGeom prst="rect">
              <a:avLst/>
            </a:prstGeom>
            <a:noFill/>
            <a:ln w="9525">
              <a:noFill/>
              <a:miter lim="800000"/>
              <a:headEnd/>
              <a:tailEnd/>
            </a:ln>
          </p:spPr>
          <p:txBody>
            <a:bodyPr wrap="none">
              <a:spAutoFit/>
            </a:bodyPr>
            <a:lstStyle/>
            <a:p>
              <a:r>
                <a:rPr lang="en-US" sz="1200" dirty="0"/>
                <a:t>14,312</a:t>
              </a:r>
            </a:p>
          </p:txBody>
        </p:sp>
      </p:grpSp>
      <p:grpSp>
        <p:nvGrpSpPr>
          <p:cNvPr id="60" name="Group 59"/>
          <p:cNvGrpSpPr/>
          <p:nvPr/>
        </p:nvGrpSpPr>
        <p:grpSpPr>
          <a:xfrm>
            <a:off x="6096000" y="4752464"/>
            <a:ext cx="838200" cy="228600"/>
            <a:chOff x="6096000" y="5029200"/>
            <a:chExt cx="838200" cy="228600"/>
          </a:xfrm>
        </p:grpSpPr>
        <p:sp>
          <p:nvSpPr>
            <p:cNvPr id="11302" name="Line 29"/>
            <p:cNvSpPr>
              <a:spLocks noChangeShapeType="1"/>
            </p:cNvSpPr>
            <p:nvPr/>
          </p:nvSpPr>
          <p:spPr bwMode="auto">
            <a:xfrm flipV="1">
              <a:off x="6096000" y="5029200"/>
              <a:ext cx="457200" cy="228600"/>
            </a:xfrm>
            <a:prstGeom prst="line">
              <a:avLst/>
            </a:prstGeom>
            <a:noFill/>
            <a:ln w="9525">
              <a:solidFill>
                <a:srgbClr val="008000"/>
              </a:solidFill>
              <a:round/>
              <a:headEnd/>
              <a:tailEnd/>
            </a:ln>
          </p:spPr>
          <p:txBody>
            <a:bodyPr/>
            <a:lstStyle/>
            <a:p>
              <a:endParaRPr lang="en-US"/>
            </a:p>
          </p:txBody>
        </p:sp>
        <p:sp>
          <p:nvSpPr>
            <p:cNvPr id="11303" name="Line 30"/>
            <p:cNvSpPr>
              <a:spLocks noChangeShapeType="1"/>
            </p:cNvSpPr>
            <p:nvPr/>
          </p:nvSpPr>
          <p:spPr bwMode="auto">
            <a:xfrm>
              <a:off x="6553200" y="5029200"/>
              <a:ext cx="381000" cy="228600"/>
            </a:xfrm>
            <a:prstGeom prst="line">
              <a:avLst/>
            </a:prstGeom>
            <a:noFill/>
            <a:ln w="9525">
              <a:solidFill>
                <a:srgbClr val="008000"/>
              </a:solidFill>
              <a:round/>
              <a:headEnd/>
              <a:tailEnd/>
            </a:ln>
          </p:spPr>
          <p:txBody>
            <a:bodyPr/>
            <a:lstStyle/>
            <a:p>
              <a:endParaRPr lang="en-US"/>
            </a:p>
          </p:txBody>
        </p:sp>
      </p:grpSp>
      <p:grpSp>
        <p:nvGrpSpPr>
          <p:cNvPr id="59" name="Group 58"/>
          <p:cNvGrpSpPr/>
          <p:nvPr/>
        </p:nvGrpSpPr>
        <p:grpSpPr>
          <a:xfrm>
            <a:off x="5410200" y="4981064"/>
            <a:ext cx="1219200" cy="315734"/>
            <a:chOff x="5410200" y="5257800"/>
            <a:chExt cx="1219200" cy="315734"/>
          </a:xfrm>
        </p:grpSpPr>
        <p:sp>
          <p:nvSpPr>
            <p:cNvPr id="11300" name="Line 27"/>
            <p:cNvSpPr>
              <a:spLocks noChangeShapeType="1"/>
            </p:cNvSpPr>
            <p:nvPr/>
          </p:nvSpPr>
          <p:spPr bwMode="auto">
            <a:xfrm>
              <a:off x="5791200" y="5257800"/>
              <a:ext cx="381000" cy="0"/>
            </a:xfrm>
            <a:prstGeom prst="line">
              <a:avLst/>
            </a:prstGeom>
            <a:noFill/>
            <a:ln w="76200">
              <a:solidFill>
                <a:srgbClr val="008000"/>
              </a:solidFill>
              <a:round/>
              <a:headEnd type="triangle" w="med" len="med"/>
              <a:tailEnd/>
            </a:ln>
          </p:spPr>
          <p:txBody>
            <a:bodyPr/>
            <a:lstStyle/>
            <a:p>
              <a:endParaRPr lang="en-US"/>
            </a:p>
          </p:txBody>
        </p:sp>
        <p:sp>
          <p:nvSpPr>
            <p:cNvPr id="11304" name="Text Box 31"/>
            <p:cNvSpPr txBox="1">
              <a:spLocks noChangeArrowheads="1"/>
            </p:cNvSpPr>
            <p:nvPr/>
          </p:nvSpPr>
          <p:spPr bwMode="auto">
            <a:xfrm>
              <a:off x="5410200" y="5298896"/>
              <a:ext cx="647700" cy="274638"/>
            </a:xfrm>
            <a:prstGeom prst="rect">
              <a:avLst/>
            </a:prstGeom>
            <a:noFill/>
            <a:ln w="9525">
              <a:noFill/>
              <a:miter lim="800000"/>
              <a:headEnd/>
              <a:tailEnd/>
            </a:ln>
          </p:spPr>
          <p:txBody>
            <a:bodyPr wrap="none">
              <a:spAutoFit/>
            </a:bodyPr>
            <a:lstStyle/>
            <a:p>
              <a:r>
                <a:rPr lang="en-US" sz="1200" dirty="0"/>
                <a:t>18,115</a:t>
              </a:r>
            </a:p>
          </p:txBody>
        </p:sp>
        <p:sp>
          <p:nvSpPr>
            <p:cNvPr id="11305" name="Text Box 32"/>
            <p:cNvSpPr txBox="1">
              <a:spLocks noChangeArrowheads="1"/>
            </p:cNvSpPr>
            <p:nvPr/>
          </p:nvSpPr>
          <p:spPr bwMode="auto">
            <a:xfrm>
              <a:off x="5981700" y="5298896"/>
              <a:ext cx="647700" cy="274638"/>
            </a:xfrm>
            <a:prstGeom prst="rect">
              <a:avLst/>
            </a:prstGeom>
            <a:noFill/>
            <a:ln w="9525">
              <a:noFill/>
              <a:miter lim="800000"/>
              <a:headEnd/>
              <a:tailEnd/>
            </a:ln>
          </p:spPr>
          <p:txBody>
            <a:bodyPr wrap="none">
              <a:spAutoFit/>
            </a:bodyPr>
            <a:lstStyle/>
            <a:p>
              <a:r>
                <a:rPr lang="en-US" sz="1200" dirty="0"/>
                <a:t>18,423</a:t>
              </a:r>
            </a:p>
          </p:txBody>
        </p:sp>
      </p:grpSp>
      <p:grpSp>
        <p:nvGrpSpPr>
          <p:cNvPr id="58" name="Group 57"/>
          <p:cNvGrpSpPr/>
          <p:nvPr/>
        </p:nvGrpSpPr>
        <p:grpSpPr>
          <a:xfrm>
            <a:off x="6515100" y="4981064"/>
            <a:ext cx="1181100" cy="315734"/>
            <a:chOff x="6515100" y="5257800"/>
            <a:chExt cx="1181100" cy="315734"/>
          </a:xfrm>
        </p:grpSpPr>
        <p:sp>
          <p:nvSpPr>
            <p:cNvPr id="11301" name="Line 28"/>
            <p:cNvSpPr>
              <a:spLocks noChangeShapeType="1"/>
            </p:cNvSpPr>
            <p:nvPr/>
          </p:nvSpPr>
          <p:spPr bwMode="auto">
            <a:xfrm>
              <a:off x="6934200" y="5257800"/>
              <a:ext cx="381000" cy="0"/>
            </a:xfrm>
            <a:prstGeom prst="line">
              <a:avLst/>
            </a:prstGeom>
            <a:noFill/>
            <a:ln w="76200">
              <a:solidFill>
                <a:srgbClr val="008000"/>
              </a:solidFill>
              <a:round/>
              <a:headEnd/>
              <a:tailEnd/>
            </a:ln>
          </p:spPr>
          <p:txBody>
            <a:bodyPr/>
            <a:lstStyle/>
            <a:p>
              <a:endParaRPr lang="en-US"/>
            </a:p>
          </p:txBody>
        </p:sp>
        <p:sp>
          <p:nvSpPr>
            <p:cNvPr id="11306" name="Text Box 33"/>
            <p:cNvSpPr txBox="1">
              <a:spLocks noChangeArrowheads="1"/>
            </p:cNvSpPr>
            <p:nvPr/>
          </p:nvSpPr>
          <p:spPr bwMode="auto">
            <a:xfrm>
              <a:off x="6515100" y="5298896"/>
              <a:ext cx="647700" cy="274638"/>
            </a:xfrm>
            <a:prstGeom prst="rect">
              <a:avLst/>
            </a:prstGeom>
            <a:noFill/>
            <a:ln w="9525">
              <a:noFill/>
              <a:miter lim="800000"/>
              <a:headEnd/>
              <a:tailEnd/>
            </a:ln>
          </p:spPr>
          <p:txBody>
            <a:bodyPr wrap="none">
              <a:spAutoFit/>
            </a:bodyPr>
            <a:lstStyle/>
            <a:p>
              <a:r>
                <a:rPr lang="en-US" sz="1200" dirty="0"/>
                <a:t>19,899</a:t>
              </a:r>
            </a:p>
          </p:txBody>
        </p:sp>
        <p:sp>
          <p:nvSpPr>
            <p:cNvPr id="11307" name="Text Box 34"/>
            <p:cNvSpPr txBox="1">
              <a:spLocks noChangeArrowheads="1"/>
            </p:cNvSpPr>
            <p:nvPr/>
          </p:nvSpPr>
          <p:spPr bwMode="auto">
            <a:xfrm>
              <a:off x="7048500" y="5298896"/>
              <a:ext cx="647700" cy="274638"/>
            </a:xfrm>
            <a:prstGeom prst="rect">
              <a:avLst/>
            </a:prstGeom>
            <a:noFill/>
            <a:ln w="9525">
              <a:noFill/>
              <a:miter lim="800000"/>
              <a:headEnd/>
              <a:tailEnd/>
            </a:ln>
          </p:spPr>
          <p:txBody>
            <a:bodyPr wrap="none">
              <a:spAutoFit/>
            </a:bodyPr>
            <a:lstStyle/>
            <a:p>
              <a:r>
                <a:rPr lang="en-US" sz="1200" dirty="0"/>
                <a:t>20,401</a:t>
              </a:r>
            </a:p>
          </p:txBody>
        </p:sp>
      </p:grpSp>
      <p:grpSp>
        <p:nvGrpSpPr>
          <p:cNvPr id="62" name="Group 61"/>
          <p:cNvGrpSpPr/>
          <p:nvPr/>
        </p:nvGrpSpPr>
        <p:grpSpPr>
          <a:xfrm>
            <a:off x="5718175" y="4447664"/>
            <a:ext cx="1587500" cy="533400"/>
            <a:chOff x="5718175" y="4724400"/>
            <a:chExt cx="1587500" cy="533400"/>
          </a:xfrm>
        </p:grpSpPr>
        <p:sp>
          <p:nvSpPr>
            <p:cNvPr id="11309" name="Line 38"/>
            <p:cNvSpPr>
              <a:spLocks noChangeShapeType="1"/>
            </p:cNvSpPr>
            <p:nvPr/>
          </p:nvSpPr>
          <p:spPr bwMode="auto">
            <a:xfrm flipV="1">
              <a:off x="5943600" y="5029200"/>
              <a:ext cx="0" cy="228600"/>
            </a:xfrm>
            <a:prstGeom prst="line">
              <a:avLst/>
            </a:prstGeom>
            <a:noFill/>
            <a:ln w="19050">
              <a:solidFill>
                <a:schemeClr val="tx1"/>
              </a:solidFill>
              <a:round/>
              <a:headEnd/>
              <a:tailEnd/>
            </a:ln>
          </p:spPr>
          <p:txBody>
            <a:bodyPr/>
            <a:lstStyle/>
            <a:p>
              <a:endParaRPr lang="en-US"/>
            </a:p>
          </p:txBody>
        </p:sp>
        <p:grpSp>
          <p:nvGrpSpPr>
            <p:cNvPr id="61" name="Group 60"/>
            <p:cNvGrpSpPr/>
            <p:nvPr/>
          </p:nvGrpSpPr>
          <p:grpSpPr>
            <a:xfrm>
              <a:off x="5718175" y="4724400"/>
              <a:ext cx="1587500" cy="533400"/>
              <a:chOff x="5718175" y="4724400"/>
              <a:chExt cx="1587500" cy="533400"/>
            </a:xfrm>
          </p:grpSpPr>
          <p:grpSp>
            <p:nvGrpSpPr>
              <p:cNvPr id="5" name="Group 35"/>
              <p:cNvGrpSpPr>
                <a:grpSpLocks/>
              </p:cNvGrpSpPr>
              <p:nvPr/>
            </p:nvGrpSpPr>
            <p:grpSpPr bwMode="auto">
              <a:xfrm flipH="1">
                <a:off x="6934200" y="5029200"/>
                <a:ext cx="228600" cy="228600"/>
                <a:chOff x="1392" y="3216"/>
                <a:chExt cx="96" cy="144"/>
              </a:xfrm>
            </p:grpSpPr>
            <p:sp>
              <p:nvSpPr>
                <p:cNvPr id="11312" name="Line 36"/>
                <p:cNvSpPr>
                  <a:spLocks noChangeShapeType="1"/>
                </p:cNvSpPr>
                <p:nvPr/>
              </p:nvSpPr>
              <p:spPr bwMode="auto">
                <a:xfrm flipV="1">
                  <a:off x="1392" y="3216"/>
                  <a:ext cx="0" cy="144"/>
                </a:xfrm>
                <a:prstGeom prst="line">
                  <a:avLst/>
                </a:prstGeom>
                <a:noFill/>
                <a:ln w="19050">
                  <a:solidFill>
                    <a:schemeClr val="tx1"/>
                  </a:solidFill>
                  <a:round/>
                  <a:headEnd/>
                  <a:tailEnd/>
                </a:ln>
              </p:spPr>
              <p:txBody>
                <a:bodyPr/>
                <a:lstStyle/>
                <a:p>
                  <a:endParaRPr lang="en-US"/>
                </a:p>
              </p:txBody>
            </p:sp>
            <p:sp>
              <p:nvSpPr>
                <p:cNvPr id="11313" name="Line 37"/>
                <p:cNvSpPr>
                  <a:spLocks noChangeShapeType="1"/>
                </p:cNvSpPr>
                <p:nvPr/>
              </p:nvSpPr>
              <p:spPr bwMode="auto">
                <a:xfrm>
                  <a:off x="1392" y="3216"/>
                  <a:ext cx="96" cy="0"/>
                </a:xfrm>
                <a:prstGeom prst="line">
                  <a:avLst/>
                </a:prstGeom>
                <a:noFill/>
                <a:ln w="19050">
                  <a:solidFill>
                    <a:schemeClr val="tx1"/>
                  </a:solidFill>
                  <a:round/>
                  <a:headEnd/>
                  <a:tailEnd/>
                </a:ln>
              </p:spPr>
              <p:txBody>
                <a:bodyPr/>
                <a:lstStyle/>
                <a:p>
                  <a:endParaRPr lang="en-US"/>
                </a:p>
              </p:txBody>
            </p:sp>
          </p:grpSp>
          <p:sp>
            <p:nvSpPr>
              <p:cNvPr id="11310" name="Text Box 39"/>
              <p:cNvSpPr txBox="1">
                <a:spLocks noChangeArrowheads="1"/>
              </p:cNvSpPr>
              <p:nvPr/>
            </p:nvSpPr>
            <p:spPr bwMode="auto">
              <a:xfrm>
                <a:off x="6765925" y="4724400"/>
                <a:ext cx="539750" cy="304800"/>
              </a:xfrm>
              <a:prstGeom prst="rect">
                <a:avLst/>
              </a:prstGeom>
              <a:noFill/>
              <a:ln w="9525">
                <a:noFill/>
                <a:miter lim="800000"/>
                <a:headEnd/>
                <a:tailEnd/>
              </a:ln>
            </p:spPr>
            <p:txBody>
              <a:bodyPr wrap="none">
                <a:spAutoFit/>
              </a:bodyPr>
              <a:lstStyle/>
              <a:p>
                <a:r>
                  <a:rPr lang="en-US" sz="1400"/>
                  <a:t>CAT</a:t>
                </a:r>
              </a:p>
            </p:txBody>
          </p:sp>
          <p:sp>
            <p:nvSpPr>
              <p:cNvPr id="11311" name="Text Box 40"/>
              <p:cNvSpPr txBox="1">
                <a:spLocks noChangeArrowheads="1"/>
              </p:cNvSpPr>
              <p:nvPr/>
            </p:nvSpPr>
            <p:spPr bwMode="auto">
              <a:xfrm>
                <a:off x="5718175" y="4800600"/>
                <a:ext cx="519113" cy="304800"/>
              </a:xfrm>
              <a:prstGeom prst="rect">
                <a:avLst/>
              </a:prstGeom>
              <a:noFill/>
              <a:ln w="9525">
                <a:noFill/>
                <a:miter lim="800000"/>
                <a:headEnd/>
                <a:tailEnd/>
              </a:ln>
            </p:spPr>
            <p:txBody>
              <a:bodyPr wrap="none">
                <a:spAutoFit/>
              </a:bodyPr>
              <a:lstStyle/>
              <a:p>
                <a:r>
                  <a:rPr lang="en-US" sz="1400" dirty="0"/>
                  <a:t>TTA</a:t>
                </a:r>
              </a:p>
            </p:txBody>
          </p:sp>
        </p:grpSp>
      </p:grpSp>
      <p:grpSp>
        <p:nvGrpSpPr>
          <p:cNvPr id="57" name="Group 56"/>
          <p:cNvGrpSpPr/>
          <p:nvPr/>
        </p:nvGrpSpPr>
        <p:grpSpPr>
          <a:xfrm>
            <a:off x="1965325" y="5285864"/>
            <a:ext cx="2987675" cy="1062038"/>
            <a:chOff x="1965325" y="5562600"/>
            <a:chExt cx="2987675" cy="1062038"/>
          </a:xfrm>
        </p:grpSpPr>
        <p:sp>
          <p:nvSpPr>
            <p:cNvPr id="11273" name="Text Box 41"/>
            <p:cNvSpPr txBox="1">
              <a:spLocks noChangeArrowheads="1"/>
            </p:cNvSpPr>
            <p:nvPr/>
          </p:nvSpPr>
          <p:spPr bwMode="auto">
            <a:xfrm>
              <a:off x="1965325" y="5562600"/>
              <a:ext cx="777875" cy="320675"/>
            </a:xfrm>
            <a:prstGeom prst="rect">
              <a:avLst/>
            </a:prstGeom>
            <a:noFill/>
            <a:ln w="9525">
              <a:noFill/>
              <a:miter lim="800000"/>
              <a:headEnd/>
              <a:tailEnd/>
            </a:ln>
          </p:spPr>
          <p:txBody>
            <a:bodyPr wrap="none">
              <a:spAutoFit/>
            </a:bodyPr>
            <a:lstStyle/>
            <a:p>
              <a:r>
                <a:rPr lang="en-US" sz="1500" dirty="0" err="1"/>
                <a:t>Exon</a:t>
              </a:r>
              <a:r>
                <a:rPr lang="en-US" sz="1500" dirty="0"/>
                <a:t> 1</a:t>
              </a:r>
            </a:p>
          </p:txBody>
        </p:sp>
        <p:sp>
          <p:nvSpPr>
            <p:cNvPr id="11274" name="Text Box 42"/>
            <p:cNvSpPr txBox="1">
              <a:spLocks noChangeArrowheads="1"/>
            </p:cNvSpPr>
            <p:nvPr/>
          </p:nvSpPr>
          <p:spPr bwMode="auto">
            <a:xfrm>
              <a:off x="2743200" y="5562600"/>
              <a:ext cx="777875" cy="320675"/>
            </a:xfrm>
            <a:prstGeom prst="rect">
              <a:avLst/>
            </a:prstGeom>
            <a:noFill/>
            <a:ln w="9525">
              <a:noFill/>
              <a:miter lim="800000"/>
              <a:headEnd/>
              <a:tailEnd/>
            </a:ln>
          </p:spPr>
          <p:txBody>
            <a:bodyPr wrap="none">
              <a:spAutoFit/>
            </a:bodyPr>
            <a:lstStyle/>
            <a:p>
              <a:r>
                <a:rPr lang="en-US" sz="1500"/>
                <a:t>Exon 2</a:t>
              </a:r>
            </a:p>
          </p:txBody>
        </p:sp>
        <p:sp>
          <p:nvSpPr>
            <p:cNvPr id="11275" name="Text Box 43"/>
            <p:cNvSpPr txBox="1">
              <a:spLocks noChangeArrowheads="1"/>
            </p:cNvSpPr>
            <p:nvPr/>
          </p:nvSpPr>
          <p:spPr bwMode="auto">
            <a:xfrm>
              <a:off x="4175125" y="5562600"/>
              <a:ext cx="777875" cy="320675"/>
            </a:xfrm>
            <a:prstGeom prst="rect">
              <a:avLst/>
            </a:prstGeom>
            <a:noFill/>
            <a:ln w="9525">
              <a:noFill/>
              <a:miter lim="800000"/>
              <a:headEnd/>
              <a:tailEnd/>
            </a:ln>
          </p:spPr>
          <p:txBody>
            <a:bodyPr wrap="none">
              <a:spAutoFit/>
            </a:bodyPr>
            <a:lstStyle/>
            <a:p>
              <a:r>
                <a:rPr lang="en-US" sz="1500"/>
                <a:t>Exon 3</a:t>
              </a:r>
            </a:p>
          </p:txBody>
        </p:sp>
        <p:sp>
          <p:nvSpPr>
            <p:cNvPr id="11278" name="AutoShape 46"/>
            <p:cNvSpPr>
              <a:spLocks/>
            </p:cNvSpPr>
            <p:nvPr/>
          </p:nvSpPr>
          <p:spPr bwMode="auto">
            <a:xfrm rot="16200000">
              <a:off x="3238500" y="4686300"/>
              <a:ext cx="152400" cy="2667000"/>
            </a:xfrm>
            <a:prstGeom prst="leftBrace">
              <a:avLst>
                <a:gd name="adj1" fmla="val 145833"/>
                <a:gd name="adj2" fmla="val 50000"/>
              </a:avLst>
            </a:prstGeom>
            <a:noFill/>
            <a:ln w="28575">
              <a:solidFill>
                <a:srgbClr val="800000"/>
              </a:solidFill>
              <a:round/>
              <a:headEnd/>
              <a:tailEnd/>
            </a:ln>
          </p:spPr>
          <p:txBody>
            <a:bodyPr wrap="none" anchor="ctr"/>
            <a:lstStyle/>
            <a:p>
              <a:endParaRPr lang="en-US"/>
            </a:p>
          </p:txBody>
        </p:sp>
        <p:sp>
          <p:nvSpPr>
            <p:cNvPr id="11280" name="Text Box 48"/>
            <p:cNvSpPr txBox="1">
              <a:spLocks noChangeArrowheads="1"/>
            </p:cNvSpPr>
            <p:nvPr/>
          </p:nvSpPr>
          <p:spPr bwMode="auto">
            <a:xfrm>
              <a:off x="2955925" y="6045200"/>
              <a:ext cx="946150" cy="579438"/>
            </a:xfrm>
            <a:prstGeom prst="rect">
              <a:avLst/>
            </a:prstGeom>
            <a:noFill/>
            <a:ln w="9525">
              <a:noFill/>
              <a:miter lim="800000"/>
              <a:headEnd/>
              <a:tailEnd/>
            </a:ln>
          </p:spPr>
          <p:txBody>
            <a:bodyPr wrap="none">
              <a:spAutoFit/>
            </a:bodyPr>
            <a:lstStyle/>
            <a:p>
              <a:r>
                <a:rPr lang="en-US" dirty="0">
                  <a:solidFill>
                    <a:srgbClr val="800000"/>
                  </a:solidFill>
                </a:rPr>
                <a:t>Gene 1</a:t>
              </a:r>
            </a:p>
            <a:p>
              <a:r>
                <a:rPr lang="en-US" sz="1400" dirty="0">
                  <a:solidFill>
                    <a:srgbClr val="800000"/>
                  </a:solidFill>
                </a:rPr>
                <a:t>(+ strand)</a:t>
              </a:r>
            </a:p>
          </p:txBody>
        </p:sp>
      </p:grpSp>
      <p:grpSp>
        <p:nvGrpSpPr>
          <p:cNvPr id="63" name="Group 62"/>
          <p:cNvGrpSpPr/>
          <p:nvPr/>
        </p:nvGrpSpPr>
        <p:grpSpPr>
          <a:xfrm>
            <a:off x="5699125" y="5285864"/>
            <a:ext cx="1744663" cy="1062038"/>
            <a:chOff x="5699125" y="5562600"/>
            <a:chExt cx="1744663" cy="1062038"/>
          </a:xfrm>
        </p:grpSpPr>
        <p:sp>
          <p:nvSpPr>
            <p:cNvPr id="11276" name="Text Box 44"/>
            <p:cNvSpPr txBox="1">
              <a:spLocks noChangeArrowheads="1"/>
            </p:cNvSpPr>
            <p:nvPr/>
          </p:nvSpPr>
          <p:spPr bwMode="auto">
            <a:xfrm>
              <a:off x="5699125" y="5562600"/>
              <a:ext cx="777875" cy="320675"/>
            </a:xfrm>
            <a:prstGeom prst="rect">
              <a:avLst/>
            </a:prstGeom>
            <a:noFill/>
            <a:ln w="9525">
              <a:noFill/>
              <a:miter lim="800000"/>
              <a:headEnd/>
              <a:tailEnd/>
            </a:ln>
          </p:spPr>
          <p:txBody>
            <a:bodyPr wrap="none">
              <a:spAutoFit/>
            </a:bodyPr>
            <a:lstStyle/>
            <a:p>
              <a:r>
                <a:rPr lang="en-US" sz="1500"/>
                <a:t>Exon 2</a:t>
              </a:r>
            </a:p>
          </p:txBody>
        </p:sp>
        <p:sp>
          <p:nvSpPr>
            <p:cNvPr id="11277" name="Text Box 45"/>
            <p:cNvSpPr txBox="1">
              <a:spLocks noChangeArrowheads="1"/>
            </p:cNvSpPr>
            <p:nvPr/>
          </p:nvSpPr>
          <p:spPr bwMode="auto">
            <a:xfrm>
              <a:off x="6613525" y="5562600"/>
              <a:ext cx="830263" cy="320675"/>
            </a:xfrm>
            <a:prstGeom prst="rect">
              <a:avLst/>
            </a:prstGeom>
            <a:noFill/>
            <a:ln w="9525">
              <a:noFill/>
              <a:miter lim="800000"/>
              <a:headEnd/>
              <a:tailEnd/>
            </a:ln>
          </p:spPr>
          <p:txBody>
            <a:bodyPr wrap="none">
              <a:spAutoFit/>
            </a:bodyPr>
            <a:lstStyle/>
            <a:p>
              <a:r>
                <a:rPr lang="en-US" sz="1500" dirty="0" err="1"/>
                <a:t>Exon</a:t>
              </a:r>
              <a:r>
                <a:rPr lang="en-US" sz="1500" dirty="0"/>
                <a:t> 1 </a:t>
              </a:r>
            </a:p>
          </p:txBody>
        </p:sp>
        <p:sp>
          <p:nvSpPr>
            <p:cNvPr id="11279" name="AutoShape 47"/>
            <p:cNvSpPr>
              <a:spLocks/>
            </p:cNvSpPr>
            <p:nvPr/>
          </p:nvSpPr>
          <p:spPr bwMode="auto">
            <a:xfrm rot="16200000">
              <a:off x="6438900" y="5295900"/>
              <a:ext cx="152400" cy="1447800"/>
            </a:xfrm>
            <a:prstGeom prst="leftBrace">
              <a:avLst>
                <a:gd name="adj1" fmla="val 79167"/>
                <a:gd name="adj2" fmla="val 50000"/>
              </a:avLst>
            </a:prstGeom>
            <a:noFill/>
            <a:ln w="28575">
              <a:solidFill>
                <a:srgbClr val="008000"/>
              </a:solidFill>
              <a:round/>
              <a:headEnd/>
              <a:tailEnd/>
            </a:ln>
          </p:spPr>
          <p:txBody>
            <a:bodyPr wrap="none" anchor="ctr"/>
            <a:lstStyle/>
            <a:p>
              <a:endParaRPr lang="en-US"/>
            </a:p>
          </p:txBody>
        </p:sp>
        <p:sp>
          <p:nvSpPr>
            <p:cNvPr id="11281" name="Text Box 49"/>
            <p:cNvSpPr txBox="1">
              <a:spLocks noChangeArrowheads="1"/>
            </p:cNvSpPr>
            <p:nvPr/>
          </p:nvSpPr>
          <p:spPr bwMode="auto">
            <a:xfrm>
              <a:off x="6153150" y="6045200"/>
              <a:ext cx="933450" cy="579438"/>
            </a:xfrm>
            <a:prstGeom prst="rect">
              <a:avLst/>
            </a:prstGeom>
            <a:noFill/>
            <a:ln w="9525">
              <a:noFill/>
              <a:miter lim="800000"/>
              <a:headEnd/>
              <a:tailEnd/>
            </a:ln>
          </p:spPr>
          <p:txBody>
            <a:bodyPr wrap="none">
              <a:spAutoFit/>
            </a:bodyPr>
            <a:lstStyle/>
            <a:p>
              <a:r>
                <a:rPr lang="en-US">
                  <a:solidFill>
                    <a:srgbClr val="008000"/>
                  </a:solidFill>
                </a:rPr>
                <a:t>Gene 2</a:t>
              </a:r>
            </a:p>
            <a:p>
              <a:r>
                <a:rPr lang="en-US" sz="1400">
                  <a:solidFill>
                    <a:srgbClr val="008000"/>
                  </a:solidFill>
                </a:rPr>
                <a:t>(- strand)</a:t>
              </a:r>
            </a:p>
          </p:txBody>
        </p:sp>
      </p:grpSp>
      <p:sp>
        <p:nvSpPr>
          <p:cNvPr id="11270" name="Text Box 50"/>
          <p:cNvSpPr txBox="1">
            <a:spLocks noChangeArrowheads="1"/>
          </p:cNvSpPr>
          <p:nvPr/>
        </p:nvSpPr>
        <p:spPr bwMode="auto">
          <a:xfrm>
            <a:off x="1140432" y="2137024"/>
            <a:ext cx="421240" cy="461665"/>
          </a:xfrm>
          <a:prstGeom prst="rect">
            <a:avLst/>
          </a:prstGeom>
          <a:noFill/>
          <a:ln w="9525">
            <a:noFill/>
            <a:miter lim="800000"/>
            <a:headEnd/>
            <a:tailEnd/>
          </a:ln>
        </p:spPr>
        <p:txBody>
          <a:bodyPr wrap="square">
            <a:spAutoFit/>
          </a:bodyPr>
          <a:lstStyle/>
          <a:p>
            <a:r>
              <a:rPr lang="en-US" dirty="0"/>
              <a:t>5’</a:t>
            </a:r>
          </a:p>
        </p:txBody>
      </p:sp>
      <p:sp>
        <p:nvSpPr>
          <p:cNvPr id="11271" name="Text Box 51"/>
          <p:cNvSpPr txBox="1">
            <a:spLocks noChangeArrowheads="1"/>
          </p:cNvSpPr>
          <p:nvPr/>
        </p:nvSpPr>
        <p:spPr bwMode="auto">
          <a:xfrm>
            <a:off x="7584896" y="2115621"/>
            <a:ext cx="361950" cy="366713"/>
          </a:xfrm>
          <a:prstGeom prst="rect">
            <a:avLst/>
          </a:prstGeom>
          <a:noFill/>
          <a:ln w="9525">
            <a:noFill/>
            <a:miter lim="800000"/>
            <a:headEnd/>
            <a:tailEnd/>
          </a:ln>
        </p:spPr>
        <p:txBody>
          <a:bodyPr wrap="none">
            <a:spAutoFit/>
          </a:bodyPr>
          <a:lstStyle/>
          <a:p>
            <a:r>
              <a:rPr lang="en-US" dirty="0"/>
              <a:t>3’</a:t>
            </a:r>
          </a:p>
        </p:txBody>
      </p:sp>
      <p:sp>
        <p:nvSpPr>
          <p:cNvPr id="64" name="Text Box 50"/>
          <p:cNvSpPr txBox="1">
            <a:spLocks noChangeArrowheads="1"/>
          </p:cNvSpPr>
          <p:nvPr/>
        </p:nvSpPr>
        <p:spPr bwMode="auto">
          <a:xfrm>
            <a:off x="1179816" y="4735339"/>
            <a:ext cx="421240" cy="461665"/>
          </a:xfrm>
          <a:prstGeom prst="rect">
            <a:avLst/>
          </a:prstGeom>
          <a:noFill/>
          <a:ln w="9525">
            <a:noFill/>
            <a:miter lim="800000"/>
            <a:headEnd/>
            <a:tailEnd/>
          </a:ln>
        </p:spPr>
        <p:txBody>
          <a:bodyPr wrap="square">
            <a:spAutoFit/>
          </a:bodyPr>
          <a:lstStyle/>
          <a:p>
            <a:r>
              <a:rPr lang="en-US" dirty="0"/>
              <a:t>5’</a:t>
            </a:r>
          </a:p>
        </p:txBody>
      </p:sp>
      <p:sp>
        <p:nvSpPr>
          <p:cNvPr id="65" name="Text Box 51"/>
          <p:cNvSpPr txBox="1">
            <a:spLocks noChangeArrowheads="1"/>
          </p:cNvSpPr>
          <p:nvPr/>
        </p:nvSpPr>
        <p:spPr bwMode="auto">
          <a:xfrm>
            <a:off x="7696199" y="4744760"/>
            <a:ext cx="361950" cy="366713"/>
          </a:xfrm>
          <a:prstGeom prst="rect">
            <a:avLst/>
          </a:prstGeom>
          <a:noFill/>
          <a:ln w="9525">
            <a:noFill/>
            <a:miter lim="800000"/>
            <a:headEnd/>
            <a:tailEnd/>
          </a:ln>
        </p:spPr>
        <p:txBody>
          <a:bodyPr wrap="none">
            <a:spAutoFit/>
          </a:bodyPr>
          <a:lstStyle/>
          <a:p>
            <a:r>
              <a:rPr lang="en-US" dirty="0"/>
              <a:t>3’</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53"/>
                                        </p:tgtEl>
                                        <p:attrNameLst>
                                          <p:attrName>style.visibility</p:attrName>
                                        </p:attrNameLst>
                                      </p:cBhvr>
                                      <p:to>
                                        <p:strVal val="visible"/>
                                      </p:to>
                                    </p:set>
                                    <p:animEffect transition="in" filter="blinds(horizontal)">
                                      <p:cBhvr>
                                        <p:cTn id="7" dur="500"/>
                                        <p:tgtEl>
                                          <p:spTgt spid="53"/>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54"/>
                                        </p:tgtEl>
                                        <p:attrNameLst>
                                          <p:attrName>style.visibility</p:attrName>
                                        </p:attrNameLst>
                                      </p:cBhvr>
                                      <p:to>
                                        <p:strVal val="visible"/>
                                      </p:to>
                                    </p:set>
                                    <p:animEffect transition="in" filter="blinds(horizontal)">
                                      <p:cBhvr>
                                        <p:cTn id="12" dur="500"/>
                                        <p:tgtEl>
                                          <p:spTgt spid="54"/>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55"/>
                                        </p:tgtEl>
                                        <p:attrNameLst>
                                          <p:attrName>style.visibility</p:attrName>
                                        </p:attrNameLst>
                                      </p:cBhvr>
                                      <p:to>
                                        <p:strVal val="visible"/>
                                      </p:to>
                                    </p:set>
                                    <p:animEffect transition="in" filter="blinds(horizontal)">
                                      <p:cBhvr>
                                        <p:cTn id="17" dur="500"/>
                                        <p:tgtEl>
                                          <p:spTgt spid="55"/>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87"/>
                                        </p:tgtEl>
                                        <p:attrNameLst>
                                          <p:attrName>style.visibility</p:attrName>
                                        </p:attrNameLst>
                                      </p:cBhvr>
                                      <p:to>
                                        <p:strVal val="visible"/>
                                      </p:to>
                                    </p:set>
                                    <p:animEffect transition="in" filter="blinds(horizontal)">
                                      <p:cBhvr>
                                        <p:cTn id="22" dur="500"/>
                                        <p:tgtEl>
                                          <p:spTgt spid="1128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11286"/>
                                        </p:tgtEl>
                                        <p:attrNameLst>
                                          <p:attrName>style.visibility</p:attrName>
                                        </p:attrNameLst>
                                      </p:cBhvr>
                                      <p:to>
                                        <p:strVal val="visible"/>
                                      </p:to>
                                    </p:set>
                                    <p:animEffect transition="in" filter="blinds(horizontal)">
                                      <p:cBhvr>
                                        <p:cTn id="25" dur="500"/>
                                        <p:tgtEl>
                                          <p:spTgt spid="11286"/>
                                        </p:tgtEl>
                                      </p:cBhvr>
                                    </p:animEffect>
                                  </p:childTnLst>
                                </p:cTn>
                              </p:par>
                            </p:childTnLst>
                          </p:cTn>
                        </p:par>
                      </p:childTnLst>
                    </p:cTn>
                  </p:par>
                  <p:par>
                    <p:cTn id="26" fill="hold">
                      <p:stCondLst>
                        <p:cond delay="indefinite"/>
                      </p:stCondLst>
                      <p:childTnLst>
                        <p:par>
                          <p:cTn id="27" fill="hold">
                            <p:stCondLst>
                              <p:cond delay="0"/>
                            </p:stCondLst>
                            <p:childTnLst>
                              <p:par>
                                <p:cTn id="28" presetID="3" presetClass="entr" presetSubtype="10" fill="hold" grpId="0" nodeType="clickEffect">
                                  <p:stCondLst>
                                    <p:cond delay="0"/>
                                  </p:stCondLst>
                                  <p:childTnLst>
                                    <p:set>
                                      <p:cBhvr>
                                        <p:cTn id="29" dur="1" fill="hold">
                                          <p:stCondLst>
                                            <p:cond delay="0"/>
                                          </p:stCondLst>
                                        </p:cTn>
                                        <p:tgtEl>
                                          <p:spTgt spid="11288"/>
                                        </p:tgtEl>
                                        <p:attrNameLst>
                                          <p:attrName>style.visibility</p:attrName>
                                        </p:attrNameLst>
                                      </p:cBhvr>
                                      <p:to>
                                        <p:strVal val="visible"/>
                                      </p:to>
                                    </p:set>
                                    <p:animEffect transition="in" filter="blinds(horizontal)">
                                      <p:cBhvr>
                                        <p:cTn id="30" dur="500"/>
                                        <p:tgtEl>
                                          <p:spTgt spid="11288"/>
                                        </p:tgtEl>
                                      </p:cBhvr>
                                    </p:animEffect>
                                  </p:childTnLst>
                                </p:cTn>
                              </p:par>
                              <p:par>
                                <p:cTn id="31" presetID="3" presetClass="entr" presetSubtype="10" fill="hold" grpId="0" nodeType="withEffect">
                                  <p:stCondLst>
                                    <p:cond delay="0"/>
                                  </p:stCondLst>
                                  <p:childTnLst>
                                    <p:set>
                                      <p:cBhvr>
                                        <p:cTn id="32" dur="1" fill="hold">
                                          <p:stCondLst>
                                            <p:cond delay="0"/>
                                          </p:stCondLst>
                                        </p:cTn>
                                        <p:tgtEl>
                                          <p:spTgt spid="11289"/>
                                        </p:tgtEl>
                                        <p:attrNameLst>
                                          <p:attrName>style.visibility</p:attrName>
                                        </p:attrNameLst>
                                      </p:cBhvr>
                                      <p:to>
                                        <p:strVal val="visible"/>
                                      </p:to>
                                    </p:set>
                                    <p:animEffect transition="in" filter="blinds(horizontal)">
                                      <p:cBhvr>
                                        <p:cTn id="33" dur="500"/>
                                        <p:tgtEl>
                                          <p:spTgt spid="11289"/>
                                        </p:tgtEl>
                                      </p:cBhvr>
                                    </p:animEffect>
                                  </p:childTnLst>
                                </p:cTn>
                              </p:par>
                            </p:childTnLst>
                          </p:cTn>
                        </p:par>
                      </p:childTnLst>
                    </p:cTn>
                  </p:par>
                  <p:par>
                    <p:cTn id="34" fill="hold">
                      <p:stCondLst>
                        <p:cond delay="indefinite"/>
                      </p:stCondLst>
                      <p:childTnLst>
                        <p:par>
                          <p:cTn id="35" fill="hold">
                            <p:stCondLst>
                              <p:cond delay="0"/>
                            </p:stCondLst>
                            <p:childTnLst>
                              <p:par>
                                <p:cTn id="36" presetID="3" presetClass="entr" presetSubtype="10" fill="hold" nodeType="clickEffect">
                                  <p:stCondLst>
                                    <p:cond delay="0"/>
                                  </p:stCondLst>
                                  <p:childTnLst>
                                    <p:set>
                                      <p:cBhvr>
                                        <p:cTn id="37" dur="1" fill="hold">
                                          <p:stCondLst>
                                            <p:cond delay="0"/>
                                          </p:stCondLst>
                                        </p:cTn>
                                        <p:tgtEl>
                                          <p:spTgt spid="56"/>
                                        </p:tgtEl>
                                        <p:attrNameLst>
                                          <p:attrName>style.visibility</p:attrName>
                                        </p:attrNameLst>
                                      </p:cBhvr>
                                      <p:to>
                                        <p:strVal val="visible"/>
                                      </p:to>
                                    </p:set>
                                    <p:animEffect transition="in" filter="blinds(horizontal)">
                                      <p:cBhvr>
                                        <p:cTn id="38" dur="500"/>
                                        <p:tgtEl>
                                          <p:spTgt spid="56"/>
                                        </p:tgtEl>
                                      </p:cBhvr>
                                    </p:animEffect>
                                  </p:childTnLst>
                                </p:cTn>
                              </p:par>
                            </p:childTnLst>
                          </p:cTn>
                        </p:par>
                      </p:childTnLst>
                    </p:cTn>
                  </p:par>
                  <p:par>
                    <p:cTn id="39" fill="hold">
                      <p:stCondLst>
                        <p:cond delay="indefinite"/>
                      </p:stCondLst>
                      <p:childTnLst>
                        <p:par>
                          <p:cTn id="40" fill="hold">
                            <p:stCondLst>
                              <p:cond delay="0"/>
                            </p:stCondLst>
                            <p:childTnLst>
                              <p:par>
                                <p:cTn id="41" presetID="3" presetClass="entr" presetSubtype="10" fill="hold" nodeType="clickEffect">
                                  <p:stCondLst>
                                    <p:cond delay="0"/>
                                  </p:stCondLst>
                                  <p:childTnLst>
                                    <p:set>
                                      <p:cBhvr>
                                        <p:cTn id="42" dur="1" fill="hold">
                                          <p:stCondLst>
                                            <p:cond delay="0"/>
                                          </p:stCondLst>
                                        </p:cTn>
                                        <p:tgtEl>
                                          <p:spTgt spid="57"/>
                                        </p:tgtEl>
                                        <p:attrNameLst>
                                          <p:attrName>style.visibility</p:attrName>
                                        </p:attrNameLst>
                                      </p:cBhvr>
                                      <p:to>
                                        <p:strVal val="visible"/>
                                      </p:to>
                                    </p:set>
                                    <p:animEffect transition="in" filter="blinds(horizontal)">
                                      <p:cBhvr>
                                        <p:cTn id="43" dur="500"/>
                                        <p:tgtEl>
                                          <p:spTgt spid="57"/>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nodeType="clickEffect">
                                  <p:stCondLst>
                                    <p:cond delay="0"/>
                                  </p:stCondLst>
                                  <p:childTnLst>
                                    <p:set>
                                      <p:cBhvr>
                                        <p:cTn id="47" dur="1" fill="hold">
                                          <p:stCondLst>
                                            <p:cond delay="0"/>
                                          </p:stCondLst>
                                        </p:cTn>
                                        <p:tgtEl>
                                          <p:spTgt spid="58"/>
                                        </p:tgtEl>
                                        <p:attrNameLst>
                                          <p:attrName>style.visibility</p:attrName>
                                        </p:attrNameLst>
                                      </p:cBhvr>
                                      <p:to>
                                        <p:strVal val="visible"/>
                                      </p:to>
                                    </p:set>
                                    <p:animEffect transition="in" filter="blinds(horizontal)">
                                      <p:cBhvr>
                                        <p:cTn id="48" dur="500"/>
                                        <p:tgtEl>
                                          <p:spTgt spid="58"/>
                                        </p:tgtEl>
                                      </p:cBhvr>
                                    </p:animEffect>
                                  </p:childTnLst>
                                </p:cTn>
                              </p:par>
                            </p:childTnLst>
                          </p:cTn>
                        </p:par>
                      </p:childTnLst>
                    </p:cTn>
                  </p:par>
                  <p:par>
                    <p:cTn id="49" fill="hold">
                      <p:stCondLst>
                        <p:cond delay="indefinite"/>
                      </p:stCondLst>
                      <p:childTnLst>
                        <p:par>
                          <p:cTn id="50" fill="hold">
                            <p:stCondLst>
                              <p:cond delay="0"/>
                            </p:stCondLst>
                            <p:childTnLst>
                              <p:par>
                                <p:cTn id="51" presetID="3" presetClass="entr" presetSubtype="10" fill="hold" nodeType="clickEffect">
                                  <p:stCondLst>
                                    <p:cond delay="0"/>
                                  </p:stCondLst>
                                  <p:childTnLst>
                                    <p:set>
                                      <p:cBhvr>
                                        <p:cTn id="52" dur="1" fill="hold">
                                          <p:stCondLst>
                                            <p:cond delay="0"/>
                                          </p:stCondLst>
                                        </p:cTn>
                                        <p:tgtEl>
                                          <p:spTgt spid="59"/>
                                        </p:tgtEl>
                                        <p:attrNameLst>
                                          <p:attrName>style.visibility</p:attrName>
                                        </p:attrNameLst>
                                      </p:cBhvr>
                                      <p:to>
                                        <p:strVal val="visible"/>
                                      </p:to>
                                    </p:set>
                                    <p:animEffect transition="in" filter="blinds(horizontal)">
                                      <p:cBhvr>
                                        <p:cTn id="53" dur="500"/>
                                        <p:tgtEl>
                                          <p:spTgt spid="59"/>
                                        </p:tgtEl>
                                      </p:cBhvr>
                                    </p:animEffect>
                                  </p:childTnLst>
                                </p:cTn>
                              </p:par>
                            </p:childTnLst>
                          </p:cTn>
                        </p:par>
                      </p:childTnLst>
                    </p:cTn>
                  </p:par>
                  <p:par>
                    <p:cTn id="54" fill="hold">
                      <p:stCondLst>
                        <p:cond delay="indefinite"/>
                      </p:stCondLst>
                      <p:childTnLst>
                        <p:par>
                          <p:cTn id="55" fill="hold">
                            <p:stCondLst>
                              <p:cond delay="0"/>
                            </p:stCondLst>
                            <p:childTnLst>
                              <p:par>
                                <p:cTn id="56" presetID="3" presetClass="entr" presetSubtype="10" fill="hold" nodeType="clickEffect">
                                  <p:stCondLst>
                                    <p:cond delay="0"/>
                                  </p:stCondLst>
                                  <p:childTnLst>
                                    <p:set>
                                      <p:cBhvr>
                                        <p:cTn id="57" dur="1" fill="hold">
                                          <p:stCondLst>
                                            <p:cond delay="0"/>
                                          </p:stCondLst>
                                        </p:cTn>
                                        <p:tgtEl>
                                          <p:spTgt spid="60"/>
                                        </p:tgtEl>
                                        <p:attrNameLst>
                                          <p:attrName>style.visibility</p:attrName>
                                        </p:attrNameLst>
                                      </p:cBhvr>
                                      <p:to>
                                        <p:strVal val="visible"/>
                                      </p:to>
                                    </p:set>
                                    <p:animEffect transition="in" filter="blinds(horizontal)">
                                      <p:cBhvr>
                                        <p:cTn id="58" dur="500"/>
                                        <p:tgtEl>
                                          <p:spTgt spid="60"/>
                                        </p:tgtEl>
                                      </p:cBhvr>
                                    </p:animEffect>
                                  </p:childTnLst>
                                </p:cTn>
                              </p:par>
                            </p:childTnLst>
                          </p:cTn>
                        </p:par>
                      </p:childTnLst>
                    </p:cTn>
                  </p:par>
                  <p:par>
                    <p:cTn id="59" fill="hold">
                      <p:stCondLst>
                        <p:cond delay="indefinite"/>
                      </p:stCondLst>
                      <p:childTnLst>
                        <p:par>
                          <p:cTn id="60" fill="hold">
                            <p:stCondLst>
                              <p:cond delay="0"/>
                            </p:stCondLst>
                            <p:childTnLst>
                              <p:par>
                                <p:cTn id="61" presetID="3" presetClass="entr" presetSubtype="10" fill="hold" nodeType="clickEffect">
                                  <p:stCondLst>
                                    <p:cond delay="0"/>
                                  </p:stCondLst>
                                  <p:childTnLst>
                                    <p:set>
                                      <p:cBhvr>
                                        <p:cTn id="62" dur="1" fill="hold">
                                          <p:stCondLst>
                                            <p:cond delay="0"/>
                                          </p:stCondLst>
                                        </p:cTn>
                                        <p:tgtEl>
                                          <p:spTgt spid="62"/>
                                        </p:tgtEl>
                                        <p:attrNameLst>
                                          <p:attrName>style.visibility</p:attrName>
                                        </p:attrNameLst>
                                      </p:cBhvr>
                                      <p:to>
                                        <p:strVal val="visible"/>
                                      </p:to>
                                    </p:set>
                                    <p:animEffect transition="in" filter="blinds(horizontal)">
                                      <p:cBhvr>
                                        <p:cTn id="63" dur="500"/>
                                        <p:tgtEl>
                                          <p:spTgt spid="62"/>
                                        </p:tgtEl>
                                      </p:cBhvr>
                                    </p:animEffect>
                                  </p:childTnLst>
                                </p:cTn>
                              </p:par>
                            </p:childTnLst>
                          </p:cTn>
                        </p:par>
                      </p:childTnLst>
                    </p:cTn>
                  </p:par>
                  <p:par>
                    <p:cTn id="64" fill="hold">
                      <p:stCondLst>
                        <p:cond delay="indefinite"/>
                      </p:stCondLst>
                      <p:childTnLst>
                        <p:par>
                          <p:cTn id="65" fill="hold">
                            <p:stCondLst>
                              <p:cond delay="0"/>
                            </p:stCondLst>
                            <p:childTnLst>
                              <p:par>
                                <p:cTn id="66" presetID="3" presetClass="entr" presetSubtype="10" fill="hold" nodeType="clickEffect">
                                  <p:stCondLst>
                                    <p:cond delay="0"/>
                                  </p:stCondLst>
                                  <p:childTnLst>
                                    <p:set>
                                      <p:cBhvr>
                                        <p:cTn id="67" dur="1" fill="hold">
                                          <p:stCondLst>
                                            <p:cond delay="0"/>
                                          </p:stCondLst>
                                        </p:cTn>
                                        <p:tgtEl>
                                          <p:spTgt spid="63"/>
                                        </p:tgtEl>
                                        <p:attrNameLst>
                                          <p:attrName>style.visibility</p:attrName>
                                        </p:attrNameLst>
                                      </p:cBhvr>
                                      <p:to>
                                        <p:strVal val="visible"/>
                                      </p:to>
                                    </p:set>
                                    <p:animEffect transition="in" filter="blinds(horizontal)">
                                      <p:cBhvr>
                                        <p:cTn id="68" dur="500"/>
                                        <p:tgtEl>
                                          <p:spTgt spid="6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86" grpId="0" animBg="1"/>
      <p:bldP spid="11287" grpId="0" animBg="1"/>
      <p:bldP spid="11288" grpId="0" animBg="1"/>
      <p:bldP spid="11289"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22383</TotalTime>
  <Words>9256</Words>
  <Application>Microsoft Office PowerPoint</Application>
  <PresentationFormat>On-screen Show (4:3)</PresentationFormat>
  <Paragraphs>686</Paragraphs>
  <Slides>49</Slides>
  <Notes>18</Notes>
  <HiddenSlides>0</HiddenSlides>
  <MMClips>0</MMClips>
  <ScaleCrop>false</ScaleCrop>
  <HeadingPairs>
    <vt:vector size="4" baseType="variant">
      <vt:variant>
        <vt:lpstr>Theme</vt:lpstr>
      </vt:variant>
      <vt:variant>
        <vt:i4>1</vt:i4>
      </vt:variant>
      <vt:variant>
        <vt:lpstr>Slide Titles</vt:lpstr>
      </vt:variant>
      <vt:variant>
        <vt:i4>49</vt:i4>
      </vt:variant>
    </vt:vector>
  </HeadingPairs>
  <TitlesOfParts>
    <vt:vector size="50" baseType="lpstr">
      <vt:lpstr>Office Theme</vt:lpstr>
      <vt:lpstr>Genomics and Personalized Care in Health Systems  Lecture 6 Gene Finding (Part 1)</vt:lpstr>
      <vt:lpstr>Overview</vt:lpstr>
      <vt:lpstr>Protein Coding Genes</vt:lpstr>
      <vt:lpstr>Eukaryotic Gene Organization</vt:lpstr>
      <vt:lpstr>Genome Annotation</vt:lpstr>
      <vt:lpstr>Predicting Genes Computationally</vt:lpstr>
      <vt:lpstr>Eukaryotic Gene Prediction</vt:lpstr>
      <vt:lpstr>Locating ORFs</vt:lpstr>
      <vt:lpstr>Eukaryotic Gene Annotation</vt:lpstr>
      <vt:lpstr>Types of Information Used</vt:lpstr>
      <vt:lpstr>Types of Information Used</vt:lpstr>
      <vt:lpstr>Types of Information Used</vt:lpstr>
      <vt:lpstr>Methods in Gene Finding</vt:lpstr>
      <vt:lpstr>Ab initio Gene Finding</vt:lpstr>
      <vt:lpstr>Ab initio Gene Finding</vt:lpstr>
      <vt:lpstr>GenScan</vt:lpstr>
      <vt:lpstr>GenScan</vt:lpstr>
      <vt:lpstr>Types of Exons</vt:lpstr>
      <vt:lpstr>Hidden Markov Model in GenScan</vt:lpstr>
      <vt:lpstr>Phase</vt:lpstr>
      <vt:lpstr>Predicted Genes/Exons by GenScan</vt:lpstr>
      <vt:lpstr>Predicted Gene 3</vt:lpstr>
      <vt:lpstr>Predicted Genes 4 and 5</vt:lpstr>
      <vt:lpstr>Explanation to the Results</vt:lpstr>
      <vt:lpstr>Scores and Probability</vt:lpstr>
      <vt:lpstr>Slide 26</vt:lpstr>
      <vt:lpstr>Predicted Peptide and Coding Sequence</vt:lpstr>
      <vt:lpstr>cDNA-Genomic Sequence Comparisons</vt:lpstr>
      <vt:lpstr>cDNA-Genomic Sequence Alignment</vt:lpstr>
      <vt:lpstr>Mapping ESTs to Genomic Sequence</vt:lpstr>
      <vt:lpstr>BLAST</vt:lpstr>
      <vt:lpstr>Sim4</vt:lpstr>
      <vt:lpstr>Protein-Genomic Sequence Comparisons</vt:lpstr>
      <vt:lpstr>Cross-Species Genomic Sequence Comparison</vt:lpstr>
      <vt:lpstr>Combining Multiple Methods</vt:lpstr>
      <vt:lpstr>Examples</vt:lpstr>
      <vt:lpstr>Other Programs</vt:lpstr>
      <vt:lpstr>Glimmer</vt:lpstr>
      <vt:lpstr>GeneMark</vt:lpstr>
      <vt:lpstr>Twinscan/N-Scan</vt:lpstr>
      <vt:lpstr>Still Many Other Programs</vt:lpstr>
      <vt:lpstr>Splice Sites</vt:lpstr>
      <vt:lpstr>Assess Annotation Methods</vt:lpstr>
      <vt:lpstr>Accuracy of Genome Annotation</vt:lpstr>
      <vt:lpstr>Assessing Gene Prediction Programs</vt:lpstr>
      <vt:lpstr>GenScan Prediction Accuracy</vt:lpstr>
      <vt:lpstr>Common Difficulties</vt:lpstr>
      <vt:lpstr>Gene Finding Strategy</vt:lpstr>
      <vt:lpstr>Homework 5</vt:lpstr>
    </vt:vector>
  </TitlesOfParts>
  <Company>University of Pittsburgh</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Randy Oest -- UMC</dc:creator>
  <cp:lastModifiedBy>lzhou1</cp:lastModifiedBy>
  <cp:revision>442</cp:revision>
  <dcterms:created xsi:type="dcterms:W3CDTF">2008-08-13T18:21:14Z</dcterms:created>
  <dcterms:modified xsi:type="dcterms:W3CDTF">2012-09-13T23:13:56Z</dcterms:modified>
</cp:coreProperties>
</file>